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8"/>
  </p:notesMasterIdLst>
  <p:sldIdLst>
    <p:sldId id="256" r:id="rId2"/>
    <p:sldId id="25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71" r:id="rId11"/>
    <p:sldId id="395" r:id="rId12"/>
    <p:sldId id="396" r:id="rId13"/>
    <p:sldId id="373" r:id="rId14"/>
    <p:sldId id="397" r:id="rId15"/>
    <p:sldId id="398" r:id="rId16"/>
    <p:sldId id="374" r:id="rId17"/>
    <p:sldId id="399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375" r:id="rId27"/>
    <p:sldId id="410" r:id="rId28"/>
    <p:sldId id="376" r:id="rId29"/>
    <p:sldId id="411" r:id="rId30"/>
    <p:sldId id="412" r:id="rId31"/>
    <p:sldId id="413" r:id="rId32"/>
    <p:sldId id="414" r:id="rId33"/>
    <p:sldId id="415" r:id="rId34"/>
    <p:sldId id="377" r:id="rId35"/>
    <p:sldId id="420" r:id="rId36"/>
    <p:sldId id="421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6A0A9E-1CA0-4019-83EB-697B80E287C6}" type="datetimeFigureOut">
              <a:rPr lang="pt-BR"/>
              <a:pPr>
                <a:defRPr/>
              </a:pPr>
              <a:t>02/09/2013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583F9F2-FE39-453B-81DF-6F29A0A779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25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B8352A-6483-44D4-9B39-B5D1FBE1A69E}" type="slidenum">
              <a:rPr lang="pt-BR" smtClean="0"/>
              <a:pPr eaLnBrk="1" hangingPunct="1"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91E8A5E-AD0D-4672-8241-D52F530D2B30}" type="slidenum">
              <a:rPr lang="pt-BR" smtClean="0">
                <a:latin typeface="Times New Roman" pitchFamily="18" charset="0"/>
              </a:rPr>
              <a:pPr/>
              <a:t>23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E189C56-259B-442F-A69E-4FBC13D89733}" type="slidenum">
              <a:rPr lang="pt-BR" smtClean="0">
                <a:latin typeface="Times New Roman" pitchFamily="18" charset="0"/>
              </a:rPr>
              <a:pPr/>
              <a:t>25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801CBD9-7159-402F-A0A9-C07BED0EE923}" type="slidenum">
              <a:rPr lang="pt-BR" smtClean="0">
                <a:latin typeface="Times New Roman" pitchFamily="18" charset="0"/>
              </a:rPr>
              <a:pPr/>
              <a:t>27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555F0A3-1AD9-4598-A544-C4DB789C34BB}" type="slidenum">
              <a:rPr lang="pt-BR" smtClean="0">
                <a:latin typeface="Times New Roman" pitchFamily="18" charset="0"/>
              </a:rPr>
              <a:pPr/>
              <a:t>29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FD39DB5-7F67-4EF3-ADAC-6F4452BE9ECC}" type="slidenum">
              <a:rPr lang="pt-BR" smtClean="0">
                <a:latin typeface="Times New Roman" pitchFamily="18" charset="0"/>
              </a:rPr>
              <a:pPr/>
              <a:t>14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1AA9E07-407E-4398-BB3A-43479738DCAF}" type="slidenum">
              <a:rPr lang="pt-BR" smtClean="0">
                <a:latin typeface="Times New Roman" pitchFamily="18" charset="0"/>
              </a:rPr>
              <a:pPr/>
              <a:t>15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5875" y="790575"/>
            <a:ext cx="4287838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1CC68C4-3E1A-49F6-A9F5-1DBA55FE6F32}" type="slidenum">
              <a:rPr lang="pt-BR" smtClean="0">
                <a:latin typeface="Times New Roman" pitchFamily="18" charset="0"/>
              </a:rPr>
              <a:pPr/>
              <a:t>17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D3BBD1-2ED2-436E-8151-426B67C5FE06}" type="slidenum">
              <a:rPr lang="pt-BR" smtClean="0">
                <a:latin typeface="Times New Roman" pitchFamily="18" charset="0"/>
              </a:rPr>
              <a:pPr/>
              <a:t>18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F478CF5-EF75-4EA7-BB0F-7995CDD0D6C1}" type="slidenum">
              <a:rPr lang="pt-BR" smtClean="0">
                <a:latin typeface="Times New Roman" pitchFamily="18" charset="0"/>
              </a:rPr>
              <a:pPr/>
              <a:t>19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063FBF-0A2E-4998-9429-A45026C9763D}" type="slidenum">
              <a:rPr lang="pt-BR" smtClean="0">
                <a:latin typeface="Times New Roman" pitchFamily="18" charset="0"/>
              </a:rPr>
              <a:pPr/>
              <a:t>20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179FC9E-0DB0-4496-91BA-938EC14CE8A7}" type="slidenum">
              <a:rPr lang="pt-BR" smtClean="0">
                <a:latin typeface="Times New Roman" pitchFamily="18" charset="0"/>
              </a:rPr>
              <a:pPr/>
              <a:t>21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25E26D1-CC12-48FC-9546-43625C7F6508}" type="slidenum">
              <a:rPr lang="pt-BR" smtClean="0">
                <a:latin typeface="Times New Roman" pitchFamily="18" charset="0"/>
              </a:rPr>
              <a:pPr/>
              <a:t>22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5B825-DEAC-4BF8-ABC5-44D63B2BD37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9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BFB76-F451-40D0-97BD-E704272E86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5534-E9F5-4943-8136-35DC0F68CE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3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C4510-8174-4515-991F-9BB6F7AAACF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1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7613E-B9C6-44E4-A1F2-7B6DFC18106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15C0F-040C-43C4-A7DE-4B435E118DB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78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D0C03-C0DE-4351-8BC0-0577291BE0B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DCA83-23E3-4FE1-BD78-1895DF81A81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81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60C26-5A00-43C3-93E2-EB745E50A8D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8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FFF8D-5075-4F3E-B755-E54C18D4AD0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3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7DF72-49D0-4FF9-8535-520475C6C7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EF48613C-CF7D-4606-8011-ED64810903C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e Especificação de Sistemas</a:t>
            </a:r>
          </a:p>
        </p:txBody>
      </p:sp>
      <p:sp>
        <p:nvSpPr>
          <p:cNvPr id="4099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4"/>
          <p:cNvSpPr>
            <a:spLocks noGrp="1"/>
          </p:cNvSpPr>
          <p:nvPr>
            <p:ph type="ctrTitle"/>
          </p:nvPr>
        </p:nvSpPr>
        <p:spPr>
          <a:xfrm>
            <a:off x="2268538" y="1828800"/>
            <a:ext cx="6723062" cy="2209800"/>
          </a:xfrm>
        </p:spPr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13315" name="Subtítulo 5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1D152E-7F0A-4BBF-825E-218CF5A0DB98}" type="slidenum">
              <a:rPr lang="pt-BR" smtClean="0">
                <a:latin typeface="Arial Black" pitchFamily="34" charset="0"/>
              </a:rPr>
              <a:pPr eaLnBrk="1" hangingPunct="1"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7F680E-E424-4486-BEA5-2C3E20D71621}" type="slidenum">
              <a:rPr lang="pt-BR" smtClean="0">
                <a:latin typeface="Arial Black" pitchFamily="34" charset="0"/>
              </a:rPr>
              <a:pPr eaLnBrk="1" hangingPunct="1"/>
              <a:t>11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Questionamentos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pPr eaLnBrk="1" hangingPunct="1"/>
            <a:r>
              <a:rPr lang="pt-BR" smtClean="0"/>
              <a:t>Definição do Problema: Fácil ou Difícil?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Usuário sabe pedir o que realmente quer?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Analista entende?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6A3D65-C80E-40D1-B340-2CE8D8F99063}" type="slidenum">
              <a:rPr lang="pt-BR" smtClean="0">
                <a:latin typeface="Arial Black" pitchFamily="34" charset="0"/>
              </a:rPr>
              <a:pPr eaLnBrk="1" hangingPunct="1"/>
              <a:t>12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15363" name="Picture 5" descr="proj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71525"/>
            <a:ext cx="75755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35E193-A70B-410A-9D30-5C7CAC19F19D}" type="slidenum">
              <a:rPr lang="pt-BR" smtClean="0">
                <a:latin typeface="Arial Black" pitchFamily="34" charset="0"/>
              </a:rPr>
              <a:pPr eaLnBrk="1" hangingPunct="1"/>
              <a:t>13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16388" name="Picture 4" descr="fig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928100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8C77DB-D9F5-4095-A1D9-BC048A0DC545}" type="slidenum">
              <a:rPr lang="pt-BR" smtClean="0">
                <a:latin typeface="Arial Black" pitchFamily="34" charset="0"/>
              </a:rPr>
              <a:pPr eaLnBrk="1" hangingPunct="1"/>
              <a:t>14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Processo de Análise e Especificação de Requisitos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  <a:extLst/>
        </p:spPr>
        <p:txBody>
          <a:bodyPr lIns="0" tIns="0" rIns="0" bIns="0">
            <a:normAutofit fontScale="925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Fases: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Estudo de viabilidade</a:t>
            </a:r>
            <a:r>
              <a:rPr lang="pt-BR" dirty="0" smtClean="0"/>
              <a:t>: entendimento do negócio e como o sistema pretende apoiar os processos de negócio (Entendimento do domínio da aplicação)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err="1" smtClean="0"/>
              <a:t>Elicitação</a:t>
            </a:r>
            <a:r>
              <a:rPr lang="pt-BR" dirty="0" smtClean="0"/>
              <a:t> e análise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Especificação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Validação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Gerenciamento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u="sng" dirty="0" smtClean="0"/>
              <a:t>Resultado</a:t>
            </a:r>
            <a:r>
              <a:rPr lang="pt-BR" dirty="0" smtClean="0"/>
              <a:t>: </a:t>
            </a:r>
            <a:r>
              <a:rPr lang="pt-BR" sz="2800" dirty="0" smtClean="0"/>
              <a:t>DOCUMENTO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9DE7D3-E914-4A35-A3DD-F2B127F1A191}" type="slidenum">
              <a:rPr lang="pt-BR" smtClean="0">
                <a:latin typeface="Arial Black" pitchFamily="34" charset="0"/>
              </a:rPr>
              <a:pPr eaLnBrk="1" hangingPunct="1"/>
              <a:t>15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Estudo de viabilidade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Um estudo de viabilidade decide se vale a pena ou não  gastar tempo e esforço com sistema proposto. 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É um estudo breve e focalizado que verifica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dirty="0" smtClean="0"/>
              <a:t>Se o sistema contribui para os objetivos da organização;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dirty="0" smtClean="0"/>
              <a:t>Se o sistema pode ser implementado usando tecnologia atual e dentro do orçamento;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dirty="0" smtClean="0"/>
              <a:t>Se o sistema pode ser integrado a outros.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pt-B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dirty="0"/>
              <a:t>Entendimento do Domínio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7352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dirty="0" smtClean="0"/>
              <a:t>Entendimento </a:t>
            </a:r>
            <a:r>
              <a:rPr lang="pt-BR" dirty="0"/>
              <a:t>do domínio da aplicação</a:t>
            </a:r>
          </a:p>
          <a:p>
            <a:pPr marL="838200" lvl="1" indent="-493713" eaLnBrk="1" hangingPunct="1">
              <a:defRPr/>
            </a:pPr>
            <a:r>
              <a:rPr lang="pt-BR" dirty="0"/>
              <a:t>Conhecimento dos </a:t>
            </a:r>
            <a:r>
              <a:rPr lang="pt-BR" dirty="0" smtClean="0"/>
              <a:t>problemas </a:t>
            </a:r>
            <a:r>
              <a:rPr lang="pt-BR" dirty="0"/>
              <a:t>do cliente</a:t>
            </a:r>
          </a:p>
          <a:p>
            <a:pPr marL="838200" lvl="1" indent="-493713" eaLnBrk="1" hangingPunct="1">
              <a:defRPr/>
            </a:pPr>
            <a:r>
              <a:rPr lang="pt-BR" dirty="0"/>
              <a:t>Sua cultura</a:t>
            </a:r>
          </a:p>
          <a:p>
            <a:pPr marL="838200" lvl="1" indent="-493713" eaLnBrk="1" hangingPunct="1">
              <a:defRPr/>
            </a:pPr>
            <a:r>
              <a:rPr lang="pt-BR" dirty="0"/>
              <a:t>Sua linguagem</a:t>
            </a:r>
          </a:p>
          <a:p>
            <a:pPr marL="838200" lvl="1" indent="-493713" eaLnBrk="1" hangingPunct="1">
              <a:defRPr/>
            </a:pPr>
            <a:r>
              <a:rPr lang="pt-BR" dirty="0"/>
              <a:t>Suas necessidades</a:t>
            </a:r>
          </a:p>
          <a:p>
            <a:pPr marL="838200" lvl="1" indent="-493713" eaLnBrk="1" hangingPunct="1">
              <a:defRPr/>
            </a:pPr>
            <a:r>
              <a:rPr lang="pt-BR" dirty="0"/>
              <a:t>Atores: </a:t>
            </a:r>
            <a:r>
              <a:rPr lang="pt-BR" dirty="0" smtClean="0"/>
              <a:t>Cliente </a:t>
            </a:r>
            <a:r>
              <a:rPr lang="pt-BR" dirty="0"/>
              <a:t>e o </a:t>
            </a:r>
            <a:r>
              <a:rPr lang="pt-BR" dirty="0" smtClean="0"/>
              <a:t>Desenvolvedor</a:t>
            </a: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35F2C8-8539-4369-A957-F8A315B91F56}" type="slidenum">
              <a:rPr lang="pt-BR" smtClean="0">
                <a:latin typeface="Arial Black" pitchFamily="34" charset="0"/>
              </a:rPr>
              <a:pPr eaLnBrk="1" hangingPunct="1"/>
              <a:t>16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775" y="5033963"/>
            <a:ext cx="7920038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200"/>
              <a:t>Entender elementos básicos do problema a ser resolvido, conforme descritos pelo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AB24B5-AE41-4FE5-9FD9-8BAE267F2930}" type="slidenum">
              <a:rPr lang="pt-BR" smtClean="0">
                <a:latin typeface="Arial Black" pitchFamily="34" charset="0"/>
              </a:rPr>
              <a:pPr eaLnBrk="1" hangingPunct="1"/>
              <a:t>17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Processo de Análise e Especificação de Requisitos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  <a:extLst/>
        </p:spPr>
        <p:txBody>
          <a:bodyPr lIns="0" tIns="0" rIns="0" bIns="0">
            <a:normAutofit fontScale="92500" lnSpcReduction="100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Fases: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/>
              <a:t>Estudo de viabilidade</a:t>
            </a:r>
            <a:r>
              <a:rPr lang="pt-BR" dirty="0" smtClean="0"/>
              <a:t>: entendimento do negócio e como o sistema pretende apoiar os processos de negócio (Entendimento do domínio da aplicação)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err="1">
                <a:solidFill>
                  <a:srgbClr val="0000FF"/>
                </a:solidFill>
              </a:rPr>
              <a:t>Elicitação</a:t>
            </a:r>
            <a:r>
              <a:rPr lang="pt-BR" dirty="0">
                <a:solidFill>
                  <a:srgbClr val="0000FF"/>
                </a:solidFill>
              </a:rPr>
              <a:t> e análise de </a:t>
            </a:r>
            <a:r>
              <a:rPr lang="pt-BR" dirty="0" smtClean="0">
                <a:solidFill>
                  <a:srgbClr val="0000FF"/>
                </a:solidFill>
              </a:rPr>
              <a:t>requisitos</a:t>
            </a:r>
            <a:r>
              <a:rPr lang="pt-BR" dirty="0"/>
              <a:t>: levantamento dos requisitos funcionais e de qualidade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Especificação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Validação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Gerenciamento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u="sng" dirty="0" smtClean="0"/>
              <a:t>Resultado</a:t>
            </a:r>
            <a:r>
              <a:rPr lang="pt-BR" dirty="0" smtClean="0"/>
              <a:t>: </a:t>
            </a:r>
            <a:r>
              <a:rPr lang="pt-BR" sz="2800" dirty="0" smtClean="0"/>
              <a:t>DOCUMENTO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FCF1674-B886-4628-AA71-5A7983679442}" type="slidenum">
              <a:rPr lang="pt-BR" smtClean="0">
                <a:latin typeface="Arial Black" pitchFamily="34" charset="0"/>
              </a:rPr>
              <a:pPr eaLnBrk="1" hangingPunct="1"/>
              <a:t>18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8424862" cy="1371600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Elicitação e Análise de requisitos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673600"/>
          </a:xfrm>
        </p:spPr>
        <p:txBody>
          <a:bodyPr lIns="90000" tIns="46800" rIns="90000" bIns="46800"/>
          <a:lstStyle/>
          <a:p>
            <a:pPr defTabSz="449263" eaLnBrk="1" hangingPunct="1"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/>
              <a:t>Engenheiros de software, clientes, usuários finais do sistema e outros envolvidos </a:t>
            </a:r>
            <a:r>
              <a:rPr lang="pt-BR" sz="2800" i="1" smtClean="0"/>
              <a:t>(stakeholders)</a:t>
            </a:r>
            <a:r>
              <a:rPr lang="pt-BR" sz="2800" smtClean="0"/>
              <a:t> trabalham para aprender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Sobre o domínio da aplicação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Quais serviços/funcionalidades o sistema deve fornecer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O desempenho esperado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As restrições de hardware, do ambiente, do negócio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F8008B-6A94-49C3-8849-080693675B1B}" type="slidenum">
              <a:rPr lang="pt-BR" smtClean="0">
                <a:latin typeface="Arial Black" pitchFamily="34" charset="0"/>
              </a:rPr>
              <a:pPr eaLnBrk="1" hangingPunct="1"/>
              <a:t>19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Elicitação e Análise de requisitos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60838"/>
          </a:xfrm>
        </p:spPr>
        <p:txBody>
          <a:bodyPr lIns="0" tIns="0" rIns="0" bIns="0"/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>
                <a:solidFill>
                  <a:srgbClr val="FF0000"/>
                </a:solidFill>
              </a:rPr>
              <a:t>Dificuldades</a:t>
            </a:r>
            <a:r>
              <a:rPr lang="pt-BR" sz="2800" smtClean="0"/>
              <a:t>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i="1" smtClean="0"/>
              <a:t>Stakeholders</a:t>
            </a:r>
            <a:r>
              <a:rPr lang="pt-BR" sz="2400" smtClean="0"/>
              <a:t> não sabem o que querem do sistema e não expressam o que querem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i="1" smtClean="0"/>
              <a:t>Stakeholders</a:t>
            </a:r>
            <a:r>
              <a:rPr lang="pt-BR" sz="2400" smtClean="0"/>
              <a:t> expressam requisitos naturalmente usando seus próprios termos (domínio)‏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Diferentes </a:t>
            </a:r>
            <a:r>
              <a:rPr lang="pt-BR" sz="2400" i="1" smtClean="0"/>
              <a:t>stakeholders</a:t>
            </a:r>
            <a:r>
              <a:rPr lang="pt-BR" sz="2400" smtClean="0"/>
              <a:t> têm diferentes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Fatores políticos podem influenciar (mais poder para um gerente)‏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Ambiente dinâmico muda constantemente. Novos requisitos podem surgir de novos </a:t>
            </a:r>
            <a:r>
              <a:rPr lang="pt-BR" sz="2400" i="1" smtClean="0"/>
              <a:t>stakeholders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Roteiro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 eaLnBrk="1" hangingPunct="1"/>
            <a:r>
              <a:rPr lang="pt-BR" smtClean="0"/>
              <a:t>Documento de Requisitos</a:t>
            </a:r>
          </a:p>
          <a:p>
            <a:pPr lvl="1" eaLnBrk="1" hangingPunct="1"/>
            <a:r>
              <a:rPr lang="pt-BR" smtClean="0"/>
              <a:t>Formato do Documento</a:t>
            </a:r>
          </a:p>
          <a:p>
            <a:pPr eaLnBrk="1" hangingPunct="1"/>
            <a:r>
              <a:rPr lang="pt-BR" smtClean="0"/>
              <a:t>Processo de Análise e Especificação de Requisitos</a:t>
            </a:r>
          </a:p>
          <a:p>
            <a:pPr lvl="1" eaLnBrk="1" hangingPunct="1"/>
            <a:r>
              <a:rPr lang="pt-BR" smtClean="0"/>
              <a:t>Viabilidade</a:t>
            </a:r>
          </a:p>
          <a:p>
            <a:pPr lvl="1" eaLnBrk="1" hangingPunct="1"/>
            <a:r>
              <a:rPr lang="pt-BR" smtClean="0"/>
              <a:t>Elicitação</a:t>
            </a:r>
          </a:p>
          <a:p>
            <a:pPr lvl="1" eaLnBrk="1" hangingPunct="1"/>
            <a:r>
              <a:rPr lang="pt-BR" smtClean="0"/>
              <a:t>Especificação</a:t>
            </a:r>
          </a:p>
          <a:p>
            <a:pPr lvl="1" eaLnBrk="1" hangingPunct="1"/>
            <a:r>
              <a:rPr lang="pt-BR" smtClean="0"/>
              <a:t>Validação</a:t>
            </a:r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F309C9-FE56-43E5-BF07-4FB868248647}" type="slidenum">
              <a:rPr lang="pt-BR" smtClean="0">
                <a:latin typeface="Arial Black" pitchFamily="34" charset="0"/>
              </a:rPr>
              <a:pPr eaLnBrk="1" hangingPunct="1"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428907-46C1-4024-BBDE-755A51AC48B0}" type="slidenum">
              <a:rPr lang="pt-BR" smtClean="0">
                <a:latin typeface="Arial Black" pitchFamily="34" charset="0"/>
              </a:rPr>
              <a:pPr eaLnBrk="1" hangingPunct="1"/>
              <a:t>20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Elicitação e Análise de requisitos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Processo interativo com realimentação contínua (cíclico)‏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Atividades: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Obtenção de requisitos (coleta de dados)‏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Classificação e organização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Priorização e negociação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6E9EC9-579B-4110-A665-C0532A855E4C}" type="slidenum">
              <a:rPr lang="pt-BR" smtClean="0">
                <a:latin typeface="Arial Black" pitchFamily="34" charset="0"/>
              </a:rPr>
              <a:pPr eaLnBrk="1" hangingPunct="1"/>
              <a:t>21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Obtenção dos requisitos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5300"/>
            <a:ext cx="8229600" cy="414496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/>
              <a:t>Processo que reúne informações sobre o sistema proposto e os existentes para obter os requisitos de usuário e de sistema</a:t>
            </a:r>
          </a:p>
          <a:p>
            <a:pPr lvl="3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1600" smtClean="0"/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>
                <a:solidFill>
                  <a:srgbClr val="0000FF"/>
                </a:solidFill>
              </a:rPr>
              <a:t>Fontes</a:t>
            </a:r>
            <a:r>
              <a:rPr lang="pt-BR" sz="2800" smtClean="0"/>
              <a:t>: documentação, </a:t>
            </a:r>
            <a:r>
              <a:rPr lang="pt-BR" sz="2800" i="1" smtClean="0"/>
              <a:t>stakeholders</a:t>
            </a:r>
            <a:r>
              <a:rPr lang="pt-BR" sz="2800" smtClean="0"/>
              <a:t>, especificações de sistemas similares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smtClean="0">
                <a:solidFill>
                  <a:srgbClr val="0000FF"/>
                </a:solidFill>
              </a:rPr>
              <a:t>Resultados</a:t>
            </a:r>
            <a:r>
              <a:rPr lang="pt-BR" sz="2800" smtClean="0"/>
              <a:t>: cenários, protótipos, modelos estruturados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FCB7F6-4738-4EB7-8907-A19F64546D67}" type="slidenum">
              <a:rPr lang="pt-BR" smtClean="0">
                <a:latin typeface="Arial Black" pitchFamily="34" charset="0"/>
              </a:rPr>
              <a:pPr eaLnBrk="1" hangingPunct="1"/>
              <a:t>22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8013" cy="134461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600" smtClean="0"/>
              <a:t>Obtenção dos requisitos</a:t>
            </a:r>
            <a:br>
              <a:rPr lang="pt-BR" sz="3600" smtClean="0"/>
            </a:br>
            <a:r>
              <a:rPr lang="pt-BR" sz="3600" i="1" smtClean="0"/>
              <a:t>Stakeholders </a:t>
            </a:r>
            <a:r>
              <a:rPr lang="pt-BR" sz="3600" smtClean="0"/>
              <a:t>para um sistema bancário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8013" cy="4470400"/>
          </a:xfrm>
        </p:spPr>
        <p:txBody>
          <a:bodyPr lIns="0" tIns="0" rIns="0" bIns="0"/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Clientes atuais do banco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Representantes de outros bancos (acordos para integração entre sistemas)‏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Gerentes de agências (gerenciamento do sistema)‏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Pessoal de atendimento nas agências envolvidas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Administradores de banco de dados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Gerentes de proteção bancária (segurança)‏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Departamento de marketing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Engenheiros de manutenção de hardware e software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Reguladores de bancos (conformidade com as leis)‏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03A145-89CA-4630-939D-8CD8A56EEAFE}" type="slidenum">
              <a:rPr lang="pt-BR" smtClean="0">
                <a:latin typeface="Arial Black" pitchFamily="34" charset="0"/>
              </a:rPr>
              <a:pPr eaLnBrk="1" hangingPunct="1"/>
              <a:t>23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8013" cy="134461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Obtenção dos requisitos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5300"/>
            <a:ext cx="8228013" cy="4714875"/>
          </a:xfrm>
          <a:extLst/>
        </p:spPr>
        <p:txBody>
          <a:bodyPr lIns="0" tIns="0" rIns="0" bIns="0">
            <a:normAutofit lnSpcReduction="100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Obter pontos de vista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Várias perspectivas 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Descobrir conflitos de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Auxiliam na definição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Três tipos de obtenção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Interação</a:t>
            </a:r>
            <a:r>
              <a:rPr lang="pt-BR" dirty="0" smtClean="0"/>
              <a:t>: pessoas ou sistemas que interagem com o sistema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Indiretos</a:t>
            </a:r>
            <a:r>
              <a:rPr lang="pt-BR" dirty="0" smtClean="0"/>
              <a:t>: pessoas que não têm acesso direto ao sistema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Domínio</a:t>
            </a:r>
            <a:r>
              <a:rPr lang="pt-BR" dirty="0" smtClean="0"/>
              <a:t>: características e restrições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Obtenção dos requisitos</a:t>
            </a:r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3397F5-F079-4B80-A67D-9D93530BB288}" type="slidenum">
              <a:rPr lang="pt-BR" smtClean="0">
                <a:latin typeface="Arial Black" pitchFamily="34" charset="0"/>
              </a:rPr>
              <a:pPr eaLnBrk="1" hangingPunct="1"/>
              <a:t>24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44463" y="2160588"/>
            <a:ext cx="8890000" cy="2697162"/>
            <a:chOff x="91" y="1361"/>
            <a:chExt cx="5600" cy="1699"/>
          </a:xfrm>
        </p:grpSpPr>
        <p:sp>
          <p:nvSpPr>
            <p:cNvPr id="27655" name="AutoShape 4"/>
            <p:cNvSpPr>
              <a:spLocks noChangeArrowheads="1"/>
            </p:cNvSpPr>
            <p:nvPr/>
          </p:nvSpPr>
          <p:spPr bwMode="auto">
            <a:xfrm>
              <a:off x="2154" y="1361"/>
              <a:ext cx="1134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Pontos de vista</a:t>
              </a:r>
            </a:p>
          </p:txBody>
        </p:sp>
        <p:sp>
          <p:nvSpPr>
            <p:cNvPr id="27656" name="AutoShape 5"/>
            <p:cNvSpPr>
              <a:spLocks noChangeArrowheads="1"/>
            </p:cNvSpPr>
            <p:nvPr/>
          </p:nvSpPr>
          <p:spPr bwMode="auto">
            <a:xfrm>
              <a:off x="2154" y="1361"/>
              <a:ext cx="1134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Pontos de vista</a:t>
              </a:r>
            </a:p>
          </p:txBody>
        </p:sp>
        <p:sp>
          <p:nvSpPr>
            <p:cNvPr id="27657" name="AutoShape 6"/>
            <p:cNvSpPr>
              <a:spLocks noChangeArrowheads="1"/>
            </p:cNvSpPr>
            <p:nvPr/>
          </p:nvSpPr>
          <p:spPr bwMode="auto">
            <a:xfrm>
              <a:off x="2336" y="1928"/>
              <a:ext cx="794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Interação</a:t>
              </a:r>
            </a:p>
          </p:txBody>
        </p:sp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544" y="1928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Indiretos</a:t>
              </a:r>
            </a:p>
          </p:txBody>
        </p:sp>
        <p:sp>
          <p:nvSpPr>
            <p:cNvPr id="27659" name="AutoShape 8"/>
            <p:cNvSpPr>
              <a:spLocks noChangeArrowheads="1"/>
            </p:cNvSpPr>
            <p:nvPr/>
          </p:nvSpPr>
          <p:spPr bwMode="auto">
            <a:xfrm>
              <a:off x="4399" y="1928"/>
              <a:ext cx="748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Domínio</a:t>
              </a:r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>
              <a:off x="2721" y="1701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 flipH="1">
              <a:off x="903" y="1814"/>
              <a:ext cx="182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>
              <a:off x="2721" y="1814"/>
              <a:ext cx="215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>
              <a:off x="907" y="1814"/>
              <a:ext cx="1" cy="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4876" y="1814"/>
              <a:ext cx="1" cy="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5" name="AutoShape 14"/>
            <p:cNvSpPr>
              <a:spLocks noChangeArrowheads="1"/>
            </p:cNvSpPr>
            <p:nvPr/>
          </p:nvSpPr>
          <p:spPr bwMode="auto">
            <a:xfrm>
              <a:off x="91" y="2721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Gerente</a:t>
              </a:r>
            </a:p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Biblioteca</a:t>
              </a:r>
            </a:p>
          </p:txBody>
        </p:sp>
        <p:sp>
          <p:nvSpPr>
            <p:cNvPr id="27666" name="AutoShape 15"/>
            <p:cNvSpPr>
              <a:spLocks noChangeArrowheads="1"/>
            </p:cNvSpPr>
            <p:nvPr/>
          </p:nvSpPr>
          <p:spPr bwMode="auto">
            <a:xfrm>
              <a:off x="952" y="2721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Finanças</a:t>
              </a:r>
            </a:p>
          </p:txBody>
        </p:sp>
        <p:sp>
          <p:nvSpPr>
            <p:cNvPr id="27667" name="AutoShape 16"/>
            <p:cNvSpPr>
              <a:spLocks noChangeArrowheads="1"/>
            </p:cNvSpPr>
            <p:nvPr/>
          </p:nvSpPr>
          <p:spPr bwMode="auto">
            <a:xfrm>
              <a:off x="1882" y="2721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Usuários</a:t>
              </a:r>
            </a:p>
          </p:txBody>
        </p:sp>
        <p:sp>
          <p:nvSpPr>
            <p:cNvPr id="27668" name="AutoShape 17"/>
            <p:cNvSpPr>
              <a:spLocks noChangeArrowheads="1"/>
            </p:cNvSpPr>
            <p:nvPr/>
          </p:nvSpPr>
          <p:spPr bwMode="auto">
            <a:xfrm>
              <a:off x="2744" y="2721"/>
              <a:ext cx="1020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Funcionários</a:t>
              </a:r>
            </a:p>
          </p:txBody>
        </p:sp>
        <p:sp>
          <p:nvSpPr>
            <p:cNvPr id="27669" name="AutoShape 18"/>
            <p:cNvSpPr>
              <a:spLocks noChangeArrowheads="1"/>
            </p:cNvSpPr>
            <p:nvPr/>
          </p:nvSpPr>
          <p:spPr bwMode="auto">
            <a:xfrm>
              <a:off x="3832" y="2721"/>
              <a:ext cx="816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Padrões IU</a:t>
              </a:r>
            </a:p>
          </p:txBody>
        </p:sp>
        <p:sp>
          <p:nvSpPr>
            <p:cNvPr id="27670" name="AutoShape 19"/>
            <p:cNvSpPr>
              <a:spLocks noChangeArrowheads="1"/>
            </p:cNvSpPr>
            <p:nvPr/>
          </p:nvSpPr>
          <p:spPr bwMode="auto">
            <a:xfrm>
              <a:off x="4762" y="2721"/>
              <a:ext cx="930" cy="34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Sistema de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Classificação</a:t>
              </a:r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>
              <a:off x="454" y="2494"/>
              <a:ext cx="102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2154" y="2494"/>
              <a:ext cx="102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>
              <a:off x="4354" y="2494"/>
              <a:ext cx="102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4" name="Line 23"/>
            <p:cNvSpPr>
              <a:spLocks noChangeShapeType="1"/>
            </p:cNvSpPr>
            <p:nvPr/>
          </p:nvSpPr>
          <p:spPr bwMode="auto">
            <a:xfrm>
              <a:off x="907" y="2268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5" name="Line 24"/>
            <p:cNvSpPr>
              <a:spLocks noChangeShapeType="1"/>
            </p:cNvSpPr>
            <p:nvPr/>
          </p:nvSpPr>
          <p:spPr bwMode="auto">
            <a:xfrm>
              <a:off x="2721" y="2268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6" name="Line 25"/>
            <p:cNvSpPr>
              <a:spLocks noChangeShapeType="1"/>
            </p:cNvSpPr>
            <p:nvPr/>
          </p:nvSpPr>
          <p:spPr bwMode="auto">
            <a:xfrm>
              <a:off x="4808" y="2268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7" name="Line 26"/>
            <p:cNvSpPr>
              <a:spLocks noChangeShapeType="1"/>
            </p:cNvSpPr>
            <p:nvPr/>
          </p:nvSpPr>
          <p:spPr bwMode="auto">
            <a:xfrm>
              <a:off x="215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8" name="Line 27"/>
            <p:cNvSpPr>
              <a:spLocks noChangeShapeType="1"/>
            </p:cNvSpPr>
            <p:nvPr/>
          </p:nvSpPr>
          <p:spPr bwMode="auto">
            <a:xfrm>
              <a:off x="3175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435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0" name="Line 29"/>
            <p:cNvSpPr>
              <a:spLocks noChangeShapeType="1"/>
            </p:cNvSpPr>
            <p:nvPr/>
          </p:nvSpPr>
          <p:spPr bwMode="auto">
            <a:xfrm>
              <a:off x="537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1" name="Line 30"/>
            <p:cNvSpPr>
              <a:spLocks noChangeShapeType="1"/>
            </p:cNvSpPr>
            <p:nvPr/>
          </p:nvSpPr>
          <p:spPr bwMode="auto">
            <a:xfrm>
              <a:off x="45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2" name="Line 31"/>
            <p:cNvSpPr>
              <a:spLocks noChangeShapeType="1"/>
            </p:cNvSpPr>
            <p:nvPr/>
          </p:nvSpPr>
          <p:spPr bwMode="auto">
            <a:xfrm>
              <a:off x="1474" y="2494"/>
              <a:ext cx="1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7653" name="Text Box 32"/>
          <p:cNvSpPr txBox="1">
            <a:spLocks noChangeArrowheads="1"/>
          </p:cNvSpPr>
          <p:nvPr/>
        </p:nvSpPr>
        <p:spPr bwMode="auto">
          <a:xfrm>
            <a:off x="755650" y="5219700"/>
            <a:ext cx="7524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>
                <a:solidFill>
                  <a:srgbClr val="000000"/>
                </a:solidFill>
              </a:rPr>
              <a:t>Pontos de vista de um sistema para biblioteca</a:t>
            </a:r>
          </a:p>
        </p:txBody>
      </p:sp>
      <p:sp>
        <p:nvSpPr>
          <p:cNvPr id="27654" name="Text Box 33"/>
          <p:cNvSpPr txBox="1">
            <a:spLocks noChangeArrowheads="1"/>
          </p:cNvSpPr>
          <p:nvPr/>
        </p:nvSpPr>
        <p:spPr bwMode="auto">
          <a:xfrm>
            <a:off x="179388" y="6365875"/>
            <a:ext cx="3321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b="1">
                <a:solidFill>
                  <a:srgbClr val="000000"/>
                </a:solidFill>
              </a:rPr>
              <a:t>IU – Identificação do Usuário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F2817E-AAF9-46F5-B368-082A61080C1C}" type="slidenum">
              <a:rPr lang="pt-BR" smtClean="0">
                <a:latin typeface="Arial Black" pitchFamily="34" charset="0"/>
              </a:rPr>
              <a:pPr eaLnBrk="1" hangingPunct="1"/>
              <a:t>25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8013" cy="134461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Obtenção dos requisitos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8013" cy="41449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>
                <a:solidFill>
                  <a:srgbClr val="0000FF"/>
                </a:solidFill>
              </a:rPr>
              <a:t>Técnicas</a:t>
            </a:r>
            <a:r>
              <a:rPr lang="pt-BR" sz="2400" smtClean="0"/>
              <a:t>: 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Entrevistas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Observações (etnografia)‏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Questionários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Reuniões de grupo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Análise de sistemas similares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Cenários (exemplos reais de como um sistema pode ser usado)</a:t>
            </a:r>
          </a:p>
          <a:p>
            <a:pPr lvl="1" defTabSz="449263" eaLnBrk="1" hangingPunct="1">
              <a:lnSpc>
                <a:spcPct val="90000"/>
              </a:lnSpc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Casos de Uso (</a:t>
            </a:r>
            <a:r>
              <a:rPr lang="pt-BR" sz="2200" smtClean="0"/>
              <a:t>técnica baseada em cenários que identificam os agentes em uma interação, e que descrevem a interação em si)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3749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dirty="0" err="1" smtClean="0"/>
              <a:t>Elicitação</a:t>
            </a:r>
            <a:r>
              <a:rPr lang="pt-BR" dirty="0" smtClean="0"/>
              <a:t>(Extração) </a:t>
            </a:r>
            <a:r>
              <a:rPr lang="pt-BR" dirty="0"/>
              <a:t>e Análise de Requisitos</a:t>
            </a:r>
          </a:p>
          <a:p>
            <a:pPr marL="838200" lvl="1" indent="-493713" eaLnBrk="1" hangingPunct="1">
              <a:defRPr/>
            </a:pPr>
            <a:r>
              <a:rPr lang="pt-BR" dirty="0"/>
              <a:t>Descoberta e entendimento dos </a:t>
            </a:r>
            <a:r>
              <a:rPr lang="pt-BR" dirty="0" smtClean="0"/>
              <a:t>requisitos</a:t>
            </a:r>
          </a:p>
          <a:p>
            <a:pPr marL="1695450" lvl="3" indent="-493713" eaLnBrk="1" hangingPunct="1">
              <a:defRPr/>
            </a:pPr>
            <a:endParaRPr lang="pt-BR" dirty="0"/>
          </a:p>
          <a:p>
            <a:pPr marL="838200" lvl="1" indent="-493713" eaLnBrk="1" hangingPunct="1">
              <a:defRPr/>
            </a:pPr>
            <a:r>
              <a:rPr lang="pt-BR" dirty="0"/>
              <a:t>Ocorre por meio da </a:t>
            </a:r>
            <a:r>
              <a:rPr lang="pt-BR" dirty="0" smtClean="0"/>
              <a:t>interação </a:t>
            </a:r>
            <a:r>
              <a:rPr lang="pt-BR" dirty="0"/>
              <a:t>com o </a:t>
            </a:r>
            <a:r>
              <a:rPr lang="pt-BR" dirty="0" smtClean="0"/>
              <a:t>cliente</a:t>
            </a:r>
          </a:p>
          <a:p>
            <a:pPr marL="1695450" lvl="3" indent="-493713" eaLnBrk="1" hangingPunct="1">
              <a:defRPr/>
            </a:pPr>
            <a:endParaRPr lang="pt-BR" dirty="0"/>
          </a:p>
          <a:p>
            <a:pPr marL="838200" lvl="1" indent="-493713" eaLnBrk="1" hangingPunct="1">
              <a:defRPr/>
            </a:pPr>
            <a:r>
              <a:rPr lang="pt-BR" dirty="0"/>
              <a:t>É feita a priorização dos requisitos e a eliminação de inconsistências, conflitos e </a:t>
            </a:r>
            <a:r>
              <a:rPr lang="pt-BR" dirty="0" smtClean="0"/>
              <a:t>omissões</a:t>
            </a:r>
            <a:endParaRPr lang="pt-BR" dirty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E11499-2ABE-460A-8E0E-C4B634FF98D5}" type="slidenum">
              <a:rPr lang="pt-BR" smtClean="0">
                <a:latin typeface="Arial Black" pitchFamily="34" charset="0"/>
              </a:rPr>
              <a:pPr eaLnBrk="1" hangingPunct="1"/>
              <a:t>26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4835525"/>
            <a:ext cx="7920037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200"/>
              <a:t>Descoberta dos requisitos / funções necessárias para atender às necessidades do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DEF2CD-2374-4814-9C1D-14D99DD08C34}" type="slidenum">
              <a:rPr lang="pt-BR" smtClean="0">
                <a:latin typeface="Arial Black" pitchFamily="34" charset="0"/>
              </a:rPr>
              <a:pPr eaLnBrk="1" hangingPunct="1"/>
              <a:t>27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Processo de Análise e Especificação de Requisitos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471987"/>
          </a:xfrm>
          <a:extLst/>
        </p:spPr>
        <p:txBody>
          <a:bodyPr lIns="0" tIns="0" rIns="0" bIns="0">
            <a:normAutofit fontScale="92500" lnSpcReduction="200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Fases: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/>
              <a:t>Estudo de viabilidade</a:t>
            </a:r>
            <a:r>
              <a:rPr lang="pt-BR" dirty="0" smtClean="0"/>
              <a:t>: entendimento do negócio e como o sistema pretende apoiar os processos de negócio (Entendimento do domínio da aplicação)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err="1"/>
              <a:t>Elicitação</a:t>
            </a:r>
            <a:r>
              <a:rPr lang="pt-BR" dirty="0"/>
              <a:t> e análise de requisitos: </a:t>
            </a:r>
            <a:r>
              <a:rPr lang="pt-BR" dirty="0" smtClean="0"/>
              <a:t>levantamento dos requisitos funcionais e de qualidade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>
                <a:solidFill>
                  <a:srgbClr val="0000FF"/>
                </a:solidFill>
              </a:rPr>
              <a:t>Especificação de Requisitos: </a:t>
            </a:r>
            <a:r>
              <a:rPr lang="pt-BR" dirty="0" smtClean="0"/>
              <a:t>documentação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Validação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Gerenciamento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u="sng" dirty="0" smtClean="0"/>
              <a:t>Resultado</a:t>
            </a:r>
            <a:r>
              <a:rPr lang="pt-BR" dirty="0" smtClean="0"/>
              <a:t>: </a:t>
            </a:r>
            <a:r>
              <a:rPr lang="pt-BR" sz="2800" dirty="0" smtClean="0"/>
              <a:t>DOCUMENTO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1635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dirty="0"/>
              <a:t>Especificação dos Requisitos</a:t>
            </a:r>
          </a:p>
          <a:p>
            <a:pPr marL="838200" lvl="1" indent="-493713" eaLnBrk="1" hangingPunct="1">
              <a:defRPr/>
            </a:pPr>
            <a:r>
              <a:rPr lang="pt-BR" dirty="0"/>
              <a:t>Armazenamento dos requisitos em uma ou mais </a:t>
            </a:r>
            <a:r>
              <a:rPr lang="pt-BR" dirty="0" smtClean="0"/>
              <a:t>formas, linguagem natural, linguagem formal, representações gráficas etc...</a:t>
            </a:r>
          </a:p>
          <a:p>
            <a:pPr marL="1695450" lvl="3" indent="-493713" eaLnBrk="1" hangingPunct="1">
              <a:defRPr/>
            </a:pPr>
            <a:endParaRPr lang="pt-BR" dirty="0"/>
          </a:p>
          <a:p>
            <a:pPr marL="838200" lvl="1" indent="-493713" eaLnBrk="1" hangingPunct="1">
              <a:defRPr/>
            </a:pPr>
            <a:r>
              <a:rPr lang="pt-BR" dirty="0" smtClean="0"/>
              <a:t>Também pode-se utilizar como referências fontes como: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Documentos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Regras da organização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Especificações existentes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Observações</a:t>
            </a:r>
          </a:p>
          <a:p>
            <a:pPr marL="1238250" lvl="2" indent="-493713" eaLnBrk="1" hangingPunct="1">
              <a:defRPr/>
            </a:pPr>
            <a:r>
              <a:rPr lang="pt-BR" dirty="0" smtClean="0"/>
              <a:t>Entrevistas ...</a:t>
            </a:r>
          </a:p>
          <a:p>
            <a:pPr marL="838200" lvl="1" indent="-493713" eaLnBrk="1" hangingPunct="1">
              <a:defRPr/>
            </a:pPr>
            <a:endParaRPr lang="pt-BR" dirty="0" smtClean="0"/>
          </a:p>
          <a:p>
            <a:pPr marL="838200" lvl="1" indent="-493713"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F23126-D243-45B1-82E6-5FF10D96087E}" type="slidenum">
              <a:rPr lang="pt-BR" smtClean="0">
                <a:latin typeface="Arial Black" pitchFamily="34" charset="0"/>
              </a:rPr>
              <a:pPr eaLnBrk="1" hangingPunct="1"/>
              <a:t>28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142CEA-B784-4D42-8050-FAE4B39AD427}" type="slidenum">
              <a:rPr lang="pt-BR" smtClean="0">
                <a:latin typeface="Arial Black" pitchFamily="34" charset="0"/>
              </a:rPr>
              <a:pPr eaLnBrk="1" hangingPunct="1"/>
              <a:t>29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1344612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Processo de Análise e Especificação de Requisitos</a:t>
            </a:r>
            <a:endParaRPr lang="en-GB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471987"/>
          </a:xfrm>
          <a:extLst/>
        </p:spPr>
        <p:txBody>
          <a:bodyPr lIns="0" tIns="0" rIns="0" bIns="0">
            <a:normAutofit fontScale="92500" lnSpcReduction="20000"/>
          </a:bodyPr>
          <a:lstStyle/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Fases: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/>
              <a:t>Estudo de viabilidade</a:t>
            </a:r>
            <a:r>
              <a:rPr lang="pt-BR" dirty="0" smtClean="0"/>
              <a:t>: entendimento do negócio e como o sistema pretende apoiar os processos de negócio (Entendimento do domínio da aplicação)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err="1"/>
              <a:t>Elicitação</a:t>
            </a:r>
            <a:r>
              <a:rPr lang="pt-BR" dirty="0"/>
              <a:t> e análise de requisitos: </a:t>
            </a:r>
            <a:r>
              <a:rPr lang="pt-BR" dirty="0" smtClean="0"/>
              <a:t>levantamento dos requisitos funcionais e de qualidade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/>
              <a:t>Especificação de Requisitos: </a:t>
            </a:r>
            <a:r>
              <a:rPr lang="pt-BR" dirty="0" smtClean="0"/>
              <a:t>documentação dos requisitos</a:t>
            </a: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>
                <a:solidFill>
                  <a:srgbClr val="0000FF"/>
                </a:solidFill>
              </a:rPr>
              <a:t>Validação dos </a:t>
            </a:r>
            <a:r>
              <a:rPr lang="pt-BR" dirty="0" smtClean="0">
                <a:solidFill>
                  <a:srgbClr val="0000FF"/>
                </a:solidFill>
              </a:rPr>
              <a:t>requisitos</a:t>
            </a:r>
            <a:endParaRPr lang="pt-BR" dirty="0">
              <a:solidFill>
                <a:srgbClr val="0000FF"/>
              </a:solidFill>
            </a:endParaRPr>
          </a:p>
          <a:p>
            <a:pPr lvl="1" defTabSz="449263" eaLnBrk="1" hangingPunct="1">
              <a:buClr>
                <a:srgbClr val="9999CC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 smtClean="0"/>
              <a:t>Gerenciamento dos Requisitos</a:t>
            </a:r>
          </a:p>
          <a:p>
            <a:pPr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u="sng" dirty="0" smtClean="0"/>
              <a:t>Resultado</a:t>
            </a:r>
            <a:r>
              <a:rPr lang="pt-BR" dirty="0" smtClean="0"/>
              <a:t>: </a:t>
            </a:r>
            <a:r>
              <a:rPr lang="pt-BR" sz="2800" dirty="0" smtClean="0"/>
              <a:t>DOCUMENTO DE REQUISITOS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4"/>
          <p:cNvSpPr>
            <a:spLocks noGrp="1"/>
          </p:cNvSpPr>
          <p:nvPr>
            <p:ph type="ctrTitle"/>
          </p:nvPr>
        </p:nvSpPr>
        <p:spPr>
          <a:xfrm>
            <a:off x="2268538" y="1828800"/>
            <a:ext cx="6723062" cy="2209800"/>
          </a:xfrm>
        </p:spPr>
        <p:txBody>
          <a:bodyPr/>
          <a:lstStyle/>
          <a:p>
            <a:pPr eaLnBrk="1" hangingPunct="1"/>
            <a:r>
              <a:rPr lang="pt-BR" smtClean="0"/>
              <a:t>Documento de Requisitos de Software</a:t>
            </a:r>
          </a:p>
        </p:txBody>
      </p:sp>
      <p:sp>
        <p:nvSpPr>
          <p:cNvPr id="6147" name="Subtítulo 5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536900-CEA5-47C0-B8C8-49EE7F02E8EB}" type="slidenum">
              <a:rPr lang="pt-BR" smtClean="0">
                <a:latin typeface="Arial Black" pitchFamily="34" charset="0"/>
              </a:rPr>
              <a:pPr eaLnBrk="1" hangingPunct="1"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BFFBA3-CAF2-42FF-9DDC-ADABA0F8D04B}" type="slidenum">
              <a:rPr lang="pt-BR" smtClean="0">
                <a:latin typeface="Arial Black" pitchFamily="34" charset="0"/>
              </a:rPr>
              <a:pPr eaLnBrk="1" hangingPunct="1"/>
              <a:t>30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 lIns="90487" tIns="44450" rIns="90487" bIns="44450" anchor="b"/>
          <a:lstStyle/>
          <a:p>
            <a:pPr eaLnBrk="1" hangingPunct="1"/>
            <a:r>
              <a:rPr lang="pt-BR" smtClean="0"/>
              <a:t>Validação de requisitos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3600450"/>
          </a:xfrm>
          <a:extLst/>
        </p:spPr>
        <p:txBody>
          <a:bodyPr lIns="90487" tIns="44450" rIns="90487" bIns="44450">
            <a:normAutofit fontScale="77500" lnSpcReduction="20000"/>
          </a:bodyPr>
          <a:lstStyle/>
          <a:p>
            <a:pPr eaLnBrk="1" hangingPunct="1">
              <a:defRPr/>
            </a:pPr>
            <a:r>
              <a:rPr lang="pt-BR" dirty="0" smtClean="0"/>
              <a:t>Mostra que os requisitos realmente representam o sistema que o usuário deseja</a:t>
            </a:r>
          </a:p>
          <a:p>
            <a:pPr eaLnBrk="1" hangingPunct="1">
              <a:defRPr/>
            </a:pPr>
            <a:r>
              <a:rPr lang="pt-BR" dirty="0" smtClean="0"/>
              <a:t>Usado para descobrir problemas</a:t>
            </a:r>
          </a:p>
          <a:p>
            <a:pPr eaLnBrk="1" hangingPunct="1">
              <a:defRPr/>
            </a:pPr>
            <a:r>
              <a:rPr lang="pt-BR" dirty="0" smtClean="0"/>
              <a:t>É uma revisão dos requisitos (envolve clientes e  desenvolvedores)</a:t>
            </a:r>
          </a:p>
          <a:p>
            <a:pPr lvl="3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Custos de erros de requisitos são altos e, desse modo, a validação é muito importante</a:t>
            </a:r>
          </a:p>
          <a:p>
            <a:pPr lvl="1" eaLnBrk="1" hangingPunct="1">
              <a:defRPr/>
            </a:pPr>
            <a:r>
              <a:rPr lang="pt-BR" dirty="0" smtClean="0"/>
              <a:t>O custo da reparação de um erro de requisitos depois da entrega pode equivaler a 100 vezes o custo de reparação de um erro de implementação.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E400D8-497A-4135-99C7-1D17FDCF5FF0}" type="slidenum">
              <a:rPr lang="pt-BR" smtClean="0">
                <a:latin typeface="Arial Black" pitchFamily="34" charset="0"/>
              </a:rPr>
              <a:pPr eaLnBrk="1" hangingPunct="1"/>
              <a:t>31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 lIns="90487" tIns="44450" rIns="90487" bIns="44450" anchor="b"/>
          <a:lstStyle/>
          <a:p>
            <a:pPr eaLnBrk="1" hangingPunct="1"/>
            <a:r>
              <a:rPr lang="pt-BR" smtClean="0"/>
              <a:t>Verificação de requisitos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  <a:extLst/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defRPr/>
            </a:pPr>
            <a:r>
              <a:rPr lang="pt-BR" sz="2500" dirty="0" smtClean="0">
                <a:solidFill>
                  <a:srgbClr val="0000FF"/>
                </a:solidFill>
              </a:rPr>
              <a:t>Verificação de validade:</a:t>
            </a:r>
            <a:r>
              <a:rPr lang="pt-BR" sz="2600" dirty="0" smtClean="0">
                <a:solidFill>
                  <a:srgbClr val="0000FF"/>
                </a:solidFill>
              </a:rPr>
              <a:t> </a:t>
            </a:r>
            <a:r>
              <a:rPr lang="pt-BR" sz="2500" dirty="0" smtClean="0"/>
              <a:t>O sistema fornece as funções que melhor apoiam as necessidades do cliente? </a:t>
            </a:r>
          </a:p>
          <a:p>
            <a:pPr eaLnBrk="1" hangingPunct="1">
              <a:defRPr/>
            </a:pPr>
            <a:r>
              <a:rPr lang="pt-BR" sz="2500" dirty="0">
                <a:solidFill>
                  <a:srgbClr val="0000FF"/>
                </a:solidFill>
              </a:rPr>
              <a:t>Verificação de consistência:</a:t>
            </a:r>
            <a:r>
              <a:rPr lang="pt-BR" sz="2500" dirty="0" smtClean="0">
                <a:solidFill>
                  <a:srgbClr val="FF0000"/>
                </a:solidFill>
              </a:rPr>
              <a:t> </a:t>
            </a:r>
            <a:r>
              <a:rPr lang="pt-BR" sz="2500" dirty="0" smtClean="0"/>
              <a:t>Existe algum tipo de conflito de requisitos?</a:t>
            </a:r>
          </a:p>
          <a:p>
            <a:pPr eaLnBrk="1" hangingPunct="1">
              <a:defRPr/>
            </a:pPr>
            <a:r>
              <a:rPr lang="pt-BR" sz="2500" dirty="0">
                <a:solidFill>
                  <a:srgbClr val="0000FF"/>
                </a:solidFill>
              </a:rPr>
              <a:t>Verificação de completeza: </a:t>
            </a:r>
            <a:r>
              <a:rPr lang="pt-BR" sz="2500" dirty="0" smtClean="0"/>
              <a:t>Todas as funções requisitadas pelo cliente foram incluídas?</a:t>
            </a:r>
          </a:p>
          <a:p>
            <a:pPr eaLnBrk="1" hangingPunct="1">
              <a:defRPr/>
            </a:pPr>
            <a:r>
              <a:rPr lang="pt-BR" sz="2500" dirty="0">
                <a:solidFill>
                  <a:srgbClr val="0000FF"/>
                </a:solidFill>
              </a:rPr>
              <a:t>Verificação de realismo: </a:t>
            </a:r>
            <a:r>
              <a:rPr lang="pt-BR" sz="2500" dirty="0" smtClean="0"/>
              <a:t>Os requisitos podem ser implementados com o orçamento e a tecnologia disponíveis?</a:t>
            </a:r>
          </a:p>
          <a:p>
            <a:pPr eaLnBrk="1" hangingPunct="1">
              <a:defRPr/>
            </a:pPr>
            <a:r>
              <a:rPr lang="pt-BR" sz="2500" dirty="0">
                <a:solidFill>
                  <a:srgbClr val="0000FF"/>
                </a:solidFill>
              </a:rPr>
              <a:t>Facilidade de verificação: </a:t>
            </a:r>
            <a:r>
              <a:rPr lang="pt-BR" sz="2500" dirty="0" smtClean="0"/>
              <a:t>Os requisitos podem ser verificados?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203C1A-87D2-4BEA-9124-BB153C25783B}" type="slidenum">
              <a:rPr lang="pt-BR" smtClean="0">
                <a:latin typeface="Arial Black" pitchFamily="34" charset="0"/>
              </a:rPr>
              <a:pPr eaLnBrk="1" hangingPunct="1"/>
              <a:t>32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3875"/>
            <a:ext cx="8305800" cy="1104900"/>
          </a:xfrm>
        </p:spPr>
        <p:txBody>
          <a:bodyPr/>
          <a:lstStyle/>
          <a:p>
            <a:pPr eaLnBrk="1" hangingPunct="1"/>
            <a:r>
              <a:rPr lang="pt-BR" smtClean="0"/>
              <a:t>Técnicas de validação de requisitos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272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Revisões de requisitos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Análise manual dos requisitos.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Prototipação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Uso de um modelo executável do sistema para verificar requisitos. 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Geração de casos de teste.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Desenvolvimento de testes para requisitos a fim de verificar a testabilidade.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8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85CD6F-11C0-422F-8297-DA3E1514072D}" type="slidenum">
              <a:rPr lang="pt-BR" smtClean="0">
                <a:latin typeface="Arial Black" pitchFamily="34" charset="0"/>
              </a:rPr>
              <a:pPr eaLnBrk="1" hangingPunct="1"/>
              <a:t>33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 lIns="90487" tIns="44450" rIns="90487" bIns="44450" anchor="b"/>
          <a:lstStyle/>
          <a:p>
            <a:pPr eaLnBrk="1" hangingPunct="1"/>
            <a:r>
              <a:rPr lang="pt-BR" smtClean="0"/>
              <a:t>Revisões de requisitos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3384550"/>
          </a:xfrm>
          <a:extLst/>
        </p:spPr>
        <p:txBody>
          <a:bodyPr lIns="90487" tIns="44450" rIns="90487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Revisões regulares devem ser feitas enquanto a definição de requisitos está sendo formulada.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Ambos, cliente e desenvolvedor, devem ser envolvidos nas revisões.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/>
              <a:t>Revisões podem ser formais (com documentos completos) ou informais.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dirty="0" smtClean="0"/>
              <a:t>Uma boa comunicação entre desenvolvedores, clientes e usuários pode resolver problemas nos estágios iniciais.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Análise e 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592387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dirty="0"/>
              <a:t>Validação dos Requisitos</a:t>
            </a:r>
          </a:p>
          <a:p>
            <a:pPr marL="838200" lvl="1" indent="-493713" eaLnBrk="1" hangingPunct="1">
              <a:defRPr/>
            </a:pPr>
            <a:r>
              <a:rPr lang="pt-BR" dirty="0"/>
              <a:t>Análise e verificação dos requisitos para </a:t>
            </a:r>
            <a:r>
              <a:rPr lang="pt-BR" dirty="0" smtClean="0"/>
              <a:t>constatar sua </a:t>
            </a:r>
            <a:r>
              <a:rPr lang="pt-BR" dirty="0" err="1"/>
              <a:t>corretude</a:t>
            </a:r>
            <a:r>
              <a:rPr lang="pt-BR" dirty="0"/>
              <a:t>, completude, clareza, </a:t>
            </a:r>
            <a:r>
              <a:rPr lang="pt-BR" dirty="0" err="1"/>
              <a:t>testabilidade</a:t>
            </a:r>
            <a:r>
              <a:rPr lang="pt-BR" dirty="0"/>
              <a:t>, entre outros </a:t>
            </a:r>
            <a:r>
              <a:rPr lang="pt-BR" dirty="0" smtClean="0"/>
              <a:t>fatores</a:t>
            </a:r>
          </a:p>
          <a:p>
            <a:pPr marL="1695450" lvl="3" indent="-493713" eaLnBrk="1" hangingPunct="1">
              <a:defRPr/>
            </a:pPr>
            <a:endParaRPr lang="pt-BR" dirty="0" smtClean="0"/>
          </a:p>
          <a:p>
            <a:pPr marL="838200" lvl="1" indent="-493713" eaLnBrk="1" hangingPunct="1">
              <a:defRPr/>
            </a:pPr>
            <a:r>
              <a:rPr lang="pt-BR" b="1" dirty="0" smtClean="0"/>
              <a:t>Devem estar condizentes com as necessidades e desejos dos usuários</a:t>
            </a:r>
            <a:endParaRPr lang="pt-BR" b="1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1942C6-4BAF-4AA6-9485-3F390F5DD6E1}" type="slidenum">
              <a:rPr lang="pt-BR" smtClean="0">
                <a:latin typeface="Arial Black" pitchFamily="34" charset="0"/>
              </a:rPr>
              <a:pPr eaLnBrk="1" hangingPunct="1"/>
              <a:t>34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775" y="5224463"/>
            <a:ext cx="7920038" cy="4365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200"/>
              <a:t>Revisão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53946F-E7FB-4FB1-B82C-DF193A1DBFFA}" type="slidenum">
              <a:rPr lang="pt-BR" smtClean="0">
                <a:latin typeface="Arial Black" pitchFamily="34" charset="0"/>
              </a:rPr>
              <a:pPr eaLnBrk="1" hangingPunct="1"/>
              <a:t>35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Referência  para leitura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387826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pt-PT" dirty="0"/>
              <a:t>PRESSMAN, R. S. Engenharia de software. 7. ed. Porto Alegre: McGraw-Hill, 2011.</a:t>
            </a:r>
            <a:br>
              <a:rPr lang="pt-PT" dirty="0"/>
            </a:br>
            <a:r>
              <a:rPr lang="pt-PT" dirty="0"/>
              <a:t>Capítulo 5 </a:t>
            </a:r>
            <a:endParaRPr lang="pt-PT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SOMMERVILLE, Ian. </a:t>
            </a:r>
            <a:r>
              <a:rPr lang="pt-BR" b="1" dirty="0" smtClean="0"/>
              <a:t>Engenharia de Software</a:t>
            </a:r>
            <a:r>
              <a:rPr lang="pt-BR" dirty="0" smtClean="0"/>
              <a:t>, 8 ed. São Paulo: Pearson </a:t>
            </a:r>
            <a:r>
              <a:rPr lang="pt-BR" dirty="0" err="1" smtClean="0"/>
              <a:t>Addison</a:t>
            </a:r>
            <a:r>
              <a:rPr lang="pt-BR" dirty="0" smtClean="0"/>
              <a:t>-Wesley, 2007. </a:t>
            </a:r>
          </a:p>
          <a:p>
            <a:pPr lvl="1" eaLnBrk="1" hangingPunct="1">
              <a:defRPr/>
            </a:pPr>
            <a:r>
              <a:rPr lang="pt-BR" dirty="0" smtClean="0"/>
              <a:t>Capítulo 6 - Requisitos de Software.</a:t>
            </a:r>
          </a:p>
          <a:p>
            <a:pPr lvl="1" eaLnBrk="1" hangingPunct="1">
              <a:defRPr/>
            </a:pPr>
            <a:r>
              <a:rPr lang="pt-BR" dirty="0" smtClean="0"/>
              <a:t>Capítulo 7 – Processos de Engenharia de Requisitos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476672"/>
            <a:ext cx="8640960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Pesquise e responda as seguintes questões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Cite três mitos (administrativos).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requisitos funcionais de usuário.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requisitos funcionais de sistema.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Explique o que é um requisitos externos.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Conceitue usabilidade e descreva como podemos medir este requisito. 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</a:t>
            </a:r>
            <a:r>
              <a:rPr lang="pt-BR" dirty="0" err="1"/>
              <a:t>manutenibilidade</a:t>
            </a:r>
            <a:r>
              <a:rPr lang="pt-BR" dirty="0"/>
              <a:t>,  explique quais são os pontos mais importantes.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e exemplifique confiabilidade.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e exemplifique disponibilidade.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e exemplifique requisitos de processamento.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</a:t>
            </a:r>
            <a:r>
              <a:rPr lang="pt-BR"/>
              <a:t>e </a:t>
            </a:r>
            <a:r>
              <a:rPr lang="pt-BR" smtClean="0"/>
              <a:t>exemplifique </a:t>
            </a:r>
            <a:r>
              <a:rPr lang="pt-BR" dirty="0"/>
              <a:t>requisitos de temporização.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e exemplifique requisitos de espaço.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Explique o que é portabilidade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Defina </a:t>
            </a:r>
            <a:r>
              <a:rPr lang="pt-BR" dirty="0" err="1"/>
              <a:t>reusabilidade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O </a:t>
            </a:r>
            <a:r>
              <a:rPr lang="pt-BR" dirty="0" err="1"/>
              <a:t>qué</a:t>
            </a:r>
            <a:r>
              <a:rPr lang="pt-BR" dirty="0"/>
              <a:t> é um requisito de segurança, dê </a:t>
            </a:r>
            <a:r>
              <a:rPr lang="pt-BR" dirty="0" smtClean="0"/>
              <a:t>exemplos.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C4510-8174-4515-991F-9BB6F7AAACFF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34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3131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pt-BR" dirty="0"/>
              <a:t>O documento de requisitos é a declaração oficial do que é requerido dos </a:t>
            </a:r>
            <a:r>
              <a:rPr lang="pt-BR" dirty="0" smtClean="0"/>
              <a:t>desenvolvedores </a:t>
            </a:r>
            <a:r>
              <a:rPr lang="pt-BR" dirty="0"/>
              <a:t>do </a:t>
            </a:r>
            <a:r>
              <a:rPr lang="pt-BR" dirty="0" smtClean="0"/>
              <a:t>sistema</a:t>
            </a:r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Deve incluir </a:t>
            </a:r>
            <a:r>
              <a:rPr lang="pt-BR" dirty="0" smtClean="0"/>
              <a:t>a </a:t>
            </a:r>
            <a:r>
              <a:rPr lang="pt-BR" dirty="0"/>
              <a:t>definição e </a:t>
            </a:r>
            <a:r>
              <a:rPr lang="pt-BR" dirty="0" smtClean="0"/>
              <a:t>a </a:t>
            </a:r>
            <a:r>
              <a:rPr lang="pt-BR" dirty="0"/>
              <a:t>especificação </a:t>
            </a:r>
            <a:r>
              <a:rPr lang="pt-BR" dirty="0" smtClean="0"/>
              <a:t>de cada requisito</a:t>
            </a:r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 smtClean="0"/>
              <a:t>Deve possuir a declaração de todas as características do sistema</a:t>
            </a:r>
            <a:endParaRPr lang="pt-BR" dirty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5D6803-8492-4AA7-A504-85F5D74287AA}" type="slidenum">
              <a:rPr lang="pt-BR" smtClean="0">
                <a:latin typeface="Arial Black" pitchFamily="34" charset="0"/>
              </a:rPr>
              <a:pPr eaLnBrk="1" hangingPunct="1"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C356F4-D386-4114-9DF9-7EE6FAB2AC3B}" type="slidenum">
              <a:rPr lang="pt-BR" smtClean="0">
                <a:latin typeface="Arial Black" pitchFamily="34" charset="0"/>
              </a:rPr>
              <a:pPr eaLnBrk="1" hangingPunct="1"/>
              <a:t>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Documento de Requisitos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800" dirty="0" smtClean="0">
                <a:cs typeface="Times New Roman" pitchFamily="18" charset="0"/>
              </a:rPr>
              <a:t>O documento de requisitos do software deve ser composto por sentenças em linguagem natural, seguindo determinados padrões: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pt-BR" sz="20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2400" dirty="0" smtClean="0"/>
              <a:t>Use “deve” para requisitos obrigatórios, e “deveria ou desejável” para requisitos desejáveis</a:t>
            </a:r>
            <a:r>
              <a:rPr lang="en-GB" sz="2400" dirty="0" smtClean="0"/>
              <a:t>.</a:t>
            </a:r>
          </a:p>
          <a:p>
            <a:pPr marL="914400" lvl="2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2000" dirty="0" smtClean="0">
              <a:cs typeface="Times New Roman" pitchFamily="18" charset="0"/>
            </a:endParaRPr>
          </a:p>
          <a:p>
            <a:pPr marL="914400" lvl="2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000" dirty="0" smtClean="0">
                <a:cs typeface="Times New Roman" pitchFamily="18" charset="0"/>
              </a:rPr>
              <a:t>Exemplo: “</a:t>
            </a:r>
            <a:r>
              <a:rPr lang="pt-BR" sz="2000" b="1" i="1" dirty="0" smtClean="0">
                <a:cs typeface="Times New Roman" pitchFamily="18" charset="0"/>
              </a:rPr>
              <a:t>O sistema deveria</a:t>
            </a:r>
            <a:r>
              <a:rPr lang="pt-BR" sz="2000" dirty="0" smtClean="0">
                <a:cs typeface="Times New Roman" pitchFamily="18" charset="0"/>
              </a:rPr>
              <a:t> rodar em computadores da linha IBM PC que possuam processador Pentium 4 ou superior.”</a:t>
            </a:r>
          </a:p>
          <a:p>
            <a:pPr marL="1828800" lvl="4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16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2400" dirty="0" smtClean="0">
                <a:cs typeface="Times New Roman" pitchFamily="18" charset="0"/>
              </a:rPr>
              <a:t>Procure organizar os requisitos de forma logica, como por exemplo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pt-BR" sz="2000" dirty="0" smtClean="0">
                <a:cs typeface="Times New Roman" pitchFamily="18" charset="0"/>
              </a:rPr>
              <a:t>Requisitos de entrada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pt-BR" sz="2000" dirty="0" smtClean="0">
                <a:cs typeface="Times New Roman" pitchFamily="18" charset="0"/>
              </a:rPr>
              <a:t>Requisitos de processamento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pt-BR" sz="2000" dirty="0" smtClean="0">
                <a:cs typeface="Times New Roman" pitchFamily="18" charset="0"/>
              </a:rPr>
              <a:t>Requisitos de saída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843CB6-2C1E-4AA2-95D3-EB2E4AB913C5}" type="slidenum">
              <a:rPr lang="pt-BR" smtClean="0">
                <a:latin typeface="Arial Black" pitchFamily="34" charset="0"/>
              </a:rPr>
              <a:pPr eaLnBrk="1" hangingPunct="1"/>
              <a:t>6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Documento de Requisitos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pt-BR" sz="2800" dirty="0" smtClean="0">
                <a:cs typeface="Times New Roman" pitchFamily="18" charset="0"/>
              </a:rPr>
              <a:t>O documento de requisitos do software deve ser composto por sentenças em linguagem natural, seguindo determinados padrões:</a:t>
            </a:r>
          </a:p>
          <a:p>
            <a:pPr lvl="3" algn="just" eaLnBrk="1" hangingPunct="1">
              <a:lnSpc>
                <a:spcPct val="90000"/>
              </a:lnSpc>
              <a:defRPr/>
            </a:pPr>
            <a:endParaRPr lang="pt-BR" sz="16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pt-BR" sz="2400" dirty="0" smtClean="0">
                <a:cs typeface="Times New Roman" pitchFamily="18" charset="0"/>
              </a:rPr>
              <a:t>Cada requisito deve ter um identificador único, por exemplo, um identificador numérico, para posterior referência. (RF01, RNF05, ...)</a:t>
            </a:r>
          </a:p>
          <a:p>
            <a:pPr marL="2171700" lvl="4" indent="-3429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endParaRPr lang="pt-BR" sz="16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pt-BR" sz="2400" dirty="0" smtClean="0">
                <a:cs typeface="Times New Roman" pitchFamily="18" charset="0"/>
              </a:rPr>
              <a:t>Os requisitos do software devem estar divididos em </a:t>
            </a:r>
            <a:r>
              <a:rPr lang="pt-BR" sz="2400" i="1" dirty="0" smtClean="0">
                <a:cs typeface="Times New Roman" pitchFamily="18" charset="0"/>
              </a:rPr>
              <a:t>requisitos funcionais</a:t>
            </a:r>
            <a:r>
              <a:rPr lang="pt-BR" sz="2400" dirty="0" smtClean="0">
                <a:cs typeface="Times New Roman" pitchFamily="18" charset="0"/>
              </a:rPr>
              <a:t> e </a:t>
            </a:r>
            <a:r>
              <a:rPr lang="pt-BR" sz="2400" i="1" dirty="0" smtClean="0">
                <a:cs typeface="Times New Roman" pitchFamily="18" charset="0"/>
              </a:rPr>
              <a:t>não funcionais (de qualidade)</a:t>
            </a:r>
            <a:r>
              <a:rPr lang="pt-BR" sz="2400" dirty="0" smtClean="0">
                <a:cs typeface="Times New Roman" pitchFamily="18" charset="0"/>
              </a:rPr>
              <a:t>.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endParaRPr lang="pt-BR" sz="24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pt-BR" sz="2400" dirty="0" smtClean="0">
                <a:cs typeface="Times New Roman" pitchFamily="18" charset="0"/>
              </a:rPr>
              <a:t>Pode-se utilizar a descrição dos objetivos se necessário</a:t>
            </a:r>
          </a:p>
          <a:p>
            <a:pPr marL="2171700" lvl="4" indent="-3429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endParaRPr lang="pt-BR" sz="1600" dirty="0" smtClean="0"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pt-BR" sz="2400" b="1" dirty="0" smtClean="0"/>
              <a:t>Evitar</a:t>
            </a:r>
            <a:r>
              <a:rPr lang="pt-BR" sz="2400" dirty="0" smtClean="0"/>
              <a:t> o uso de jargões de computação.</a:t>
            </a:r>
            <a:endParaRPr lang="pt-BR" sz="24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BR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3DB9D7-028F-4E4B-9CBD-275C33A67F18}" type="slidenum">
              <a:rPr lang="pt-BR" smtClean="0">
                <a:latin typeface="Arial Black" pitchFamily="34" charset="0"/>
              </a:rPr>
              <a:pPr eaLnBrk="1" hangingPunct="1"/>
              <a:t>7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Formato da Especificação de Requisitos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362950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400" smtClean="0"/>
              <a:t>Existem vários padrões de especificações de requisitos.</a:t>
            </a:r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Um exemplo: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200" smtClean="0">
                <a:solidFill>
                  <a:srgbClr val="0066FF"/>
                </a:solidFill>
              </a:rPr>
              <a:t>I. Visão Geral do Sistema (Descrição Geral do Sistema)</a:t>
            </a:r>
            <a:endParaRPr lang="pt-BR" sz="22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200" smtClean="0">
                <a:solidFill>
                  <a:srgbClr val="0066FF"/>
                </a:solidFill>
              </a:rPr>
              <a:t>II. Requisitos Funcionais</a:t>
            </a:r>
            <a:endParaRPr lang="pt-BR" sz="22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200" smtClean="0">
                <a:solidFill>
                  <a:srgbClr val="0066FF"/>
                </a:solidFill>
              </a:rPr>
              <a:t>III. Requisitos de Qualidade</a:t>
            </a:r>
            <a:r>
              <a:rPr lang="pt-BR" sz="2200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200" smtClean="0">
                <a:solidFill>
                  <a:srgbClr val="0066FF"/>
                </a:solidFill>
              </a:rPr>
              <a:t>IV. Apêndice</a:t>
            </a:r>
            <a:endParaRPr lang="pt-BR" sz="2200" b="1" smtClean="0"/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A especificação pode ser acompanhada de um </a:t>
            </a:r>
            <a:r>
              <a:rPr lang="pt-BR" sz="2400" smtClean="0">
                <a:solidFill>
                  <a:schemeClr val="tx2"/>
                </a:solidFill>
              </a:rPr>
              <a:t>PROTÓTIPO</a:t>
            </a:r>
            <a:r>
              <a:rPr lang="pt-BR" sz="2400" smtClean="0"/>
              <a:t> executável (ou em papel)</a:t>
            </a:r>
            <a:r>
              <a:rPr lang="pt-BR" sz="240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Padrão IEEE/ANSI 830/1998.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F90B88-674B-4898-945F-F507080295F2}" type="slidenum">
              <a:rPr lang="pt-BR" smtClean="0">
                <a:latin typeface="Arial Black" pitchFamily="34" charset="0"/>
              </a:rPr>
              <a:pPr eaLnBrk="1" hangingPunct="1"/>
              <a:t>8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720725"/>
          </a:xfrm>
        </p:spPr>
        <p:txBody>
          <a:bodyPr/>
          <a:lstStyle/>
          <a:p>
            <a:pPr eaLnBrk="1" hangingPunct="1"/>
            <a:r>
              <a:rPr lang="pt-BR" sz="3600" smtClean="0"/>
              <a:t>Formato sugerido pelo padrão IEEE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2562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Introdução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1.1. Propósito do documento de requisitos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1.2. Escopo do produto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1.3. Definições, acrônimos e abreviaturas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1.4. Referências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1.5. Visão geral do restante do documento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Descrição Geral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2.1. Perspectiva do produto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2.2. Funções do produto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2.3. Características dos usuários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2.4. Restrições gerais</a:t>
            </a:r>
          </a:p>
          <a:p>
            <a:pPr marL="457200" lvl="1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smtClean="0"/>
              <a:t>2.5. Suposições de dependências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Requisitos específicos (requisitos funcionais e não-funcionais)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Apêndices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pt-BR" sz="2400" smtClean="0"/>
              <a:t>Índice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FE30DC-ACDD-4315-B0EB-9D2CA44BF987}" type="slidenum">
              <a:rPr lang="pt-BR" smtClean="0">
                <a:latin typeface="Arial Black" pitchFamily="34" charset="0"/>
              </a:rPr>
              <a:pPr eaLnBrk="1" hangingPunct="1"/>
              <a:t>9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Problemas com especificação em linguagem natural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5370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sz="2500" dirty="0" smtClean="0"/>
              <a:t>Ambiguidade</a:t>
            </a:r>
          </a:p>
          <a:p>
            <a:pPr lvl="1" eaLnBrk="1" hangingPunct="1">
              <a:defRPr/>
            </a:pPr>
            <a:r>
              <a:rPr lang="pt-BR" sz="2100" dirty="0" smtClean="0"/>
              <a:t>Os leitores e os escritores dos requisitos devem interpretar as mesmas palavras da mesma maneira. </a:t>
            </a:r>
          </a:p>
          <a:p>
            <a:pPr lvl="1" eaLnBrk="1" hangingPunct="1">
              <a:defRPr/>
            </a:pPr>
            <a:r>
              <a:rPr lang="pt-BR" sz="2100" dirty="0" smtClean="0"/>
              <a:t>Linguagem natural é naturalmente ambígua, por isso, muito difícil.</a:t>
            </a:r>
          </a:p>
          <a:p>
            <a:pPr lvl="3" eaLnBrk="1" hangingPunct="1">
              <a:defRPr/>
            </a:pPr>
            <a:endParaRPr lang="pt-BR" sz="1300" dirty="0" smtClean="0"/>
          </a:p>
          <a:p>
            <a:pPr eaLnBrk="1" hangingPunct="1">
              <a:defRPr/>
            </a:pPr>
            <a:r>
              <a:rPr lang="pt-BR" sz="2500" dirty="0" smtClean="0"/>
              <a:t>Flexibilidade excessiva </a:t>
            </a:r>
          </a:p>
          <a:p>
            <a:pPr lvl="1" eaLnBrk="1" hangingPunct="1">
              <a:defRPr/>
            </a:pPr>
            <a:r>
              <a:rPr lang="pt-BR" sz="2100" dirty="0" smtClean="0"/>
              <a:t>A mesma coisa pode ser dita de várias maneiras diferentes na especificação.</a:t>
            </a:r>
          </a:p>
          <a:p>
            <a:pPr lvl="1" eaLnBrk="1" hangingPunct="1">
              <a:defRPr/>
            </a:pPr>
            <a:r>
              <a:rPr lang="pt-BR" sz="2100" dirty="0" smtClean="0"/>
              <a:t>OBS: Definir se é funcional ou não funcional depende da descrição do requisito</a:t>
            </a:r>
          </a:p>
          <a:p>
            <a:pPr lvl="3" eaLnBrk="1" hangingPunct="1">
              <a:defRPr/>
            </a:pPr>
            <a:endParaRPr lang="pt-BR" sz="1300" dirty="0" smtClean="0"/>
          </a:p>
          <a:p>
            <a:pPr eaLnBrk="1" hangingPunct="1">
              <a:defRPr/>
            </a:pPr>
            <a:r>
              <a:rPr lang="pt-BR" sz="2500" dirty="0" smtClean="0"/>
              <a:t>Falta de modularização </a:t>
            </a:r>
          </a:p>
          <a:p>
            <a:pPr lvl="1" eaLnBrk="1" hangingPunct="1">
              <a:defRPr/>
            </a:pPr>
            <a:r>
              <a:rPr lang="pt-BR" sz="2100" dirty="0" smtClean="0"/>
              <a:t>Estruturas de linguagem natural são difíceis de estruturar requisitos de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25 - Processo de Análise e Especificação de Requisito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25 - Processo de Análise e Especificação de Requisitos</Template>
  <TotalTime>23</TotalTime>
  <Words>1790</Words>
  <Application>Microsoft Office PowerPoint</Application>
  <PresentationFormat>Apresentação na tela (4:3)</PresentationFormat>
  <Paragraphs>327</Paragraphs>
  <Slides>36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Aula 25 - Processo de Análise e Especificação de Requisitos</vt:lpstr>
      <vt:lpstr>Análise e Especificação de Sistemas</vt:lpstr>
      <vt:lpstr>Roteiro</vt:lpstr>
      <vt:lpstr>Documento de Requisitos de Software</vt:lpstr>
      <vt:lpstr>Documento de Requisitos</vt:lpstr>
      <vt:lpstr>Documento de Requisitos</vt:lpstr>
      <vt:lpstr>Documento de Requisitos</vt:lpstr>
      <vt:lpstr>Formato da Especificação de Requisitos</vt:lpstr>
      <vt:lpstr>Formato sugerido pelo padrão IEEE</vt:lpstr>
      <vt:lpstr>Problemas com especificação em linguagem natural</vt:lpstr>
      <vt:lpstr>Processo de Análise e Especificação de Requisitos</vt:lpstr>
      <vt:lpstr>Questionamentos</vt:lpstr>
      <vt:lpstr>Apresentação do PowerPoint</vt:lpstr>
      <vt:lpstr>Processo de Análise e Especificação de Requisitos</vt:lpstr>
      <vt:lpstr>Processo de Análise e Especificação de Requisitos</vt:lpstr>
      <vt:lpstr>Estudo de viabilidade</vt:lpstr>
      <vt:lpstr>Processo de Análise e Especificação de Requisitos</vt:lpstr>
      <vt:lpstr>Processo de Análise e Especificação de Requisitos</vt:lpstr>
      <vt:lpstr>Elicitação e Análise de requisitos</vt:lpstr>
      <vt:lpstr>Elicitação e Análise de requisitos</vt:lpstr>
      <vt:lpstr>Elicitação e Análise de requisitos</vt:lpstr>
      <vt:lpstr>Obtenção dos requisitos</vt:lpstr>
      <vt:lpstr>Obtenção dos requisitos Stakeholders para um sistema bancário</vt:lpstr>
      <vt:lpstr>Obtenção dos requisitos</vt:lpstr>
      <vt:lpstr>Obtenção dos requisitos</vt:lpstr>
      <vt:lpstr>Obtenção dos requisitos</vt:lpstr>
      <vt:lpstr>Processo de Análise e Especificação de Requisitos</vt:lpstr>
      <vt:lpstr>Processo de Análise e Especificação de Requisitos</vt:lpstr>
      <vt:lpstr>Processo de Análise e Especificação de Requisitos</vt:lpstr>
      <vt:lpstr>Processo de Análise e Especificação de Requisitos</vt:lpstr>
      <vt:lpstr>Validação de requisitos</vt:lpstr>
      <vt:lpstr>Verificação de requisitos</vt:lpstr>
      <vt:lpstr>Técnicas de validação de requisitos</vt:lpstr>
      <vt:lpstr>Revisões de requisitos</vt:lpstr>
      <vt:lpstr>Processo de Análise e Especificação de Requisitos</vt:lpstr>
      <vt:lpstr>Referência  para leitura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3</cp:revision>
  <dcterms:created xsi:type="dcterms:W3CDTF">2013-08-29T22:36:11Z</dcterms:created>
  <dcterms:modified xsi:type="dcterms:W3CDTF">2013-09-02T21:54:12Z</dcterms:modified>
</cp:coreProperties>
</file>