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41"/>
  </p:notesMasterIdLst>
  <p:handoutMasterIdLst>
    <p:handoutMasterId r:id="rId42"/>
  </p:handoutMasterIdLst>
  <p:sldIdLst>
    <p:sldId id="256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53" r:id="rId23"/>
    <p:sldId id="544" r:id="rId24"/>
    <p:sldId id="545" r:id="rId25"/>
    <p:sldId id="566" r:id="rId26"/>
    <p:sldId id="567" r:id="rId27"/>
    <p:sldId id="546" r:id="rId28"/>
    <p:sldId id="547" r:id="rId29"/>
    <p:sldId id="548" r:id="rId30"/>
    <p:sldId id="549" r:id="rId31"/>
    <p:sldId id="562" r:id="rId32"/>
    <p:sldId id="563" r:id="rId33"/>
    <p:sldId id="564" r:id="rId34"/>
    <p:sldId id="565" r:id="rId35"/>
    <p:sldId id="550" r:id="rId36"/>
    <p:sldId id="552" r:id="rId37"/>
    <p:sldId id="554" r:id="rId38"/>
    <p:sldId id="555" r:id="rId39"/>
    <p:sldId id="561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 autoAdjust="0"/>
    <p:restoredTop sz="94622" autoAdjust="0"/>
  </p:normalViewPr>
  <p:slideViewPr>
    <p:cSldViewPr>
      <p:cViewPr>
        <p:scale>
          <a:sx n="66" d="100"/>
          <a:sy n="66" d="100"/>
        </p:scale>
        <p:origin x="-126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2903EB0-8744-4FE3-A680-3BD86E9D4A9A}" type="datetimeFigureOut">
              <a:rPr lang="pt-BR"/>
              <a:pPr>
                <a:defRPr/>
              </a:pPr>
              <a:t>02/10/2013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D44CFC-D1AC-4516-AC9F-97807D2886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1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A21B4DF-0298-47A5-91CC-F3CFAA8ABCB3}" type="datetimeFigureOut">
              <a:rPr lang="pt-BR"/>
              <a:pPr>
                <a:defRPr/>
              </a:pPr>
              <a:t>02/10/2013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64E6921-170C-404B-B725-18297260DA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0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3" y="14288"/>
            <a:ext cx="825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463"/>
            <a:ext cx="22367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CAEDD-5D12-4644-AE86-B1C25324A3C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72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DA18D-D70A-4679-9DAF-F2D45ABD62F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6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14288"/>
            <a:ext cx="825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1pPr>
            <a:lvl2pPr marL="742950" indent="-28575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2pPr>
            <a:lvl3pPr marL="11430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3pPr>
            <a:lvl4pPr marL="16002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4pPr>
            <a:lvl5pPr marL="2057400" indent="-22860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D9261-E23C-4F84-95F2-070548863D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854E5-97B1-4C3A-8DC4-9D3E8339A6D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0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631F1-9DFF-40D1-89C3-078A8AB3EDF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5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92007-ED13-4DC0-B51A-F332A3C529F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26FC-D0A8-4482-A535-111A0C87175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8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F1E67-B3C3-4719-840E-E0DBCACA8D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8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C452-5E70-4F55-BFC1-187550131F8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2E475-FAAB-4A06-98C2-844ABD2A7E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06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7014C2CD-363A-4641-87A2-7B4F0DBAF28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07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5362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7A9DA7D8-FE64-4E19-8CF2-CB40D05B4BF7}" type="slidenum">
              <a:rPr lang="pt-BR" sz="1200">
                <a:latin typeface="Arial Black" pitchFamily="34" charset="0"/>
              </a:rPr>
              <a:pPr algn="r"/>
              <a:t>10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62469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 dirty="0"/>
              <a:t>Inicialmente, os requisitos </a:t>
            </a:r>
            <a:r>
              <a:rPr lang="en-US" sz="2400" dirty="0" err="1"/>
              <a:t>funcionais</a:t>
            </a:r>
            <a:r>
              <a:rPr lang="en-US" sz="2400" dirty="0"/>
              <a:t> </a:t>
            </a:r>
            <a:r>
              <a:rPr lang="en-US" sz="2400" dirty="0" err="1"/>
              <a:t>iniciais</a:t>
            </a:r>
            <a:r>
              <a:rPr lang="en-US" sz="2400" dirty="0"/>
              <a:t> </a:t>
            </a:r>
            <a:r>
              <a:rPr lang="en-US" sz="2400" dirty="0" err="1"/>
              <a:t>documentados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pt-BR" sz="2400" dirty="0"/>
              <a:t>propostas comerciais, nos documentos de visão, ou em qualquer especificação inicial do sistema do usuário são mapeados nos tipos funcionais da Análise de Pontos de Função (APF):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 dirty="0"/>
              <a:t>Arquivo Lógico Interno (ALI),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 dirty="0"/>
              <a:t>Arquivo de Interface Externa (AIE),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 err="1"/>
              <a:t>Entrada</a:t>
            </a:r>
            <a:r>
              <a:rPr lang="en-US" sz="2400" dirty="0"/>
              <a:t> </a:t>
            </a:r>
            <a:r>
              <a:rPr lang="en-US" sz="2400" dirty="0" err="1"/>
              <a:t>Externa</a:t>
            </a:r>
            <a:r>
              <a:rPr lang="en-US" sz="2400" dirty="0"/>
              <a:t> (EE),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 err="1"/>
              <a:t>Consulta</a:t>
            </a:r>
            <a:r>
              <a:rPr lang="en-US" sz="2400" dirty="0"/>
              <a:t> </a:t>
            </a:r>
            <a:r>
              <a:rPr lang="en-US" sz="2400" dirty="0" err="1"/>
              <a:t>Externa</a:t>
            </a:r>
            <a:r>
              <a:rPr lang="en-US" sz="2400" dirty="0"/>
              <a:t> </a:t>
            </a:r>
            <a:r>
              <a:rPr lang="pt-BR" sz="2400" dirty="0"/>
              <a:t>(CE) e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 dirty="0"/>
              <a:t>Saída Externa (SE).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62470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3200"/>
              <a:t>Contagem Estimativa de Pontos de</a:t>
            </a:r>
            <a:br>
              <a:rPr lang="pt-BR" sz="3200"/>
            </a:br>
            <a:r>
              <a:rPr lang="en-US" sz="3200"/>
              <a:t>Função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B7D7EBD0-2AB7-461A-AEB3-F22CEDE8C9DE}" type="slidenum">
              <a:rPr lang="pt-BR" sz="1200">
                <a:latin typeface="Arial Black" pitchFamily="34" charset="0"/>
              </a:rPr>
              <a:pPr algn="r"/>
              <a:t>11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63492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/>
              <a:t>Identificação dos Arquivos Lógicos</a:t>
            </a:r>
            <a:br>
              <a:rPr lang="en-US" sz="3600"/>
            </a:br>
            <a:r>
              <a:rPr lang="en-US" sz="3600"/>
              <a:t>Internos da Aplicação</a:t>
            </a:r>
          </a:p>
        </p:txBody>
      </p:sp>
      <p:sp>
        <p:nvSpPr>
          <p:cNvPr id="63493" name="Espaço Reservado para Conteúdo 2"/>
          <p:cNvSpPr>
            <a:spLocks/>
          </p:cNvSpPr>
          <p:nvPr/>
        </p:nvSpPr>
        <p:spPr bwMode="auto">
          <a:xfrm>
            <a:off x="0" y="1714500"/>
            <a:ext cx="8786813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necessidades e funcionalidades </a:t>
            </a:r>
            <a:r>
              <a:rPr lang="pt-BR" sz="2000"/>
              <a:t>especificadas para o projeto, contidas no documento inicial de requisitos, devem ser enquadradas em uma das seguintes </a:t>
            </a:r>
            <a:r>
              <a:rPr lang="en-US" sz="2000"/>
              <a:t>tabelas: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b="1"/>
              <a:t>Contagem dos Arquivos </a:t>
            </a:r>
            <a:r>
              <a:rPr lang="pt-BR" sz="2000" b="1"/>
              <a:t>Lógicos Internos (ALIs):</a:t>
            </a:r>
            <a:r>
              <a:rPr lang="pt-BR" sz="2000"/>
              <a:t> 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pt-BR" sz="2000"/>
              <a:t>Banco de Dados Lógico da Aplicação (tabelas e arquivos </a:t>
            </a:r>
            <a:r>
              <a:rPr lang="en-US" sz="2000"/>
              <a:t>mantidos pela aplicação).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Identifique os grupos </a:t>
            </a:r>
            <a:r>
              <a:rPr lang="pt-BR" sz="2000"/>
              <a:t>de dados lógicos de aplicação nos modelos de dados ou diagrama de classes ou a partir dos requisitos funcionais.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Não considere arquivos físicos, arquivos de índices, arquivos de trabalho e tabelas de relacionamento sem atributos próprios.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As entidades fracas também não são consideradas um ALI.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86DBAD83-29FA-44B6-9463-7B82BDA4322F}" type="slidenum">
              <a:rPr lang="pt-BR" sz="1200">
                <a:latin typeface="Arial Black" pitchFamily="34" charset="0"/>
              </a:rPr>
              <a:pPr algn="r"/>
              <a:t>12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6553200" cy="24638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68313" y="4868863"/>
            <a:ext cx="8159750" cy="998537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30000"/>
              </a:spcBef>
              <a:buFont typeface="Wingdings 2" pitchFamily="18" charset="2"/>
              <a:buChar char="¾"/>
            </a:pPr>
            <a:r>
              <a:rPr lang="pt-BR"/>
              <a:t>Caso não seja possível, a experiência tem mostrado que a maioria dos ALIs </a:t>
            </a:r>
          </a:p>
          <a:p>
            <a:pPr eaLnBrk="0" hangingPunct="0">
              <a:spcBef>
                <a:spcPct val="30000"/>
              </a:spcBef>
              <a:buFont typeface="Wingdings 2" pitchFamily="18" charset="2"/>
              <a:buChar char="¾"/>
            </a:pPr>
            <a:r>
              <a:rPr lang="pt-BR"/>
              <a:t>dos sistemas são de complexidade </a:t>
            </a:r>
            <a:r>
              <a:rPr lang="en-US" b="1"/>
              <a:t>Simples.</a:t>
            </a:r>
            <a:endParaRPr lang="en-US"/>
          </a:p>
          <a:p>
            <a:endParaRPr lang="pt-BR"/>
          </a:p>
        </p:txBody>
      </p:sp>
      <p:sp>
        <p:nvSpPr>
          <p:cNvPr id="64519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/>
              <a:t>Identificação dos Arquivos Lógicos</a:t>
            </a:r>
            <a:br>
              <a:rPr lang="en-US" sz="3600"/>
            </a:br>
            <a:r>
              <a:rPr lang="en-US" sz="3600"/>
              <a:t>Internos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D6B32499-8FC8-4DF7-8330-BBB8D6BE0611}" type="slidenum">
              <a:rPr lang="pt-BR" sz="1200">
                <a:latin typeface="Arial Black" pitchFamily="34" charset="0"/>
              </a:rPr>
              <a:pPr algn="r"/>
              <a:t>13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65543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/>
              <a:t>Identificação dos Arquivos de</a:t>
            </a:r>
            <a:br>
              <a:rPr lang="en-US" sz="3600"/>
            </a:br>
            <a:r>
              <a:rPr lang="en-US" sz="3600"/>
              <a:t>Interface Externa da Aplicação</a:t>
            </a:r>
          </a:p>
        </p:txBody>
      </p:sp>
      <p:sp>
        <p:nvSpPr>
          <p:cNvPr id="65544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Contagem de Arquivos de Interface Externa (AIEs):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Banco de Dados de </a:t>
            </a:r>
            <a:r>
              <a:rPr lang="en-US" sz="2000"/>
              <a:t>outras Aplicações, </a:t>
            </a:r>
            <a:r>
              <a:rPr lang="en-US" sz="2000" b="1"/>
              <a:t>apenas referenciados </a:t>
            </a:r>
            <a:r>
              <a:rPr lang="pt-BR" sz="2000"/>
              <a:t>pela aplicação que está sendo estimada (tabelas e arquivos mantidos por outra </a:t>
            </a:r>
            <a:r>
              <a:rPr lang="en-US" sz="2000"/>
              <a:t>aplicação).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Identifique os grupos </a:t>
            </a:r>
            <a:r>
              <a:rPr lang="pt-BR" sz="2000"/>
              <a:t>de dados lógicos de outras aplicações referenciados pela aplicação que está </a:t>
            </a:r>
            <a:r>
              <a:rPr lang="en-US" sz="2000"/>
              <a:t>sendo estimada.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Freqüentemente, o </a:t>
            </a:r>
            <a:r>
              <a:rPr lang="pt-BR" sz="2000"/>
              <a:t>referenciamento de dados ocorre para a validação de informações em cadastros ou consultas.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Algumas vezes, relatórios ou consultas referenciam dados externos de outras aplicações, também considerados AIEs.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Não são considerados arquivos físicos, arquivos de índice, arquivos de trabalho, tabelas de relacionamento sem atributos próprios e entidades fracas.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DD727319-2097-4049-AFF6-FEF6350583FC}" type="slidenum">
              <a:rPr lang="pt-BR" sz="1200">
                <a:latin typeface="Arial Black" pitchFamily="34" charset="0"/>
              </a:rPr>
              <a:pPr algn="r"/>
              <a:t>14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66564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/>
              <a:t>Identificação dos Arquivos de</a:t>
            </a:r>
            <a:br>
              <a:rPr lang="en-US" sz="3600"/>
            </a:br>
            <a:r>
              <a:rPr lang="en-US" sz="3600"/>
              <a:t>Interface Externa da Aplicação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264275" cy="22955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827088" y="4868863"/>
            <a:ext cx="7561262" cy="64135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pt-BR"/>
              <a:t>A experiência tem mostrado que praticamente 100% dos AIEs dos sistemas são </a:t>
            </a:r>
            <a:r>
              <a:rPr lang="pt-BR" b="1"/>
              <a:t>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8EA3EEB7-4F3A-47A9-85EF-B5EB90FC1865}" type="slidenum">
              <a:rPr lang="pt-BR" sz="1200">
                <a:latin typeface="Arial Black" pitchFamily="34" charset="0"/>
              </a:rPr>
              <a:pPr algn="r"/>
              <a:t>15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67588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3200"/>
              <a:t>Identificação das Entradas Externas da</a:t>
            </a:r>
            <a:br>
              <a:rPr lang="pt-BR" sz="3200"/>
            </a:br>
            <a:r>
              <a:rPr lang="en-US" sz="3200"/>
              <a:t>Aplicação</a:t>
            </a:r>
          </a:p>
        </p:txBody>
      </p:sp>
      <p:sp>
        <p:nvSpPr>
          <p:cNvPr id="67589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b="1"/>
              <a:t>Contagem de Entradas Externas (EEs):</a:t>
            </a:r>
            <a:r>
              <a:rPr lang="en-US" sz="200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/>
              <a:t>Funcionalidades que mantêm </a:t>
            </a:r>
            <a:r>
              <a:rPr lang="pt-BR" sz="2000"/>
              <a:t>os Arquivos Lógicos Internos (ALIs) ou alteram o comportamento da aplicação.</a:t>
            </a:r>
          </a:p>
          <a:p>
            <a:pPr marL="2057400" lvl="4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pt-BR" sz="20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Identifique as funcionalidades </a:t>
            </a:r>
            <a:r>
              <a:rPr lang="pt-BR" sz="2000"/>
              <a:t>de inclusão, alteração e exclusões de dados.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Conte separadamente as inclusões, alterações e exclusões de dados, isto é, cada função independente de inclusão ou alteração ou exclusão deve ser contada separadamente.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A aplicação possui funções de entrada de dados que alteram o comportamento dela, por exemplo: processamentos </a:t>
            </a:r>
            <a:r>
              <a:rPr lang="en-US" sz="2000" i="1"/>
              <a:t>batch, ou processamento de </a:t>
            </a:r>
            <a:r>
              <a:rPr lang="pt-BR" sz="2000"/>
              <a:t>informações de controle? Caso positivo, estas funções também devem ser identificadas </a:t>
            </a:r>
            <a:r>
              <a:rPr lang="en-US" sz="2000"/>
              <a:t>como Entradas Externas.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AB8160FB-10C7-4998-98DC-47967984FB5C}" type="slidenum">
              <a:rPr lang="pt-BR" sz="1200">
                <a:latin typeface="Arial Black" pitchFamily="34" charset="0"/>
              </a:rPr>
              <a:pPr algn="r"/>
              <a:t>16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68612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3200"/>
              <a:t>Identificação das Entradas Externas da</a:t>
            </a:r>
            <a:br>
              <a:rPr lang="pt-BR" sz="3200"/>
            </a:br>
            <a:r>
              <a:rPr lang="en-US" sz="3200"/>
              <a:t>Aplicação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73238"/>
            <a:ext cx="6551613" cy="24082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79388" y="4797425"/>
            <a:ext cx="8589962" cy="915988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pt-BR"/>
              <a:t>Se você não possui conhecimento da aplicação de APF ou sobre o processo </a:t>
            </a:r>
            <a:r>
              <a:rPr lang="en-US"/>
              <a:t>elementar (funcionalidade analisada), </a:t>
            </a:r>
            <a:r>
              <a:rPr lang="pt-BR"/>
              <a:t>considere as Entradas Externas identificadas </a:t>
            </a:r>
            <a:r>
              <a:rPr lang="en-US"/>
              <a:t>com complexidade </a:t>
            </a:r>
            <a:r>
              <a:rPr lang="en-US" b="1"/>
              <a:t>Média</a:t>
            </a:r>
            <a:endParaRPr lang="pt-B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76533A12-FC5E-4ACB-86A7-0E001ADEBD2B}" type="slidenum">
              <a:rPr lang="pt-BR" sz="1200">
                <a:latin typeface="Arial Black" pitchFamily="34" charset="0"/>
              </a:rPr>
              <a:pPr algn="r"/>
              <a:t>17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69637" name="Título 1"/>
          <p:cNvSpPr>
            <a:spLocks/>
          </p:cNvSpPr>
          <p:nvPr/>
        </p:nvSpPr>
        <p:spPr bwMode="auto">
          <a:xfrm>
            <a:off x="539750" y="260350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/>
              <a:t>Identificação das Consultas Externas</a:t>
            </a:r>
            <a:br>
              <a:rPr lang="en-US" sz="3200"/>
            </a:br>
            <a:r>
              <a:rPr lang="en-US" sz="3200"/>
              <a:t>da Aplicação</a:t>
            </a:r>
          </a:p>
        </p:txBody>
      </p:sp>
      <p:sp>
        <p:nvSpPr>
          <p:cNvPr id="69638" name="Espaço Reservado para Conteúdo 2"/>
          <p:cNvSpPr>
            <a:spLocks/>
          </p:cNvSpPr>
          <p:nvPr/>
        </p:nvSpPr>
        <p:spPr bwMode="auto">
          <a:xfrm>
            <a:off x="179388" y="1643063"/>
            <a:ext cx="87503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b="1"/>
              <a:t>Contagem de Consultas Externas (CEs):</a:t>
            </a:r>
            <a:r>
              <a:rPr lang="en-US" sz="200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/>
              <a:t>Funcionalidades que apresentam </a:t>
            </a:r>
            <a:r>
              <a:rPr lang="pt-BR" sz="2000"/>
              <a:t>informações para o usuário </a:t>
            </a:r>
            <a:r>
              <a:rPr lang="pt-BR" sz="2000" b="1"/>
              <a:t>sem </a:t>
            </a:r>
            <a:r>
              <a:rPr lang="pt-BR" sz="2000"/>
              <a:t>a utilização de cálculos ou algoritmos.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São os processos elementares do tipo “lê - imprime”, </a:t>
            </a:r>
            <a:r>
              <a:rPr lang="en-US" sz="2000"/>
              <a:t>“lê - apresenta dados”, incluindo </a:t>
            </a:r>
            <a:r>
              <a:rPr lang="pt-BR" sz="2000"/>
              <a:t>consultas, relatórios, geração de CDs, </a:t>
            </a:r>
            <a:r>
              <a:rPr lang="pt-BR" sz="2000" i="1"/>
              <a:t>downloads, entre outros.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Você está desenvolvendo uma função para apresentar </a:t>
            </a:r>
            <a:r>
              <a:rPr lang="pt-BR" sz="2000"/>
              <a:t>informações para o usuário: uma consulta, </a:t>
            </a:r>
            <a:r>
              <a:rPr lang="en-US" sz="2000"/>
              <a:t>relatório, </a:t>
            </a:r>
            <a:r>
              <a:rPr lang="en-US" sz="2000" i="1"/>
              <a:t>browse, listbox, download, </a:t>
            </a:r>
            <a:r>
              <a:rPr lang="pt-BR" sz="2000"/>
              <a:t>geração de um arquivo, geração de CD ou de disquete?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Esta função </a:t>
            </a:r>
            <a:r>
              <a:rPr lang="pt-BR" sz="2000" b="1"/>
              <a:t>não possui </a:t>
            </a:r>
            <a:r>
              <a:rPr lang="pt-BR" sz="2000"/>
              <a:t>cálculos ou algoritmos para derivação dos dados referenciados nem altera um Arquivo Lógico Interno, nem muda o </a:t>
            </a:r>
            <a:r>
              <a:rPr lang="en-US" sz="2000"/>
              <a:t>comportamento do sistema? Caso positivo, </a:t>
            </a:r>
            <a:r>
              <a:rPr lang="pt-BR" sz="2000"/>
              <a:t>estas funções devem ser identificadas </a:t>
            </a:r>
            <a:r>
              <a:rPr lang="en-US" sz="2000"/>
              <a:t>como Consultas Externas.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D297C22F-CD62-41BC-9707-C07A839CC09E}" type="slidenum">
              <a:rPr lang="pt-BR" sz="1200">
                <a:latin typeface="Arial Black" pitchFamily="34" charset="0"/>
              </a:rPr>
              <a:pPr algn="r"/>
              <a:t>18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57375"/>
            <a:ext cx="6769100" cy="251777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Título 1"/>
          <p:cNvSpPr>
            <a:spLocks/>
          </p:cNvSpPr>
          <p:nvPr/>
        </p:nvSpPr>
        <p:spPr bwMode="auto">
          <a:xfrm>
            <a:off x="539750" y="260350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/>
              <a:t>Identificação das Consultas Externas</a:t>
            </a:r>
            <a:br>
              <a:rPr lang="en-US" sz="3200"/>
            </a:br>
            <a:r>
              <a:rPr lang="en-US" sz="3200"/>
              <a:t>da Aplicação</a:t>
            </a:r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179388" y="4581525"/>
            <a:ext cx="8208962" cy="119062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30000"/>
              </a:spcBef>
              <a:buFont typeface="Wingdings 2" pitchFamily="18" charset="2"/>
              <a:buChar char="¾"/>
            </a:pPr>
            <a:r>
              <a:rPr lang="pt-BR"/>
              <a:t>Caso não haja conhecimento da aplicação de APF ou sobre o processo elementar </a:t>
            </a:r>
            <a:r>
              <a:rPr lang="en-US"/>
              <a:t>(funcionalidade analisada), considere as Consultas Externas com complexidade </a:t>
            </a:r>
            <a:r>
              <a:rPr lang="en-US" b="1"/>
              <a:t>Média.</a:t>
            </a:r>
            <a:endParaRPr lang="en-US"/>
          </a:p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E2C5A88E-8848-4989-B81F-259107AE8E6F}" type="slidenum">
              <a:rPr lang="pt-BR" sz="1200">
                <a:latin typeface="Arial Black" pitchFamily="34" charset="0"/>
              </a:rPr>
              <a:pPr algn="r"/>
              <a:t>19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71685" name="Espaço Reservado para Conteúdo 2"/>
          <p:cNvSpPr>
            <a:spLocks/>
          </p:cNvSpPr>
          <p:nvPr/>
        </p:nvSpPr>
        <p:spPr bwMode="auto">
          <a:xfrm>
            <a:off x="179388" y="1566863"/>
            <a:ext cx="8678862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b="1"/>
              <a:t>Contagem de Saídas Externas (SEs):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/>
              <a:t>Funcionalidades que apresentam </a:t>
            </a:r>
            <a:r>
              <a:rPr lang="pt-BR" sz="2000"/>
              <a:t>informações para o usuário </a:t>
            </a:r>
            <a:r>
              <a:rPr lang="pt-BR" sz="2000" b="1"/>
              <a:t>com utilização </a:t>
            </a:r>
            <a:r>
              <a:rPr lang="pt-BR" sz="2000"/>
              <a:t>de cálculos ou algoritmos para derivação de dados ou atualização de Arquivos Lógicos Internos ou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Mudança de comportamento da aplicação.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São as consultas ou relatórios com totalização de dados, relatórios estatísticos, gráficos, geração de disquetes com atualização </a:t>
            </a:r>
            <a:r>
              <a:rPr lang="pt-BR" sz="2000" i="1"/>
              <a:t>log, downloads com cálculo de percentual, </a:t>
            </a:r>
            <a:r>
              <a:rPr lang="en-US" sz="2000"/>
              <a:t>entre outros.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Você está desenvolvendo uma funcionalidade para apresentar </a:t>
            </a:r>
            <a:r>
              <a:rPr lang="pt-BR" sz="2000"/>
              <a:t>informações para o usuário: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uma consulta ou relatório com totalização de dados, Etiquetas de código de barras, gráficos, </a:t>
            </a:r>
            <a:r>
              <a:rPr lang="en-US" sz="2000"/>
              <a:t>relatórios estatísticos, </a:t>
            </a:r>
            <a:r>
              <a:rPr lang="en-US" sz="2000" i="1"/>
              <a:t>download com </a:t>
            </a:r>
            <a:r>
              <a:rPr lang="pt-BR" sz="2000"/>
              <a:t>percentual calculado, geração de arquivo com atualização de </a:t>
            </a:r>
            <a:r>
              <a:rPr lang="pt-BR" sz="2000" i="1"/>
              <a:t>log?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 i="1"/>
              <a:t>Caso positivo, </a:t>
            </a:r>
            <a:r>
              <a:rPr lang="pt-BR" sz="2000"/>
              <a:t>estas funções devem ser identificadas </a:t>
            </a:r>
            <a:r>
              <a:rPr lang="en-US" sz="2000"/>
              <a:t>como Saídas Externas. </a:t>
            </a:r>
          </a:p>
        </p:txBody>
      </p:sp>
      <p:sp>
        <p:nvSpPr>
          <p:cNvPr id="71686" name="Título 1"/>
          <p:cNvSpPr>
            <a:spLocks/>
          </p:cNvSpPr>
          <p:nvPr/>
        </p:nvSpPr>
        <p:spPr bwMode="auto">
          <a:xfrm>
            <a:off x="615950" y="2778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3200"/>
              <a:t>Identificação das Saídas Externas da</a:t>
            </a:r>
            <a:br>
              <a:rPr lang="pt-BR" sz="3200"/>
            </a:br>
            <a:r>
              <a:rPr lang="en-US" sz="3200"/>
              <a:t>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06BF46D-1A00-431C-8D21-EDED32F8E9E6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611188" y="2060575"/>
            <a:ext cx="7989887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pt-BR" sz="3600"/>
              <a:t>Viabiliade de Projeto</a:t>
            </a:r>
            <a:br>
              <a:rPr lang="pt-BR" sz="3600"/>
            </a:br>
            <a:r>
              <a:rPr lang="pt-BR" sz="3600"/>
              <a:t>com </a:t>
            </a:r>
            <a:br>
              <a:rPr lang="pt-BR" sz="3600"/>
            </a:br>
            <a:r>
              <a:rPr lang="pt-BR" sz="3600"/>
              <a:t>Análise de Ponto de Função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B34C3A1D-9656-4E27-BDBF-49D653AC612A}" type="slidenum">
              <a:rPr lang="pt-BR" sz="1200">
                <a:latin typeface="Arial Black" pitchFamily="34" charset="0"/>
              </a:rPr>
              <a:pPr algn="r"/>
              <a:t>20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72708" name="Título 1"/>
          <p:cNvSpPr>
            <a:spLocks/>
          </p:cNvSpPr>
          <p:nvPr/>
        </p:nvSpPr>
        <p:spPr bwMode="auto">
          <a:xfrm>
            <a:off x="615950" y="2778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3200"/>
              <a:t>Identificação das Saídas Externas da</a:t>
            </a:r>
            <a:br>
              <a:rPr lang="pt-BR" sz="3200"/>
            </a:br>
            <a:r>
              <a:rPr lang="en-US" sz="3200"/>
              <a:t>Aplicação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6985000" cy="25876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77825" y="4691063"/>
            <a:ext cx="8675688" cy="1190625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spcBef>
                <a:spcPct val="30000"/>
              </a:spcBef>
              <a:buFont typeface="Wingdings 2" pitchFamily="18" charset="2"/>
              <a:buChar char="¾"/>
            </a:pPr>
            <a:r>
              <a:rPr lang="pt-BR"/>
              <a:t>Caso não haja conhecimento da aplicação de APF ou sobre o processo elementar </a:t>
            </a:r>
            <a:r>
              <a:rPr lang="en-US"/>
              <a:t>(funcionalidade analisada), considere </a:t>
            </a:r>
            <a:r>
              <a:rPr lang="pt-BR"/>
              <a:t>as Saídas Externas com complexidade </a:t>
            </a:r>
            <a:r>
              <a:rPr lang="en-US" b="1"/>
              <a:t>Média.</a:t>
            </a:r>
            <a:endParaRPr lang="en-US"/>
          </a:p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08366F4F-5E91-465A-A5A5-A48D1C880D78}" type="slidenum">
              <a:rPr lang="pt-BR" sz="1200">
                <a:latin typeface="Arial Black" pitchFamily="34" charset="0"/>
              </a:rPr>
              <a:pPr algn="r"/>
              <a:t>21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73733" name="Título 1"/>
          <p:cNvSpPr>
            <a:spLocks/>
          </p:cNvSpPr>
          <p:nvPr/>
        </p:nvSpPr>
        <p:spPr bwMode="auto">
          <a:xfrm>
            <a:off x="468313" y="333375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/>
              <a:t>Uma aplicação da Contagem</a:t>
            </a:r>
            <a:br>
              <a:rPr lang="en-US" sz="3200"/>
            </a:br>
            <a:r>
              <a:rPr lang="pt-BR" sz="3200"/>
              <a:t>Estimativa de Pontos de Função</a:t>
            </a:r>
            <a:endParaRPr lang="en-US" sz="3200"/>
          </a:p>
        </p:txBody>
      </p:sp>
      <p:sp>
        <p:nvSpPr>
          <p:cNvPr id="73734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/>
          </a:p>
        </p:txBody>
      </p:sp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5038"/>
            <a:ext cx="7523162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83C59E83-1C50-43C9-AF2E-1B244190B3E0}" type="slidenum">
              <a:rPr lang="pt-BR" sz="1200">
                <a:latin typeface="Arial Black" pitchFamily="34" charset="0"/>
              </a:rPr>
              <a:pPr algn="r"/>
              <a:t>22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83971" name="Título 1"/>
          <p:cNvSpPr>
            <a:spLocks/>
          </p:cNvSpPr>
          <p:nvPr/>
        </p:nvSpPr>
        <p:spPr bwMode="auto">
          <a:xfrm>
            <a:off x="468313" y="333375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/>
              <a:t>Uma aplicação da Contagem</a:t>
            </a:r>
            <a:br>
              <a:rPr lang="en-US" sz="3200"/>
            </a:br>
            <a:r>
              <a:rPr lang="pt-BR" sz="3200"/>
              <a:t>Estimativa de Pontos de Função</a:t>
            </a:r>
            <a:endParaRPr lang="en-US" sz="3200"/>
          </a:p>
        </p:txBody>
      </p:sp>
      <p:sp>
        <p:nvSpPr>
          <p:cNvPr id="83972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Esta seção tem como propósito apresentar um exemplo utilizando o método CEPF, bem como a derivação das estimativas de esforço e prazo, a partir da estimativa de tamanho do projeto em PF.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No exemplo apresentado, é descrito um sistema hipotético, parte de um sistema real, visando apresentar uma visão geral de um procedimento de estimativas de </a:t>
            </a:r>
            <a:r>
              <a:rPr lang="en-US" sz="2000"/>
              <a:t>maneira prática.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Suponha que o setor de treinamento de uma empresa solicitou um sistema, denominado STREINA, para apoiar as atividades de planejamento e acompanhamento </a:t>
            </a:r>
            <a:r>
              <a:rPr lang="en-US" sz="2000"/>
              <a:t>das atividades de capacitação dos funcionários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58128DE8-58DD-4EC6-8873-2ED12A89FC26}" type="slidenum">
              <a:rPr lang="pt-BR" sz="1200">
                <a:latin typeface="Arial Black" pitchFamily="34" charset="0"/>
              </a:rPr>
              <a:pPr algn="r"/>
              <a:t>23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74756" name="Título 1"/>
          <p:cNvSpPr>
            <a:spLocks/>
          </p:cNvSpPr>
          <p:nvPr/>
        </p:nvSpPr>
        <p:spPr bwMode="auto">
          <a:xfrm>
            <a:off x="615950" y="2778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/>
              <a:t>Uma aplicação da Contagem</a:t>
            </a:r>
            <a:br>
              <a:rPr lang="en-US" sz="3200"/>
            </a:br>
            <a:r>
              <a:rPr lang="pt-BR" sz="3200"/>
              <a:t>Estimativa de Pontos de Função</a:t>
            </a:r>
            <a:endParaRPr lang="en-US" sz="3200"/>
          </a:p>
        </p:txBody>
      </p:sp>
      <p:sp>
        <p:nvSpPr>
          <p:cNvPr id="74757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200"/>
              <a:t>As necessidades e funcionalidades do STREINA, retiradas do Documento de Visão do projeto.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200"/>
              <a:t>Além das funcionalidades apresentadas na </a:t>
            </a:r>
            <a:r>
              <a:rPr lang="pt-BR" sz="2200" b="1"/>
              <a:t>Tabela 1, deve-se </a:t>
            </a:r>
            <a:r>
              <a:rPr lang="pt-BR" sz="2200"/>
              <a:t>considerar os requisitos de cadastro de usuários e controle de acesso da </a:t>
            </a:r>
            <a:r>
              <a:rPr lang="en-US" sz="2200"/>
              <a:t>aplicação.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200"/>
              <a:t>Estas funcionalidades estarão </a:t>
            </a:r>
            <a:r>
              <a:rPr lang="pt-BR" sz="2200"/>
              <a:t>disponíveis para o perfil administrador </a:t>
            </a:r>
            <a:r>
              <a:rPr lang="en-US" sz="2200"/>
              <a:t>do sistema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200"/>
              <a:t>Para facilitar o entendimento da aplicação </a:t>
            </a:r>
            <a:r>
              <a:rPr lang="en-US" sz="2200"/>
              <a:t>da CEPF, a </a:t>
            </a:r>
            <a:r>
              <a:rPr lang="en-US" sz="2200" b="1"/>
              <a:t>Tabela 2 mostra a </a:t>
            </a:r>
            <a:r>
              <a:rPr lang="pt-BR" sz="2200"/>
              <a:t>contribuição para a contagem de PFs não ajustados dos tipos funcionais da APF.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933E6608-FAC3-4D08-A025-82DD730A7956}" type="slidenum">
              <a:rPr lang="pt-BR" sz="1200">
                <a:latin typeface="Arial Black" pitchFamily="34" charset="0"/>
              </a:rPr>
              <a:pPr algn="r"/>
              <a:t>24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75780" name="Título 1"/>
          <p:cNvSpPr>
            <a:spLocks/>
          </p:cNvSpPr>
          <p:nvPr/>
        </p:nvSpPr>
        <p:spPr bwMode="auto">
          <a:xfrm>
            <a:off x="615950" y="2778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/>
              <a:t>Tabela 1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144588"/>
            <a:ext cx="5337175" cy="537686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473E4D94-8BC9-4FDB-B514-30022D42A90F}" type="slidenum">
              <a:rPr lang="pt-BR" sz="1200">
                <a:latin typeface="Arial Black" pitchFamily="34" charset="0"/>
              </a:rPr>
              <a:pPr algn="r"/>
              <a:t>25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98307" name="Título 1"/>
          <p:cNvSpPr>
            <a:spLocks/>
          </p:cNvSpPr>
          <p:nvPr/>
        </p:nvSpPr>
        <p:spPr bwMode="auto">
          <a:xfrm>
            <a:off x="615950" y="2778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/>
              <a:t>Tabela 1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8207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14923AB2-ED23-4D25-9BE9-DFAC71EDC8FE}" type="slidenum">
              <a:rPr lang="pt-BR" sz="1200">
                <a:latin typeface="Arial Black" pitchFamily="34" charset="0"/>
              </a:rPr>
              <a:pPr algn="r"/>
              <a:t>26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99331" name="Título 1"/>
          <p:cNvSpPr>
            <a:spLocks/>
          </p:cNvSpPr>
          <p:nvPr/>
        </p:nvSpPr>
        <p:spPr bwMode="auto">
          <a:xfrm>
            <a:off x="615950" y="2778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/>
              <a:t>Tabela 1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4248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3E1FD67D-E007-499A-A290-4784E4C09B50}" type="slidenum">
              <a:rPr lang="pt-BR" sz="1200">
                <a:latin typeface="Arial Black" pitchFamily="34" charset="0"/>
              </a:rPr>
              <a:pPr algn="r"/>
              <a:t>27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76805" name="Título 1"/>
          <p:cNvSpPr>
            <a:spLocks/>
          </p:cNvSpPr>
          <p:nvPr/>
        </p:nvSpPr>
        <p:spPr bwMode="auto">
          <a:xfrm>
            <a:off x="768350" y="2651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/>
              <a:t>Uma aplicação da Contagem</a:t>
            </a:r>
            <a:br>
              <a:rPr lang="en-US" sz="3200"/>
            </a:br>
            <a:r>
              <a:rPr lang="pt-BR" sz="3200"/>
              <a:t>Estimativa de Pontos de Função</a:t>
            </a:r>
            <a:endParaRPr lang="en-US" sz="3200"/>
          </a:p>
        </p:txBody>
      </p:sp>
      <p:sp>
        <p:nvSpPr>
          <p:cNvPr id="76806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A complexidade funcional das </a:t>
            </a:r>
            <a:r>
              <a:rPr lang="en-US" sz="2400"/>
              <a:t>funcionalidades identificadas é inferida </a:t>
            </a:r>
            <a:r>
              <a:rPr lang="pt-BR" sz="2400"/>
              <a:t>em uma contagem estimativa, quando não se possui informação suficiente do projeto para aplicar as regras de contagem </a:t>
            </a:r>
            <a:r>
              <a:rPr lang="en-US" sz="2400"/>
              <a:t>do CPM.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Conforme mencionado, recomenda-se utilizar a complexidade </a:t>
            </a:r>
            <a:r>
              <a:rPr lang="pt-BR" sz="2400"/>
              <a:t>Simples para os Arquivos Lógicos (ALI e AIE) e a complexidade Média para as Funções Transacionais (EE, CE, SE).</a:t>
            </a: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9FC2BE54-C646-4001-BFCC-D4EC7EC4EFDA}" type="slidenum">
              <a:rPr lang="pt-BR" sz="1200">
                <a:latin typeface="Arial Black" pitchFamily="34" charset="0"/>
              </a:rPr>
              <a:pPr algn="r"/>
              <a:t>28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71688"/>
            <a:ext cx="7842250" cy="23574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Título 1"/>
          <p:cNvSpPr>
            <a:spLocks/>
          </p:cNvSpPr>
          <p:nvPr/>
        </p:nvSpPr>
        <p:spPr bwMode="auto">
          <a:xfrm>
            <a:off x="900113" y="549275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/>
              <a:t>Tabela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A5459AE9-0ED2-41E4-9D61-6FB9FB367151}" type="slidenum">
              <a:rPr lang="pt-BR" sz="1200">
                <a:latin typeface="Arial Black" pitchFamily="34" charset="0"/>
              </a:rPr>
              <a:pPr algn="r"/>
              <a:t>29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78853" name="Título 1"/>
          <p:cNvSpPr>
            <a:spLocks/>
          </p:cNvSpPr>
          <p:nvPr/>
        </p:nvSpPr>
        <p:spPr bwMode="auto">
          <a:xfrm>
            <a:off x="8445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/>
              <a:t>Uma aplicação da Contagem</a:t>
            </a:r>
            <a:br>
              <a:rPr lang="en-US" sz="3200"/>
            </a:br>
            <a:r>
              <a:rPr lang="pt-BR" sz="3200"/>
              <a:t>Estimativa de Pontos de Função</a:t>
            </a:r>
            <a:endParaRPr lang="en-US" sz="3200"/>
          </a:p>
        </p:txBody>
      </p:sp>
      <p:sp>
        <p:nvSpPr>
          <p:cNvPr id="78854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Aplicando-se o método Contagem Estimativa de Pontos de Função, tem-se o resultado apresentado na </a:t>
            </a:r>
            <a:r>
              <a:rPr lang="pt-BR" sz="2000" b="1"/>
              <a:t>Tabela 3.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Totalizando o tamanho em PFs das funcionalidades descritas na </a:t>
            </a:r>
            <a:r>
              <a:rPr lang="pt-BR" sz="2000" b="1"/>
              <a:t>Tabela 3, </a:t>
            </a:r>
            <a:r>
              <a:rPr lang="pt-BR" sz="2000"/>
              <a:t>tem-se 170 PFs não ajustados.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Suponha que o fator de ajuste da contagem seja de 1,10. O fator de ajuste da contagem de PF é determinado com base na avaliação das 14 Características Gerais dos Sistemas, que descrevem as funcionalidades gerais das aplicações, por exemplo: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performance, reuso, usabilidade, etc.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O manual de práticas de contagem (CPM) apresenta a descrição das características e de suas </a:t>
            </a:r>
            <a:r>
              <a:rPr lang="en-US" sz="2000"/>
              <a:t>ponderações, denominadas níveis de</a:t>
            </a:r>
            <a:r>
              <a:rPr lang="pt-BR" sz="2000"/>
              <a:t>influência.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O cálculo do PF Ajustado é obtido multiplicando-se os PFs Não Ajustados pelo Fator de Ajuste. Assim, temos 187 Pontos de Função Ajustados </a:t>
            </a:r>
            <a:r>
              <a:rPr lang="en-US" sz="2000"/>
              <a:t>estimados.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DFE0C45-7C31-4D4C-8D57-5DE662F19E5F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9461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A indústria de software continua </a:t>
            </a:r>
            <a:r>
              <a:rPr lang="pt-BR" sz="2400"/>
              <a:t>sentindo os efeitos da crise do software da década 80.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Isto pode ser observado quando analisamos os três principais sintomas da crise do software apresentados por Pressman em </a:t>
            </a:r>
            <a:r>
              <a:rPr lang="en-US" sz="2400"/>
              <a:t>2006, a saber: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/>
              <a:t>A produtividade não tem acompanhado </a:t>
            </a:r>
            <a:r>
              <a:rPr lang="en-US" sz="2400"/>
              <a:t>a demanda por serviços;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/>
              <a:t>A qualidade do software, em alguns </a:t>
            </a:r>
            <a:r>
              <a:rPr lang="en-US" sz="2400"/>
              <a:t>sistemas, não é adequada;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/>
              <a:t>As estimativas de prazo e custo são </a:t>
            </a:r>
            <a:r>
              <a:rPr lang="en-US" sz="2400"/>
              <a:t>freqüentemente imprecisas.</a:t>
            </a:r>
          </a:p>
        </p:txBody>
      </p:sp>
      <p:sp>
        <p:nvSpPr>
          <p:cNvPr id="19462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4000"/>
              <a:t>Análise de Pontos de Função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FB0E3642-250F-44D8-8048-D1F7301DF36C}" type="slidenum">
              <a:rPr lang="pt-BR" sz="1200">
                <a:latin typeface="Arial Black" pitchFamily="34" charset="0"/>
              </a:rPr>
              <a:pPr algn="r"/>
              <a:t>30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50850"/>
            <a:ext cx="6481763" cy="625316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0F57323B-A83E-4483-827B-40D88838448F}" type="slidenum">
              <a:rPr lang="pt-BR" sz="1200">
                <a:latin typeface="Arial Black" pitchFamily="34" charset="0"/>
              </a:rPr>
              <a:pPr algn="r"/>
              <a:t>31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146B30C8-EB23-4D7E-A14D-5576F970C2B8}" type="slidenum">
              <a:rPr lang="pt-BR" sz="1200">
                <a:latin typeface="Arial Black" pitchFamily="34" charset="0"/>
              </a:rPr>
              <a:pPr algn="r"/>
              <a:t>32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8964612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73AE306A-8A04-42CF-A1D1-EACB5AE324D6}" type="slidenum">
              <a:rPr lang="pt-BR" sz="1200">
                <a:latin typeface="Arial Black" pitchFamily="34" charset="0"/>
              </a:rPr>
              <a:pPr algn="r"/>
              <a:t>33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8713787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B9F7EAB4-6229-4A47-9679-7583AF84193B}" type="slidenum">
              <a:rPr lang="pt-BR" sz="1200">
                <a:latin typeface="Arial Black" pitchFamily="34" charset="0"/>
              </a:rPr>
              <a:pPr algn="r"/>
              <a:t>34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78522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984D00D6-786F-4DAA-902A-091F353E6978}" type="slidenum">
              <a:rPr lang="pt-BR" sz="1200">
                <a:latin typeface="Arial Black" pitchFamily="34" charset="0"/>
              </a:rPr>
              <a:pPr algn="r"/>
              <a:t>35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80900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De posse da estimativa de tamanho, procede-se com a geração da estimativa de esforço.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Neste exemplo, utiliza-se o </a:t>
            </a:r>
            <a:r>
              <a:rPr lang="en-US" sz="2000"/>
              <a:t>modelo simplificado de estimativas de </a:t>
            </a:r>
            <a:r>
              <a:rPr lang="pt-BR" sz="2000"/>
              <a:t>esforço, descrito por Hazan em 2005.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Para isto, deve-se obter um índice de produtividade por meio de análise do banco de dados de histórico de projetos da organização, observando-se os atributos do projeto em questão e o esforço realizado em projetos similares.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Este projeto é pequeno (menos de 200 PFs) e será desenvolvido em JAVA por uma equipe com experiência intermediária na plataforma.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Assim, o índice de produtividade hipotético utilizado é o de 12 horas/PF. Então, a estimativa de esforço é de: 187 x </a:t>
            </a:r>
            <a:r>
              <a:rPr lang="en-US" sz="2000"/>
              <a:t>12 = 2244 HH (homens_hora).</a:t>
            </a:r>
          </a:p>
        </p:txBody>
      </p:sp>
      <p:sp>
        <p:nvSpPr>
          <p:cNvPr id="80901" name="Título 1"/>
          <p:cNvSpPr>
            <a:spLocks/>
          </p:cNvSpPr>
          <p:nvPr/>
        </p:nvSpPr>
        <p:spPr bwMode="auto">
          <a:xfrm>
            <a:off x="958850" y="2651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/>
              <a:t>Uma aplicação da Contagem</a:t>
            </a:r>
            <a:br>
              <a:rPr lang="en-US" sz="3200"/>
            </a:br>
            <a:r>
              <a:rPr lang="pt-BR" sz="3200"/>
              <a:t>Estimativa de Pontos de Função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AC7AF6BD-9EF7-4C05-AA43-853F517276A8}" type="slidenum">
              <a:rPr lang="pt-BR" sz="1200">
                <a:latin typeface="Arial Black" pitchFamily="34" charset="0"/>
              </a:rPr>
              <a:pPr algn="r"/>
              <a:t>36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82948" name="Espaço Reservado para Conteúdo 2"/>
          <p:cNvSpPr>
            <a:spLocks/>
          </p:cNvSpPr>
          <p:nvPr/>
        </p:nvSpPr>
        <p:spPr bwMode="auto">
          <a:xfrm>
            <a:off x="142875" y="1571625"/>
            <a:ext cx="87868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 dirty="0"/>
              <a:t>O próximo passo é a estimativa de prazo, aplicando-se a fórmula de </a:t>
            </a:r>
            <a:r>
              <a:rPr lang="pt-BR" sz="2000" dirty="0" err="1"/>
              <a:t>Caper</a:t>
            </a:r>
            <a:r>
              <a:rPr lang="pt-BR" sz="2000" dirty="0"/>
              <a:t> Jones (1998) de aproximação de Tempo Ótimo de Desenvolvimento (</a:t>
            </a:r>
            <a:r>
              <a:rPr lang="pt-BR" sz="2000" dirty="0" err="1"/>
              <a:t>Td</a:t>
            </a:r>
            <a:r>
              <a:rPr lang="pt-BR" sz="2000" dirty="0"/>
              <a:t>) com um expoente t = 0,34, tem-se: </a:t>
            </a:r>
            <a:r>
              <a:rPr lang="pt-BR" sz="2000" dirty="0" err="1"/>
              <a:t>Td</a:t>
            </a:r>
            <a:r>
              <a:rPr lang="pt-BR" sz="2000" dirty="0"/>
              <a:t> = 187</a:t>
            </a:r>
            <a:r>
              <a:rPr lang="pt-BR" sz="2000" baseline="30000" dirty="0"/>
              <a:t>0,34</a:t>
            </a:r>
            <a:r>
              <a:rPr lang="pt-BR" sz="2000" dirty="0"/>
              <a:t> = 5,92 meses.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 dirty="0"/>
              <a:t>Considerando-se o prazo estimado de 6 meses e o esforço estimado de 2244 HH, o próximo passo é a estimativa do tamanho da equipe de desenvolvimento ideal para atuar no projeto em questão.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 dirty="0"/>
              <a:t>Segundo Jones (1997), a produtividade média diária no Brasil é de 6 horas/dia.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 dirty="0"/>
              <a:t>E ainda, em média um mês possui 22 dias úteis. Então, tem-se: prazo = (esforço em HH) / (tamanho equipe * 6 * 22). Então, aplicando-se a fórmula, obtém-se o tamanho da equipe ideal para atuar no projeto, que deve ser constituída por três recursos, incluindo </a:t>
            </a:r>
            <a:r>
              <a:rPr lang="en-US" sz="2000" dirty="0" err="1"/>
              <a:t>desenvolvimento</a:t>
            </a:r>
            <a:r>
              <a:rPr lang="en-US" sz="2000" dirty="0"/>
              <a:t> e </a:t>
            </a:r>
            <a:r>
              <a:rPr lang="en-US" sz="2000" dirty="0" err="1"/>
              <a:t>gestão</a:t>
            </a:r>
            <a:r>
              <a:rPr lang="en-US" sz="2000" dirty="0"/>
              <a:t>.</a:t>
            </a:r>
          </a:p>
        </p:txBody>
      </p:sp>
      <p:sp>
        <p:nvSpPr>
          <p:cNvPr id="82949" name="Título 1"/>
          <p:cNvSpPr>
            <a:spLocks/>
          </p:cNvSpPr>
          <p:nvPr/>
        </p:nvSpPr>
        <p:spPr bwMode="auto">
          <a:xfrm>
            <a:off x="755650" y="2524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/>
              <a:t>Uma aplicação da Contagem</a:t>
            </a:r>
            <a:br>
              <a:rPr lang="en-US" sz="3200"/>
            </a:br>
            <a:r>
              <a:rPr lang="pt-BR" sz="3200"/>
              <a:t>Estimativa de Pontos de Função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E9A41181-E223-4DBA-9846-00AAEB658B7C}" type="slidenum">
              <a:rPr lang="pt-BR" sz="1200">
                <a:latin typeface="Arial Black" pitchFamily="34" charset="0"/>
              </a:rPr>
              <a:pPr algn="r"/>
              <a:t>37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84996" name="Título 1"/>
          <p:cNvSpPr>
            <a:spLocks/>
          </p:cNvSpPr>
          <p:nvPr/>
        </p:nvSpPr>
        <p:spPr bwMode="auto">
          <a:xfrm>
            <a:off x="755650" y="2524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200"/>
              <a:t>Uma aplicação da Contagem</a:t>
            </a:r>
            <a:br>
              <a:rPr lang="en-US" sz="3200"/>
            </a:br>
            <a:r>
              <a:rPr lang="pt-BR" sz="3200"/>
              <a:t>Estimativa de Pontos de Função</a:t>
            </a:r>
            <a:endParaRPr lang="en-US" sz="3200"/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6589712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41663"/>
            <a:ext cx="6770687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841875"/>
            <a:ext cx="6694487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4D2A56F9-1B22-402C-B2F0-1419FD9F2FDB}" type="slidenum">
              <a:rPr lang="pt-BR" sz="1200">
                <a:latin typeface="Arial Black" pitchFamily="34" charset="0"/>
              </a:rPr>
              <a:pPr algn="r"/>
              <a:t>38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860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47763"/>
            <a:ext cx="64801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0040A252-7E81-49A5-BD59-C19A18F82F6F}" type="slidenum">
              <a:rPr lang="pt-BR" sz="1200">
                <a:latin typeface="Arial Black" pitchFamily="34" charset="0"/>
              </a:rPr>
              <a:pPr algn="r"/>
              <a:t>39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08050"/>
            <a:ext cx="45434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57563"/>
            <a:ext cx="5473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F8B357E3-C8AF-4EB6-A854-194F2C09B266}" type="slidenum">
              <a:rPr lang="pt-BR" sz="1200">
                <a:latin typeface="Arial Black" pitchFamily="34" charset="0"/>
              </a:rPr>
              <a:pPr algn="r"/>
              <a:t>4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53252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4000"/>
              <a:t>Análise de Pontos de Função</a:t>
            </a:r>
            <a:endParaRPr lang="en-US" sz="4000"/>
          </a:p>
        </p:txBody>
      </p:sp>
      <p:sp>
        <p:nvSpPr>
          <p:cNvPr id="53253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Este último sintoma, que está associado a um dos principais problemas que a indústria de software tem enfrentado (a falta de previsibilidade de custo e prazo de projetos de software), pode levar a </a:t>
            </a:r>
            <a:r>
              <a:rPr lang="en-US" sz="2400"/>
              <a:t>conseqüências desastrosas, tais como:	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/>
              <a:t>Conflitos entre o gerente do projeto e a equipe,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/>
              <a:t>Baixa estima da equipe,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/>
              <a:t>Entrega de software de baixa qualidade,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/>
              <a:t>Perda de imagem da organização, 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/>
              <a:t>Até mesmo o cancelamento do projeto.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Assim, torna-se importante o investimento na implantação de um processo de estimativas efetivo, visando a melhoria da previsibilidade de custo, prazo e esforço.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7105E1C4-73D8-4BC0-90B0-2FFB842E4D16}" type="slidenum">
              <a:rPr lang="pt-BR" sz="1200">
                <a:latin typeface="Arial Black" pitchFamily="34" charset="0"/>
              </a:rPr>
              <a:pPr algn="r"/>
              <a:t>5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54276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3600"/>
              <a:t>Processo de Estimativas de Projetos</a:t>
            </a:r>
            <a:br>
              <a:rPr lang="pt-BR" sz="3600"/>
            </a:br>
            <a:r>
              <a:rPr lang="en-US" sz="3600"/>
              <a:t>de Software</a:t>
            </a:r>
          </a:p>
        </p:txBody>
      </p:sp>
      <p:sp>
        <p:nvSpPr>
          <p:cNvPr id="54277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A estimativa de tamanho </a:t>
            </a:r>
            <a:r>
              <a:rPr lang="pt-BR" sz="2400"/>
              <a:t>é a primeira a ser gerada e a partir dela são derivadas as demais estimativas.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Por isso, a importância desta estimativa.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400"/>
              <a:t>A literatura apresenta várias métricas de tamanho. Na indústria brasileira, pode-se destacar a utilização de três métricas: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 b="1"/>
              <a:t>LOC (Line of Code),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 b="1"/>
              <a:t>Pontos de Função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400" b="1"/>
              <a:t>Pontos por Casos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38143FA4-96A4-44EE-A653-D808C6AF1137}" type="slidenum">
              <a:rPr lang="pt-BR" sz="1200">
                <a:latin typeface="Arial Black" pitchFamily="34" charset="0"/>
              </a:rPr>
              <a:pPr algn="r"/>
              <a:t>6</a:t>
            </a:fld>
            <a:endParaRPr lang="pt-BR" sz="1200">
              <a:latin typeface="Arial Black" pitchFamily="34" charset="0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443038"/>
            <a:ext cx="57150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</p:pic>
      <p:sp>
        <p:nvSpPr>
          <p:cNvPr id="55302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3600"/>
              <a:t>Processo de Estimativas de Projetos</a:t>
            </a:r>
            <a:br>
              <a:rPr lang="pt-BR" sz="3600"/>
            </a:br>
            <a:r>
              <a:rPr lang="en-US" sz="3600"/>
              <a:t>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A947252A-8D33-45FD-B5A2-DF0800F0939A}" type="slidenum">
              <a:rPr lang="pt-BR" sz="1200">
                <a:latin typeface="Arial Black" pitchFamily="34" charset="0"/>
              </a:rPr>
              <a:pPr algn="r"/>
              <a:t>7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56325" name="Título 1"/>
          <p:cNvSpPr>
            <a:spLocks/>
          </p:cNvSpPr>
          <p:nvPr/>
        </p:nvSpPr>
        <p:spPr bwMode="auto">
          <a:xfrm>
            <a:off x="463550" y="2651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4000"/>
              <a:t>Métricas de Tamanho de Projetos</a:t>
            </a:r>
            <a:br>
              <a:rPr lang="pt-BR" sz="4000"/>
            </a:br>
            <a:r>
              <a:rPr lang="en-US" sz="4000"/>
              <a:t>de Software</a:t>
            </a:r>
          </a:p>
        </p:txBody>
      </p:sp>
      <p:sp>
        <p:nvSpPr>
          <p:cNvPr id="56326" name="Espaço Reservado para Conteúdo 2"/>
          <p:cNvSpPr>
            <a:spLocks/>
          </p:cNvSpPr>
          <p:nvPr/>
        </p:nvSpPr>
        <p:spPr bwMode="auto">
          <a:xfrm>
            <a:off x="0" y="1543050"/>
            <a:ext cx="87852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A métrica </a:t>
            </a:r>
            <a:r>
              <a:rPr lang="pt-BR" sz="2000" b="1"/>
              <a:t>Linhas de Código (LOC) é de </a:t>
            </a:r>
            <a:r>
              <a:rPr lang="pt-BR" sz="2000"/>
              <a:t>fato a mais antiga. A principal vantagem é que a contagem de linhas de código pode ser automatizada por uma ferramenta.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As desvantagens são as seguintes: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Muitas vezes, o significado de uma linha de código é subjetivo, por exemplo, contar ou não linhas de comentário no código fonte;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pt-BR" sz="2000"/>
              <a:t>a métrica não é adequada para ser um indicador de produtividade, por exemplo, o desenvolvedor que escrever mais linhas de código será mais produtivo do que o desenvolvedor que escrever um algoritmo mais elegante e mais eficiente com menos linhas de código.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Além disso, </a:t>
            </a:r>
            <a:r>
              <a:rPr lang="pt-BR" sz="2000"/>
              <a:t>torna-se bastante complicado e subjetivo aplicar esta métrica em um processo de estimativas cujo insumo é um documento inicial de requisitos. Portanto, não é recomendado o uso da métrica LOC como unidade de medida para as estimativas </a:t>
            </a:r>
            <a:r>
              <a:rPr lang="en-US" sz="2000"/>
              <a:t>de tamanho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38352A58-3E4B-444A-95CB-D8BECECFC071}" type="slidenum">
              <a:rPr lang="pt-BR" sz="1200">
                <a:latin typeface="Arial Black" pitchFamily="34" charset="0"/>
              </a:rPr>
              <a:pPr algn="r"/>
              <a:t>8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57348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pt-BR" sz="4000"/>
              <a:t>Análise de Pontos de Função</a:t>
            </a:r>
            <a:endParaRPr lang="en-US" sz="4000"/>
          </a:p>
        </p:txBody>
      </p:sp>
      <p:sp>
        <p:nvSpPr>
          <p:cNvPr id="57349" name="Espaço Reservado para Conteúdo 2"/>
          <p:cNvSpPr>
            <a:spLocks/>
          </p:cNvSpPr>
          <p:nvPr/>
        </p:nvSpPr>
        <p:spPr bwMode="auto">
          <a:xfrm>
            <a:off x="179388" y="1785938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 métrica </a:t>
            </a:r>
            <a:r>
              <a:rPr lang="en-US" sz="2000" b="1"/>
              <a:t>Pontos por Casos de Uso </a:t>
            </a:r>
            <a:r>
              <a:rPr lang="pt-BR" sz="2000" b="1"/>
              <a:t>(PCU) foi proposta por Gustav Karner </a:t>
            </a:r>
            <a:r>
              <a:rPr lang="pt-BR" sz="2000"/>
              <a:t>com o propósito de estimar recursos para projetos de software orientados a objeto, modelados por meio de especificação </a:t>
            </a:r>
            <a:r>
              <a:rPr lang="en-US" sz="2000"/>
              <a:t>de Casos de Uso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 métrica é de </a:t>
            </a:r>
            <a:r>
              <a:rPr lang="pt-BR" sz="2000"/>
              <a:t>fácil aplicação, não requer muito tempo de treinamento ou experiência prática.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No entanto, o PCU somente pode ser aplicado em projetos de software cuja especificação tenha sido expressa em </a:t>
            </a:r>
            <a:r>
              <a:rPr lang="en-US" sz="2000"/>
              <a:t>casos de uso.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/>
              <a:t>Além disso, como não existe um padrão único para a escrita de uma especificação de caso de uso, diferentes estilos na escrita do caso de uso ou na sua granularidade podem levar a resultados diferentes na medição por PCU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C78AD907-9F0D-4CF1-A4C9-D4419AC2FD6B}" type="slidenum">
              <a:rPr lang="pt-BR" sz="1200">
                <a:latin typeface="Arial Black" pitchFamily="34" charset="0"/>
              </a:rPr>
              <a:pPr algn="r"/>
              <a:t>9</a:t>
            </a:fld>
            <a:endParaRPr lang="pt-BR" sz="1200">
              <a:latin typeface="Arial Black" pitchFamily="34" charset="0"/>
            </a:endParaRPr>
          </a:p>
        </p:txBody>
      </p:sp>
      <p:sp>
        <p:nvSpPr>
          <p:cNvPr id="58372" name="Título 1"/>
          <p:cNvSpPr>
            <a:spLocks/>
          </p:cNvSpPr>
          <p:nvPr/>
        </p:nvSpPr>
        <p:spPr bwMode="auto">
          <a:xfrm>
            <a:off x="412750" y="290513"/>
            <a:ext cx="790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/>
              <a:t>Análise de Pontos de Função</a:t>
            </a:r>
          </a:p>
        </p:txBody>
      </p:sp>
      <p:sp>
        <p:nvSpPr>
          <p:cNvPr id="58373" name="Espaço Reservado para Conteúdo 2"/>
          <p:cNvSpPr>
            <a:spLocks/>
          </p:cNvSpPr>
          <p:nvPr/>
        </p:nvSpPr>
        <p:spPr bwMode="auto">
          <a:xfrm>
            <a:off x="52388" y="1571625"/>
            <a:ext cx="89646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 dirty="0"/>
              <a:t>A métrica </a:t>
            </a:r>
            <a:r>
              <a:rPr lang="pt-BR" sz="2000" b="1" dirty="0"/>
              <a:t>Pontos de Função (PF), definida </a:t>
            </a:r>
            <a:r>
              <a:rPr lang="pt-BR" sz="2000" dirty="0"/>
              <a:t>por Allan Albrecht em 1979, tem sido utilizada de forma crescente pela indústria </a:t>
            </a:r>
            <a:r>
              <a:rPr lang="en-US" sz="2000" dirty="0"/>
              <a:t>de </a:t>
            </a:r>
            <a:r>
              <a:rPr lang="en-US" sz="2000" dirty="0" smtClean="0"/>
              <a:t>software (</a:t>
            </a:r>
            <a:r>
              <a:rPr lang="en-US" sz="2000" i="1" dirty="0" smtClean="0"/>
              <a:t>Function </a:t>
            </a:r>
            <a:r>
              <a:rPr lang="en-US" sz="2000" i="1" dirty="0"/>
              <a:t>Point Users Group), </a:t>
            </a:r>
            <a:r>
              <a:rPr lang="en-US" sz="2000" i="1" dirty="0" err="1"/>
              <a:t>criado</a:t>
            </a:r>
            <a:r>
              <a:rPr lang="en-US" sz="2000" i="1" dirty="0"/>
              <a:t> </a:t>
            </a:r>
            <a:r>
              <a:rPr lang="en-US" sz="2000" i="1" dirty="0" err="1"/>
              <a:t>em</a:t>
            </a:r>
            <a:r>
              <a:rPr lang="en-US" sz="2000" i="1" dirty="0"/>
              <a:t> </a:t>
            </a:r>
            <a:r>
              <a:rPr lang="pt-BR" sz="2000" dirty="0"/>
              <a:t>1986, é responsável pela atualização das regras de Contagem de Pontos de Função, </a:t>
            </a:r>
            <a:r>
              <a:rPr lang="en-US" sz="2000" dirty="0" err="1"/>
              <a:t>descritas</a:t>
            </a:r>
            <a:r>
              <a:rPr lang="en-US" sz="2000" dirty="0"/>
              <a:t> no CPM (</a:t>
            </a:r>
            <a:r>
              <a:rPr lang="en-US" sz="2000" i="1" dirty="0"/>
              <a:t>Counting Practices </a:t>
            </a:r>
            <a:r>
              <a:rPr lang="pt-BR" sz="2000" i="1" dirty="0"/>
              <a:t>Manual), que se encontra na versão 4.2.1, </a:t>
            </a:r>
            <a:r>
              <a:rPr lang="pt-BR" sz="2000" dirty="0"/>
              <a:t>publicada em 2005 no IFPUG (</a:t>
            </a:r>
            <a:r>
              <a:rPr lang="en-US" sz="2000" dirty="0"/>
              <a:t>The International Function Point Users Group)</a:t>
            </a:r>
            <a:r>
              <a:rPr lang="pt-BR" sz="2000" dirty="0"/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 dirty="0"/>
              <a:t>O IFPUG também é responsável pelo exame de certificação de especialistas em contagem de Pontos de Função, denominada </a:t>
            </a:r>
            <a:r>
              <a:rPr lang="en-US" sz="2000" dirty="0"/>
              <a:t>CFPS (</a:t>
            </a:r>
            <a:r>
              <a:rPr lang="en-US" sz="2000" i="1" dirty="0"/>
              <a:t>Certified Function Point Specialist).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 </a:t>
            </a:r>
            <a:r>
              <a:rPr lang="pt-BR" sz="2000" dirty="0"/>
              <a:t>métrica Pontos de Função é uma medida de </a:t>
            </a:r>
            <a:r>
              <a:rPr lang="pt-BR" sz="2000" b="1" dirty="0"/>
              <a:t>tamanho funcional de projetos de software, </a:t>
            </a:r>
            <a:r>
              <a:rPr lang="en-US" sz="2000" dirty="0" err="1"/>
              <a:t>considerando</a:t>
            </a:r>
            <a:r>
              <a:rPr lang="en-US" sz="2000" dirty="0"/>
              <a:t> as </a:t>
            </a:r>
            <a:r>
              <a:rPr lang="en-US" sz="2000" dirty="0" err="1"/>
              <a:t>funcionalidades</a:t>
            </a:r>
            <a:r>
              <a:rPr lang="en-US" sz="2000" dirty="0"/>
              <a:t> </a:t>
            </a:r>
            <a:r>
              <a:rPr lang="pt-BR" sz="2000" dirty="0"/>
              <a:t>implementadas, sob o ponto de vista do usuário.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2000" dirty="0"/>
              <a:t>Tamanho funcional é definido como “tamanho do software derivado pela quantificação dos requisitos funcionais </a:t>
            </a:r>
            <a:r>
              <a:rPr lang="en-US" sz="2000" dirty="0"/>
              <a:t>do </a:t>
            </a:r>
            <a:r>
              <a:rPr lang="en-US" sz="2000" dirty="0" err="1"/>
              <a:t>usuário</a:t>
            </a:r>
            <a:r>
              <a:rPr lang="en-US" sz="2000" dirty="0"/>
              <a:t>” (</a:t>
            </a:r>
            <a:r>
              <a:rPr lang="en-US" sz="2000" dirty="0" err="1"/>
              <a:t>Dekkers</a:t>
            </a:r>
            <a:r>
              <a:rPr lang="en-US" sz="2000" dirty="0"/>
              <a:t>, 2003).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21 - Viabilidade de Projeto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21 - Viabilidade de Projeto</Template>
  <TotalTime>195</TotalTime>
  <Words>2191</Words>
  <Application>Microsoft Office PowerPoint</Application>
  <PresentationFormat>Apresentação na tela (4:3)</PresentationFormat>
  <Paragraphs>170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Aula 21 - Viabilidade de Projeto</vt:lpstr>
      <vt:lpstr>Análise e Especificação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8</cp:revision>
  <dcterms:created xsi:type="dcterms:W3CDTF">2013-09-26T01:42:28Z</dcterms:created>
  <dcterms:modified xsi:type="dcterms:W3CDTF">2013-10-02T23:46:08Z</dcterms:modified>
</cp:coreProperties>
</file>