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4"/>
  </p:notesMasterIdLst>
  <p:sldIdLst>
    <p:sldId id="256" r:id="rId2"/>
    <p:sldId id="498" r:id="rId3"/>
    <p:sldId id="478" r:id="rId4"/>
    <p:sldId id="479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81" r:id="rId13"/>
    <p:sldId id="482" r:id="rId14"/>
    <p:sldId id="480" r:id="rId15"/>
    <p:sldId id="483" r:id="rId16"/>
    <p:sldId id="491" r:id="rId17"/>
    <p:sldId id="492" r:id="rId18"/>
    <p:sldId id="493" r:id="rId19"/>
    <p:sldId id="494" r:id="rId20"/>
    <p:sldId id="496" r:id="rId21"/>
    <p:sldId id="495" r:id="rId22"/>
    <p:sldId id="497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BE3554-4A43-442D-B796-0F40FAA44BF0}" type="datetimeFigureOut">
              <a:rPr lang="pt-BR"/>
              <a:pPr>
                <a:defRPr/>
              </a:pPr>
              <a:t>21/10/2013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4F71C9-B299-48F6-A509-9CFA71FDA8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25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F6E6E-B68E-468F-84E0-771CDF08A7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3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A5614-D8D5-4ADF-9271-68779FDA316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795B-2DAD-457D-A84C-7B1761FBAE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1pPr>
            <a:lvl2pPr marL="742950" indent="-28575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2pPr>
            <a:lvl3pPr marL="11430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3pPr>
            <a:lvl4pPr marL="16002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4pPr>
            <a:lvl5pPr marL="20574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6780B-0B77-4876-A8B9-464155F781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44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EFC7-06FC-4DC1-97D9-F51DBDB0E88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26982-F4ED-4251-A4CF-8799ED2CC75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0A4C3-614B-436D-BBDD-26EED9A7CED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A0244-D2B0-4765-B6A9-B6CAA2A0A66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2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544CB-E505-4ED8-8664-74510C5D2A2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09EC9-A43A-4DDA-85A9-EF0F6FDF58C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F715C-5B76-451D-B5DE-E91A67162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388BFC1D-88C8-4168-94C1-31BEAE15A3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Especificação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3000" smtClean="0"/>
              <a:t>O Analista deve preparar uma especificação funcional de requisitos que:</a:t>
            </a:r>
          </a:p>
          <a:p>
            <a:pPr lvl="1">
              <a:lnSpc>
                <a:spcPct val="80000"/>
              </a:lnSpc>
            </a:pPr>
            <a:r>
              <a:rPr lang="pt-BR" sz="2600" smtClean="0"/>
              <a:t>Seja bem entendida e tenha total acordo dos funcionários</a:t>
            </a:r>
          </a:p>
          <a:p>
            <a:pPr lvl="1">
              <a:lnSpc>
                <a:spcPct val="80000"/>
              </a:lnSpc>
            </a:pPr>
            <a:r>
              <a:rPr lang="pt-BR" sz="2600" smtClean="0"/>
              <a:t>Determine os requisitos lógicos do sistema sem definir uma implementação física</a:t>
            </a:r>
          </a:p>
          <a:p>
            <a:pPr lvl="1">
              <a:lnSpc>
                <a:spcPct val="80000"/>
              </a:lnSpc>
            </a:pPr>
            <a:r>
              <a:rPr lang="pt-BR" sz="2600" smtClean="0"/>
              <a:t>Expresse preferências dos usuários com vantagens e desvantagens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2A65261-4FF5-4C02-A21A-B667531358A4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Estruturada de Sistemas</a:t>
            </a:r>
          </a:p>
        </p:txBody>
      </p:sp>
      <p:sp>
        <p:nvSpPr>
          <p:cNvPr id="24578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6CBCB73-E8B9-4BD3-8774-8DBA4619B3AF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8877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Paradigma Estruturado	</a:t>
            </a:r>
          </a:p>
          <a:p>
            <a:pPr lvl="1">
              <a:defRPr/>
            </a:pPr>
            <a:r>
              <a:rPr lang="pt-BR" dirty="0" smtClean="0"/>
              <a:t>Sistemas são vistos como</a:t>
            </a:r>
            <a:r>
              <a:rPr lang="pt-BR" b="1" dirty="0" smtClean="0"/>
              <a:t> processos que transformam dados</a:t>
            </a:r>
          </a:p>
          <a:p>
            <a:pPr>
              <a:defRPr/>
            </a:pPr>
            <a:r>
              <a:rPr lang="pt-BR" dirty="0" smtClean="0"/>
              <a:t>Objetivos do Modelo de Análise Estruturada</a:t>
            </a:r>
          </a:p>
          <a:p>
            <a:pPr lvl="1">
              <a:defRPr/>
            </a:pPr>
            <a:r>
              <a:rPr lang="pt-BR" dirty="0" smtClean="0"/>
              <a:t>Descrever o que o usuário requer</a:t>
            </a:r>
          </a:p>
          <a:p>
            <a:pPr lvl="1">
              <a:defRPr/>
            </a:pPr>
            <a:r>
              <a:rPr lang="pt-BR" dirty="0" smtClean="0"/>
              <a:t>Criar as bases para o projeto de software</a:t>
            </a:r>
          </a:p>
          <a:p>
            <a:pPr lvl="1">
              <a:defRPr/>
            </a:pPr>
            <a:r>
              <a:rPr lang="pt-BR" dirty="0" smtClean="0"/>
              <a:t>Definir um conjunto de requisitos que pode ser validado quando o sistema estiver construído</a:t>
            </a:r>
            <a:endParaRPr lang="pt-BR" dirty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A7874AC-05F0-4D44-9868-BB8072848138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Princípios</a:t>
            </a:r>
          </a:p>
          <a:p>
            <a:pPr lvl="1"/>
            <a:r>
              <a:rPr lang="pt-BR" smtClean="0"/>
              <a:t>Modelagem dos processos que transformam os dados</a:t>
            </a:r>
          </a:p>
          <a:p>
            <a:pPr lvl="1"/>
            <a:r>
              <a:rPr lang="pt-BR" smtClean="0"/>
              <a:t>Modelagem dos dados</a:t>
            </a:r>
          </a:p>
          <a:p>
            <a:pPr lvl="1"/>
            <a:r>
              <a:rPr lang="pt-BR" smtClean="0"/>
              <a:t>Particionamento do sistema</a:t>
            </a:r>
          </a:p>
          <a:p>
            <a:pPr lvl="1"/>
            <a:r>
              <a:rPr lang="pt-BR" smtClean="0"/>
              <a:t>Representação gráfica</a:t>
            </a:r>
          </a:p>
          <a:p>
            <a:pPr lvl="1"/>
            <a:endParaRPr lang="pt-BR" smtClean="0"/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996E442-7ED2-4F27-8E53-7298850FB0B2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537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Enfatiza a perspectiva das funções, com ênfase nos processos</a:t>
            </a:r>
          </a:p>
          <a:p>
            <a:pPr>
              <a:defRPr/>
            </a:pPr>
            <a:r>
              <a:rPr lang="pt-BR" dirty="0" smtClean="0"/>
              <a:t>Utiliza as seguintes ferramentas:</a:t>
            </a:r>
          </a:p>
          <a:p>
            <a:pPr lvl="1">
              <a:defRPr/>
            </a:pPr>
            <a:r>
              <a:rPr lang="pt-BR" dirty="0" smtClean="0"/>
              <a:t>Diagrama de Fluxo de Dados</a:t>
            </a:r>
          </a:p>
          <a:p>
            <a:pPr lvl="1">
              <a:defRPr/>
            </a:pPr>
            <a:r>
              <a:rPr lang="pt-BR" dirty="0" smtClean="0"/>
              <a:t>Dicionário de Dados</a:t>
            </a:r>
          </a:p>
          <a:p>
            <a:pPr lvl="1">
              <a:defRPr/>
            </a:pPr>
            <a:r>
              <a:rPr lang="pt-BR" dirty="0" smtClean="0"/>
              <a:t>Especificação da Lógica de Processos</a:t>
            </a:r>
          </a:p>
          <a:p>
            <a:pPr lvl="1">
              <a:defRPr/>
            </a:pPr>
            <a:r>
              <a:rPr lang="pt-BR" dirty="0" smtClean="0"/>
              <a:t>Diagrama de Entidade Relacionamento</a:t>
            </a:r>
          </a:p>
          <a:p>
            <a:pPr>
              <a:defRPr/>
            </a:pPr>
            <a:r>
              <a:rPr lang="pt-BR" dirty="0" smtClean="0"/>
              <a:t>A análise estruturada não modela o comportamento temporal, nem complexos relacionamentos de dados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43BFCE9-BDA1-416C-A64F-0111938C4239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2867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Análise Estruturada X Análise Orientada a Objetos</a:t>
            </a:r>
          </a:p>
          <a:p>
            <a:r>
              <a:rPr lang="pt-BR" smtClean="0"/>
              <a:t>Orientada a Objetos</a:t>
            </a:r>
          </a:p>
          <a:p>
            <a:pPr lvl="1"/>
            <a:r>
              <a:rPr lang="pt-BR" smtClean="0"/>
              <a:t>Divisão do problema em classes</a:t>
            </a:r>
          </a:p>
          <a:p>
            <a:r>
              <a:rPr lang="pt-BR" smtClean="0"/>
              <a:t>Estruturada</a:t>
            </a:r>
          </a:p>
          <a:p>
            <a:pPr lvl="1"/>
            <a:r>
              <a:rPr lang="pt-BR" smtClean="0"/>
              <a:t>Divisão do problema em funções</a:t>
            </a:r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8BBFEED-FEF2-412E-8DCA-793506DE99EE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2400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 smtClean="0"/>
              <a:t>Diagrama de Fluxo de Dados (DFD)</a:t>
            </a:r>
          </a:p>
          <a:p>
            <a:pPr lvl="1">
              <a:defRPr/>
            </a:pPr>
            <a:r>
              <a:rPr lang="pt-BR" dirty="0" smtClean="0"/>
              <a:t>Mostra como os dados são processados no sistema</a:t>
            </a:r>
          </a:p>
          <a:p>
            <a:pPr>
              <a:defRPr/>
            </a:pPr>
            <a:r>
              <a:rPr lang="pt-BR" dirty="0" smtClean="0"/>
              <a:t>Dicionário de Dados</a:t>
            </a:r>
          </a:p>
          <a:p>
            <a:pPr lvl="1">
              <a:defRPr/>
            </a:pPr>
            <a:r>
              <a:rPr lang="pt-BR" dirty="0" smtClean="0"/>
              <a:t>Descreve as informações implícitas nos fluxos</a:t>
            </a:r>
          </a:p>
          <a:p>
            <a:pPr lvl="1">
              <a:defRPr/>
            </a:pPr>
            <a:r>
              <a:rPr lang="pt-BR" dirty="0" smtClean="0"/>
              <a:t>Descreve as informações contidas nos repositórios de dados</a:t>
            </a:r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86A425C-0F7C-4CA2-97CE-40C166E10A34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8877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/>
              <a:t>Especificação de Processo</a:t>
            </a:r>
          </a:p>
          <a:p>
            <a:pPr lvl="1">
              <a:defRPr/>
            </a:pPr>
            <a:r>
              <a:rPr lang="pt-BR" dirty="0"/>
              <a:t>Especificação dos detalhes de um processo</a:t>
            </a:r>
          </a:p>
          <a:p>
            <a:pPr lvl="2">
              <a:defRPr/>
            </a:pPr>
            <a:r>
              <a:rPr lang="pt-BR" dirty="0"/>
              <a:t>Linguagem Estruturada</a:t>
            </a:r>
          </a:p>
          <a:p>
            <a:pPr lvl="2">
              <a:defRPr/>
            </a:pPr>
            <a:r>
              <a:rPr lang="pt-BR" dirty="0"/>
              <a:t>Condições </a:t>
            </a:r>
            <a:r>
              <a:rPr lang="pt-BR" dirty="0" err="1"/>
              <a:t>Pré</a:t>
            </a:r>
            <a:r>
              <a:rPr lang="pt-BR" dirty="0"/>
              <a:t>/Pós</a:t>
            </a:r>
          </a:p>
          <a:p>
            <a:pPr lvl="2">
              <a:defRPr/>
            </a:pPr>
            <a:r>
              <a:rPr lang="pt-BR" dirty="0"/>
              <a:t>Fluxograma</a:t>
            </a:r>
          </a:p>
          <a:p>
            <a:pPr lvl="2">
              <a:defRPr/>
            </a:pPr>
            <a:r>
              <a:rPr lang="pt-BR" dirty="0"/>
              <a:t>Linguagem Narrativa</a:t>
            </a:r>
          </a:p>
          <a:p>
            <a:pPr>
              <a:defRPr/>
            </a:pPr>
            <a:r>
              <a:rPr lang="pt-BR" dirty="0" smtClean="0"/>
              <a:t>Diagrama Entidade Relacionamento</a:t>
            </a:r>
          </a:p>
          <a:p>
            <a:pPr lvl="1">
              <a:defRPr/>
            </a:pPr>
            <a:r>
              <a:rPr lang="pt-BR" dirty="0" smtClean="0"/>
              <a:t>Mostra as entidades, atributos e relacionamentos</a:t>
            </a:r>
            <a:endParaRPr lang="pt-BR" dirty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FC71AD5-989D-481B-A84A-31304FE62E6E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174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É composta por dois componentes</a:t>
            </a:r>
          </a:p>
          <a:p>
            <a:pPr lvl="1"/>
            <a:r>
              <a:rPr lang="pt-BR" smtClean="0"/>
              <a:t>Modelo Ambiental</a:t>
            </a:r>
          </a:p>
          <a:p>
            <a:pPr lvl="1"/>
            <a:r>
              <a:rPr lang="pt-BR" smtClean="0"/>
              <a:t>Modelo Comportamental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1CEF50C-6521-4B0C-937E-42F1DE38B876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95312"/>
          </a:xfrm>
        </p:spPr>
        <p:txBody>
          <a:bodyPr/>
          <a:lstStyle/>
          <a:p>
            <a:r>
              <a:rPr lang="pt-BR" smtClean="0"/>
              <a:t>Modelo Ambiental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Define as interfaces entre o sistema e o ambiente</a:t>
            </a:r>
          </a:p>
          <a:p>
            <a:pPr lvl="1">
              <a:defRPr/>
            </a:pPr>
            <a:r>
              <a:rPr lang="pt-BR" dirty="0" smtClean="0"/>
              <a:t>Define o que está dentro e o que está fora do sistema</a:t>
            </a:r>
          </a:p>
          <a:p>
            <a:pPr>
              <a:defRPr/>
            </a:pPr>
            <a:r>
              <a:rPr lang="pt-BR" dirty="0" smtClean="0"/>
              <a:t>Composto por:</a:t>
            </a:r>
          </a:p>
          <a:p>
            <a:pPr lvl="1">
              <a:defRPr/>
            </a:pPr>
            <a:r>
              <a:rPr lang="pt-BR" dirty="0" smtClean="0"/>
              <a:t>Declaração dos objetivos</a:t>
            </a:r>
          </a:p>
          <a:p>
            <a:pPr lvl="1">
              <a:defRPr/>
            </a:pPr>
            <a:r>
              <a:rPr lang="pt-BR" dirty="0" smtClean="0"/>
              <a:t>Diagrama de Contexto</a:t>
            </a:r>
          </a:p>
          <a:p>
            <a:pPr lvl="2">
              <a:defRPr/>
            </a:pPr>
            <a:r>
              <a:rPr lang="pt-BR" dirty="0" smtClean="0"/>
              <a:t>Um caso especial do DFD, em que uma única bolha representa o sistema inteiro</a:t>
            </a:r>
          </a:p>
          <a:p>
            <a:pPr lvl="2">
              <a:defRPr/>
            </a:pPr>
            <a:r>
              <a:rPr lang="pt-BR" dirty="0" smtClean="0"/>
              <a:t>São identificadas informações externas de entrada, e as informações produzidas como saída</a:t>
            </a:r>
          </a:p>
          <a:p>
            <a:pPr lvl="1">
              <a:defRPr/>
            </a:pPr>
            <a:r>
              <a:rPr lang="pt-BR" dirty="0" smtClean="0"/>
              <a:t>Lista de Eventos</a:t>
            </a:r>
          </a:p>
          <a:p>
            <a:pPr lvl="2">
              <a:defRPr/>
            </a:pPr>
            <a:r>
              <a:rPr lang="pt-BR" dirty="0" smtClean="0"/>
              <a:t>Lista narrativa dos estímulos que ocorrem no mundo exterior</a:t>
            </a:r>
          </a:p>
          <a:p>
            <a:pPr lvl="2">
              <a:defRPr/>
            </a:pPr>
            <a:r>
              <a:rPr lang="pt-BR" dirty="0" smtClean="0"/>
              <a:t>O sistema deve responder a tais estímulos</a:t>
            </a:r>
          </a:p>
          <a:p>
            <a:pPr lvl="2">
              <a:defRPr/>
            </a:pPr>
            <a:r>
              <a:rPr lang="pt-BR" dirty="0" smtClean="0"/>
              <a:t>Identifica os eventos que ocorrem no ambiente e como o sistema deve reagir</a:t>
            </a:r>
            <a:endParaRPr lang="pt-BR" dirty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39D6951-2ACF-4044-A539-62D457725A48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Roteiro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mtClean="0"/>
              <a:t>Análise e Especificação de Sistemas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mtClean="0"/>
              <a:t>Análise Estruturada de Sistemas</a:t>
            </a:r>
          </a:p>
        </p:txBody>
      </p:sp>
      <p:sp>
        <p:nvSpPr>
          <p:cNvPr id="3891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8EEB015B-2C0C-468A-9E12-0E3D67CF3EA5}" type="slidenum">
              <a:rPr lang="pt-BR" sz="1200">
                <a:latin typeface="Arial Black" pitchFamily="34" charset="0"/>
              </a:rPr>
              <a:pPr algn="r"/>
              <a:t>2</a:t>
            </a:fld>
            <a:endParaRPr lang="pt-BR" sz="120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Ambiental</a:t>
            </a:r>
          </a:p>
        </p:txBody>
      </p:sp>
      <p:sp>
        <p:nvSpPr>
          <p:cNvPr id="3379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Diagrama de Contexto</a:t>
            </a:r>
          </a:p>
          <a:p>
            <a:pPr lvl="1"/>
            <a:r>
              <a:rPr lang="pt-BR" smtClean="0"/>
              <a:t>Sistema de Emissão de Holerite</a:t>
            </a:r>
          </a:p>
          <a:p>
            <a:pPr lvl="1"/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87133EA-F7AC-4A11-9C42-77A19C6F749F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92500"/>
            <a:ext cx="57785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Comportamental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5290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Mostra o comportamento interno do sistema</a:t>
            </a:r>
          </a:p>
          <a:p>
            <a:pPr>
              <a:defRPr/>
            </a:pPr>
            <a:r>
              <a:rPr lang="pt-BR" dirty="0" smtClean="0"/>
              <a:t>Usa como ferramenta DFD com abordagens diferentes</a:t>
            </a:r>
          </a:p>
          <a:p>
            <a:pPr>
              <a:defRPr/>
            </a:pPr>
            <a:r>
              <a:rPr lang="pt-BR" dirty="0" smtClean="0"/>
              <a:t>Constrói um DFD para cada evento (DFD de resposta a eventos)</a:t>
            </a:r>
          </a:p>
          <a:p>
            <a:pPr>
              <a:defRPr/>
            </a:pPr>
            <a:r>
              <a:rPr lang="pt-BR" dirty="0" smtClean="0"/>
              <a:t>São desenhadas as entradas e saídas para os processos e os depósitos para a comunicação entre os processos</a:t>
            </a:r>
          </a:p>
          <a:p>
            <a:pPr>
              <a:defRPr/>
            </a:pPr>
            <a:r>
              <a:rPr lang="pt-BR" dirty="0" smtClean="0"/>
              <a:t>Dicionário de Dados</a:t>
            </a:r>
          </a:p>
          <a:p>
            <a:pPr>
              <a:defRPr/>
            </a:pPr>
            <a:r>
              <a:rPr lang="pt-BR" dirty="0" smtClean="0"/>
              <a:t>Especificação de processos</a:t>
            </a:r>
            <a:endParaRPr lang="pt-BR" dirty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2835DFC-2B1B-4296-9119-2014C9867462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Comportamental</a:t>
            </a:r>
          </a:p>
        </p:txBody>
      </p:sp>
      <p:sp>
        <p:nvSpPr>
          <p:cNvPr id="3584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</a:pPr>
            <a:r>
              <a:rPr lang="pt-BR" smtClean="0"/>
              <a:t>Sistema de Emissão de Holerite</a:t>
            </a:r>
          </a:p>
          <a:p>
            <a:endParaRPr lang="pt-BR" smtClean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C5A218B-D51C-4892-A1AC-EF8635AED138}" type="slidenum">
              <a:rPr lang="pt-BR" smtClean="0">
                <a:latin typeface="Arial Black" pitchFamily="34" charset="0"/>
              </a:rPr>
              <a:pPr/>
              <a:t>22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92375"/>
            <a:ext cx="59515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6386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8626274-6051-44D2-9183-519CB67FF063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mtClean="0"/>
          </a:p>
          <a:p>
            <a:pPr>
              <a:lnSpc>
                <a:spcPct val="90000"/>
              </a:lnSpc>
            </a:pPr>
            <a:r>
              <a:rPr lang="pt-BR" smtClean="0"/>
              <a:t>Desenvolver sistemas em informática não é uma tarefa fácil, mesmo, com o advento das ferramentas CASE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F25CE7A-DAD6-40C6-BFEE-54AFF93AC697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A Análise de Sistemas</a:t>
            </a:r>
          </a:p>
          <a:p>
            <a:pPr lvl="1"/>
            <a:r>
              <a:rPr lang="pt-BR" smtClean="0"/>
              <a:t>É a parte mais difícil do desenvolvimento de um sistema de processamento de dados</a:t>
            </a:r>
          </a:p>
          <a:p>
            <a:r>
              <a:rPr lang="pt-BR" smtClean="0"/>
              <a:t>O Analista de Sistema</a:t>
            </a:r>
          </a:p>
          <a:p>
            <a:pPr lvl="1"/>
            <a:r>
              <a:rPr lang="pt-BR" smtClean="0"/>
              <a:t>Serve de intermediário entre a comunidade de usuários e a comunidade de programadores</a:t>
            </a:r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4A4EC19-63F6-42C1-B65D-13347F85C864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Analista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Função do Analista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b="1" dirty="0" smtClean="0"/>
              <a:t>“O Analista deve combinar o que é atualmente possível com a tecnologia existente e o que vale a pena ser feito para a empresa”</a:t>
            </a:r>
            <a:endParaRPr lang="pt-BR" b="1" dirty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3BEE844-D49E-4E5D-B161-B873326C5282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Enfrentados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</a:pPr>
            <a:r>
              <a:rPr lang="pt-BR" sz="2400" smtClean="0"/>
              <a:t>Dificuldade em aprender o suficiente sobre a empresa para determinar os requisitos dos sistemas através dos usuários</a:t>
            </a:r>
          </a:p>
          <a:p>
            <a:pPr marL="342900" lvl="1" indent="-342900">
              <a:buClr>
                <a:schemeClr val="bg2"/>
              </a:buClr>
              <a:buSzPct val="75000"/>
            </a:pPr>
            <a:r>
              <a:rPr lang="pt-BR" sz="2400" smtClean="0"/>
              <a:t>Falta de conhecimento da comunidade de usuários sobre PD, para saberem o que é viável ou não.</a:t>
            </a:r>
          </a:p>
          <a:p>
            <a:pPr marL="342900" lvl="1" indent="-342900">
              <a:buClr>
                <a:schemeClr val="bg2"/>
              </a:buClr>
              <a:buSzPct val="75000"/>
            </a:pPr>
            <a:r>
              <a:rPr lang="pt-BR" sz="2400" smtClean="0"/>
              <a:t>Sobrecarga de detalhes dos negócios da empresa, como também detalhes técnicos.</a:t>
            </a:r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FCC44CA-F59E-4FD8-975D-558AD49E1127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Enfrentados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Documentação que define os detalhes de um novo sistema</a:t>
            </a:r>
          </a:p>
          <a:p>
            <a:pPr lvl="1">
              <a:defRPr/>
            </a:pPr>
            <a:r>
              <a:rPr lang="pt-BR" dirty="0" smtClean="0"/>
              <a:t>É formado um contrato entre usuários e analistas, mas de difícil compreensão dos usuários.</a:t>
            </a:r>
          </a:p>
          <a:p>
            <a:pPr>
              <a:defRPr/>
            </a:pPr>
            <a:r>
              <a:rPr lang="pt-BR" dirty="0" smtClean="0"/>
              <a:t>Escrever o documento de especificação de forma a fazer sentido para os usuários</a:t>
            </a:r>
          </a:p>
          <a:p>
            <a:pPr lvl="1">
              <a:defRPr/>
            </a:pPr>
            <a:r>
              <a:rPr lang="pt-BR" dirty="0" smtClean="0"/>
              <a:t>Poderá não ser muito útil para os projetistas e programadores que irão construir o sistema.</a:t>
            </a:r>
            <a:endParaRPr lang="pt-BR" dirty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E94CA7D-B8AC-444B-B9AF-A142F16014A7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Enfrentados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7449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 smtClean="0"/>
              <a:t>Ferramentas</a:t>
            </a:r>
          </a:p>
          <a:p>
            <a:pPr lvl="1">
              <a:defRPr/>
            </a:pPr>
            <a:r>
              <a:rPr lang="pt-BR" dirty="0" smtClean="0"/>
              <a:t>Não existe ferramenta analítica que possibilite ao analista saber o que o usuário pensa mas não diz.</a:t>
            </a:r>
          </a:p>
          <a:p>
            <a:pPr>
              <a:defRPr/>
            </a:pPr>
            <a:r>
              <a:rPr lang="pt-BR" dirty="0" smtClean="0"/>
              <a:t>Limitações:</a:t>
            </a:r>
          </a:p>
          <a:p>
            <a:pPr lvl="1">
              <a:defRPr/>
            </a:pPr>
            <a:r>
              <a:rPr lang="pt-BR" dirty="0" smtClean="0"/>
              <a:t>Nenhum “modelo” de Processamento de Dados</a:t>
            </a:r>
          </a:p>
          <a:p>
            <a:pPr lvl="1">
              <a:defRPr/>
            </a:pPr>
            <a:r>
              <a:rPr lang="pt-BR" dirty="0" smtClean="0"/>
              <a:t>Narrativas geralmente são muito vagas e tediosas</a:t>
            </a:r>
          </a:p>
          <a:p>
            <a:pPr lvl="1">
              <a:defRPr/>
            </a:pPr>
            <a:r>
              <a:rPr lang="pt-BR" dirty="0" smtClean="0"/>
              <a:t>Processos complexos ficam difíceis de entender</a:t>
            </a:r>
            <a:endParaRPr lang="pt-BR" dirty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E942AC0-BB4B-4D59-AB5A-D64AF3B96328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15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15</Template>
  <TotalTime>6</TotalTime>
  <Words>671</Words>
  <Application>Microsoft Office PowerPoint</Application>
  <PresentationFormat>Apresentação na tela (4:3)</PresentationFormat>
  <Paragraphs>132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Aula 15</vt:lpstr>
      <vt:lpstr>Análise e Especificação de Sistemas</vt:lpstr>
      <vt:lpstr>Roteiro</vt:lpstr>
      <vt:lpstr>Análise e Especificação de Sistemas</vt:lpstr>
      <vt:lpstr>Introdução</vt:lpstr>
      <vt:lpstr>Análise e Especificação de Sistemas</vt:lpstr>
      <vt:lpstr>Analista</vt:lpstr>
      <vt:lpstr>Problemas Enfrentados</vt:lpstr>
      <vt:lpstr>Problemas Enfrentados</vt:lpstr>
      <vt:lpstr>Problemas Enfrentados</vt:lpstr>
      <vt:lpstr>Especificação Funcional</vt:lpstr>
      <vt:lpstr>Análise Estruturada de Sistemas</vt:lpstr>
      <vt:lpstr>Análise Estruturada</vt:lpstr>
      <vt:lpstr>Análise Estruturada</vt:lpstr>
      <vt:lpstr>Análise Estruturada</vt:lpstr>
      <vt:lpstr>Análise Estruturada</vt:lpstr>
      <vt:lpstr>Análise Estruturada</vt:lpstr>
      <vt:lpstr>Análise Estruturada</vt:lpstr>
      <vt:lpstr>Análise Estruturada</vt:lpstr>
      <vt:lpstr>Modelo Ambiental</vt:lpstr>
      <vt:lpstr>Modelo Ambiental</vt:lpstr>
      <vt:lpstr>Modelo Comportamental</vt:lpstr>
      <vt:lpstr>Modelo Comportamental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2</cp:revision>
  <dcterms:created xsi:type="dcterms:W3CDTF">2013-09-26T01:38:15Z</dcterms:created>
  <dcterms:modified xsi:type="dcterms:W3CDTF">2013-10-21T20:58:19Z</dcterms:modified>
</cp:coreProperties>
</file>