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31"/>
  </p:notesMasterIdLst>
  <p:sldIdLst>
    <p:sldId id="256" r:id="rId2"/>
    <p:sldId id="257" r:id="rId3"/>
    <p:sldId id="490" r:id="rId4"/>
    <p:sldId id="481" r:id="rId5"/>
    <p:sldId id="482" r:id="rId6"/>
    <p:sldId id="480" r:id="rId7"/>
    <p:sldId id="483" r:id="rId8"/>
    <p:sldId id="491" r:id="rId9"/>
    <p:sldId id="492" r:id="rId10"/>
    <p:sldId id="493" r:id="rId11"/>
    <p:sldId id="494" r:id="rId12"/>
    <p:sldId id="496" r:id="rId13"/>
    <p:sldId id="495" r:id="rId14"/>
    <p:sldId id="497" r:id="rId15"/>
    <p:sldId id="498" r:id="rId16"/>
    <p:sldId id="499" r:id="rId17"/>
    <p:sldId id="500" r:id="rId18"/>
    <p:sldId id="501" r:id="rId19"/>
    <p:sldId id="502" r:id="rId20"/>
    <p:sldId id="503" r:id="rId21"/>
    <p:sldId id="504" r:id="rId22"/>
    <p:sldId id="505" r:id="rId23"/>
    <p:sldId id="509" r:id="rId24"/>
    <p:sldId id="506" r:id="rId25"/>
    <p:sldId id="507" r:id="rId26"/>
    <p:sldId id="508" r:id="rId27"/>
    <p:sldId id="511" r:id="rId28"/>
    <p:sldId id="512" r:id="rId29"/>
    <p:sldId id="510" r:id="rId3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10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14FCD53-DE11-4782-B4B4-B6E0E775FFA1}" type="datetimeFigureOut">
              <a:rPr lang="pt-BR"/>
              <a:pPr>
                <a:defRPr/>
              </a:pPr>
              <a:t>23/10/2013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3DEF050-53B6-405E-BDD0-CD59E0D77F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9277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</p:grpSp>
      </p:grpSp>
      <p:pic>
        <p:nvPicPr>
          <p:cNvPr id="18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913" y="0"/>
            <a:ext cx="9525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205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003425" y="4267200"/>
            <a:ext cx="6988175" cy="2186136"/>
          </a:xfrm>
        </p:spPr>
        <p:txBody>
          <a:bodyPr/>
          <a:lstStyle>
            <a:lvl1pPr marL="0" indent="0">
              <a:buFont typeface="Wingdings" pitchFamily="82" charset="2"/>
              <a:buNone/>
              <a:defRPr sz="3000"/>
            </a:lvl1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FB1E9-99C3-4A20-AEF6-8DE518ED416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141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856BC-A5FD-47F0-BB52-A5FAAFD272D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82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FA1B5-2CDD-4531-BD3E-F6C45207A73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75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08512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Aft>
                <a:spcPts val="1200"/>
              </a:spcAft>
              <a:buFont typeface="Wingdings" pitchFamily="2" charset="2"/>
              <a:buChar char="Ø"/>
              <a:defRPr/>
            </a:lvl1pPr>
            <a:lvl2pPr marL="742950" indent="-285750">
              <a:lnSpc>
                <a:spcPct val="100000"/>
              </a:lnSpc>
              <a:spcAft>
                <a:spcPts val="1200"/>
              </a:spcAft>
              <a:buFont typeface="Wingdings" pitchFamily="2" charset="2"/>
              <a:buChar char="Ø"/>
              <a:defRPr/>
            </a:lvl2pPr>
            <a:lvl3pPr marL="1143000" indent="-228600">
              <a:lnSpc>
                <a:spcPct val="100000"/>
              </a:lnSpc>
              <a:spcAft>
                <a:spcPts val="1200"/>
              </a:spcAft>
              <a:buFont typeface="Wingdings" pitchFamily="2" charset="2"/>
              <a:buChar char="Ø"/>
              <a:defRPr/>
            </a:lvl3pPr>
            <a:lvl4pPr marL="1600200" indent="-228600">
              <a:lnSpc>
                <a:spcPct val="100000"/>
              </a:lnSpc>
              <a:spcAft>
                <a:spcPts val="1200"/>
              </a:spcAft>
              <a:buFont typeface="Wingdings" pitchFamily="2" charset="2"/>
              <a:buChar char="Ø"/>
              <a:defRPr/>
            </a:lvl4pPr>
            <a:lvl5pPr marL="2057400" indent="-228600">
              <a:lnSpc>
                <a:spcPct val="100000"/>
              </a:lnSpc>
              <a:spcAft>
                <a:spcPts val="1200"/>
              </a:spcAft>
              <a:buFont typeface="Wingdings" pitchFamily="2" charset="2"/>
              <a:buChar char="Ø"/>
              <a:defRPr/>
            </a:lvl5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57ACB-6C6D-4D69-BE32-4F456557D23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9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5B41C-DD78-47E5-909E-604ED0E09C3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16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16F70-28D8-482B-A2D4-5CEEAE25382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56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DDD39-FDA9-4B6D-9FAA-716415CAFF8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09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4A176-E040-4FBF-AF21-9D02977063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61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2287B-5F0E-4273-9B4D-C9675985B31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35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23CA3-15CB-4C8E-8A55-C64302ECB24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40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6356E-4FEC-4A52-B92E-2E16BEBE5B5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28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cs typeface="Arial" charset="0"/>
              </a:defRPr>
            </a:lvl1pPr>
          </a:lstStyle>
          <a:p>
            <a:pPr>
              <a:defRPr/>
            </a:pPr>
            <a:fld id="{08C5A66D-524C-4854-AF68-6D4BCA47661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pt.wikipedia.org/wiki/Edward_Yourd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Análise e Especificação de Sistemas</a:t>
            </a:r>
          </a:p>
        </p:txBody>
      </p:sp>
      <p:sp>
        <p:nvSpPr>
          <p:cNvPr id="14338" name="Subtítulo 2"/>
          <p:cNvSpPr>
            <a:spLocks noGrp="1"/>
          </p:cNvSpPr>
          <p:nvPr>
            <p:ph type="subTitle" idx="1"/>
          </p:nvPr>
        </p:nvSpPr>
        <p:spPr>
          <a:xfrm>
            <a:off x="2003425" y="4267200"/>
            <a:ext cx="6988175" cy="2185988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pt-BR" i="1" smtClean="0"/>
              <a:t>Prof. Sidnei Gonçalves Alves</a:t>
            </a:r>
          </a:p>
          <a:p>
            <a:pPr algn="ctr">
              <a:buFont typeface="Wingdings" pitchFamily="2" charset="2"/>
              <a:buNone/>
            </a:pPr>
            <a:r>
              <a:rPr lang="pt-BR" smtClean="0"/>
              <a:t>Tecnologia em Análise e Desenvolvimento de Sistemas</a:t>
            </a:r>
          </a:p>
          <a:p>
            <a:pPr algn="ctr">
              <a:buFont typeface="Wingdings" pitchFamily="2" charset="2"/>
              <a:buNone/>
            </a:pPr>
            <a:r>
              <a:rPr lang="pt-BR" smtClean="0"/>
              <a:t>Faculdade Integrado de Campo Mourão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Análise Estruturada</a:t>
            </a:r>
          </a:p>
        </p:txBody>
      </p:sp>
      <p:sp>
        <p:nvSpPr>
          <p:cNvPr id="2355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/>
          <a:lstStyle/>
          <a:p>
            <a:r>
              <a:rPr lang="pt-BR" smtClean="0"/>
              <a:t>É composta por dois componentes</a:t>
            </a:r>
          </a:p>
          <a:p>
            <a:pPr lvl="1"/>
            <a:r>
              <a:rPr lang="pt-BR" smtClean="0"/>
              <a:t>Modelo Ambiental</a:t>
            </a:r>
          </a:p>
          <a:p>
            <a:pPr lvl="1"/>
            <a:r>
              <a:rPr lang="pt-BR" smtClean="0"/>
              <a:t>Modelo Comportamental</a:t>
            </a:r>
          </a:p>
        </p:txBody>
      </p:sp>
      <p:sp>
        <p:nvSpPr>
          <p:cNvPr id="23555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071653CA-4A4A-4EDE-9134-9B8ED5D18FCD}" type="slidenum">
              <a:rPr lang="pt-BR" smtClean="0">
                <a:latin typeface="Arial Black" pitchFamily="34" charset="0"/>
              </a:rPr>
              <a:pPr/>
              <a:t>10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ítulo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595312"/>
          </a:xfrm>
        </p:spPr>
        <p:txBody>
          <a:bodyPr/>
          <a:lstStyle/>
          <a:p>
            <a:r>
              <a:rPr lang="pt-BR" smtClean="0"/>
              <a:t>Modelo Ambiental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4006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pt-BR" dirty="0" smtClean="0"/>
              <a:t>Define as interfaces entre o sistema e o ambiente</a:t>
            </a:r>
          </a:p>
          <a:p>
            <a:pPr lvl="1">
              <a:defRPr/>
            </a:pPr>
            <a:r>
              <a:rPr lang="pt-BR" dirty="0" smtClean="0"/>
              <a:t>Define o que está dentro e o que está fora do sistema</a:t>
            </a:r>
          </a:p>
          <a:p>
            <a:pPr>
              <a:defRPr/>
            </a:pPr>
            <a:r>
              <a:rPr lang="pt-BR" dirty="0" smtClean="0"/>
              <a:t>Composto por:</a:t>
            </a:r>
          </a:p>
          <a:p>
            <a:pPr lvl="1">
              <a:defRPr/>
            </a:pPr>
            <a:r>
              <a:rPr lang="pt-BR" dirty="0" smtClean="0"/>
              <a:t>Declaração dos objetivos</a:t>
            </a:r>
          </a:p>
          <a:p>
            <a:pPr lvl="1">
              <a:defRPr/>
            </a:pPr>
            <a:r>
              <a:rPr lang="pt-BR" dirty="0" smtClean="0"/>
              <a:t>Diagrama de Contexto</a:t>
            </a:r>
          </a:p>
          <a:p>
            <a:pPr lvl="2">
              <a:defRPr/>
            </a:pPr>
            <a:r>
              <a:rPr lang="pt-BR" dirty="0" smtClean="0"/>
              <a:t>Um caso especial do DFD, em que uma única bolha representa o sistema inteiro</a:t>
            </a:r>
          </a:p>
          <a:p>
            <a:pPr lvl="2">
              <a:defRPr/>
            </a:pPr>
            <a:r>
              <a:rPr lang="pt-BR" dirty="0" smtClean="0"/>
              <a:t>São identificadas informações externas de entrada, e as informações produzidas como saída</a:t>
            </a:r>
          </a:p>
          <a:p>
            <a:pPr lvl="1">
              <a:defRPr/>
            </a:pPr>
            <a:r>
              <a:rPr lang="pt-BR" dirty="0" smtClean="0"/>
              <a:t>Lista de Eventos</a:t>
            </a:r>
          </a:p>
          <a:p>
            <a:pPr lvl="2">
              <a:defRPr/>
            </a:pPr>
            <a:r>
              <a:rPr lang="pt-BR" dirty="0" smtClean="0"/>
              <a:t>Lista narrativa dos estímulos que ocorrem no mundo exterior</a:t>
            </a:r>
          </a:p>
          <a:p>
            <a:pPr lvl="2">
              <a:defRPr/>
            </a:pPr>
            <a:r>
              <a:rPr lang="pt-BR" dirty="0" smtClean="0"/>
              <a:t>O sistema deve responder a tais estímulos</a:t>
            </a:r>
          </a:p>
          <a:p>
            <a:pPr lvl="2">
              <a:defRPr/>
            </a:pPr>
            <a:r>
              <a:rPr lang="pt-BR" dirty="0" smtClean="0"/>
              <a:t>Identifica os eventos que ocorrem no ambiente e como o sistema deve reagir</a:t>
            </a:r>
            <a:endParaRPr lang="pt-BR" dirty="0"/>
          </a:p>
        </p:txBody>
      </p:sp>
      <p:sp>
        <p:nvSpPr>
          <p:cNvPr id="2457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57A677C2-F7C7-434A-BA25-A102944060DE}" type="slidenum">
              <a:rPr lang="pt-BR" smtClean="0">
                <a:latin typeface="Arial Black" pitchFamily="34" charset="0"/>
              </a:rPr>
              <a:pPr/>
              <a:t>11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Modelo Ambiental</a:t>
            </a:r>
          </a:p>
        </p:txBody>
      </p:sp>
      <p:sp>
        <p:nvSpPr>
          <p:cNvPr id="2560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/>
          <a:lstStyle/>
          <a:p>
            <a:r>
              <a:rPr lang="pt-BR" smtClean="0"/>
              <a:t>Diagrama de Contexto</a:t>
            </a:r>
          </a:p>
          <a:p>
            <a:pPr lvl="1"/>
            <a:r>
              <a:rPr lang="pt-BR" smtClean="0"/>
              <a:t>Sistema de Emissão de Holerite</a:t>
            </a:r>
          </a:p>
          <a:p>
            <a:pPr lvl="1"/>
            <a:endParaRPr lang="pt-BR" smtClean="0"/>
          </a:p>
        </p:txBody>
      </p:sp>
      <p:sp>
        <p:nvSpPr>
          <p:cNvPr id="2560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2E10ED14-957C-48E3-B42F-DD46C0E1E44F}" type="slidenum">
              <a:rPr lang="pt-BR" smtClean="0">
                <a:latin typeface="Arial Black" pitchFamily="34" charset="0"/>
              </a:rPr>
              <a:pPr/>
              <a:t>12</a:t>
            </a:fld>
            <a:endParaRPr lang="pt-BR" smtClean="0">
              <a:latin typeface="Arial Black" pitchFamily="34" charset="0"/>
            </a:endParaRPr>
          </a:p>
        </p:txBody>
      </p:sp>
      <p:grpSp>
        <p:nvGrpSpPr>
          <p:cNvPr id="25604" name="Grupo 22"/>
          <p:cNvGrpSpPr>
            <a:grpSpLocks/>
          </p:cNvGrpSpPr>
          <p:nvPr/>
        </p:nvGrpSpPr>
        <p:grpSpPr bwMode="auto">
          <a:xfrm>
            <a:off x="1403350" y="3492500"/>
            <a:ext cx="5778500" cy="1641475"/>
            <a:chOff x="1403350" y="3492500"/>
            <a:chExt cx="5778500" cy="1641475"/>
          </a:xfrm>
        </p:grpSpPr>
        <p:sp>
          <p:nvSpPr>
            <p:cNvPr id="2560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03350" y="3492500"/>
              <a:ext cx="5778500" cy="164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606" name="Rectangle 5"/>
            <p:cNvSpPr>
              <a:spLocks noChangeArrowheads="1"/>
            </p:cNvSpPr>
            <p:nvPr/>
          </p:nvSpPr>
          <p:spPr bwMode="auto">
            <a:xfrm>
              <a:off x="1443038" y="3987800"/>
              <a:ext cx="1520825" cy="7604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1443038" y="3987800"/>
              <a:ext cx="1520825" cy="760413"/>
            </a:xfrm>
            <a:prstGeom prst="rect">
              <a:avLst/>
            </a:prstGeom>
            <a:noFill/>
            <a:ln w="12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608" name="Rectangle 7"/>
            <p:cNvSpPr>
              <a:spLocks noChangeArrowheads="1"/>
            </p:cNvSpPr>
            <p:nvPr/>
          </p:nvSpPr>
          <p:spPr bwMode="auto">
            <a:xfrm>
              <a:off x="1825625" y="4235450"/>
              <a:ext cx="865188" cy="280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sz="1700">
                  <a:solidFill>
                    <a:srgbClr val="000000"/>
                  </a:solidFill>
                </a:rPr>
                <a:t>Usuário</a:t>
              </a:r>
              <a:endParaRPr lang="pt-BR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7127875" y="4441825"/>
              <a:ext cx="15875" cy="1588"/>
            </a:xfrm>
            <a:prstGeom prst="line">
              <a:avLst/>
            </a:prstGeom>
            <a:noFill/>
            <a:ln w="12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610" name="Freeform 9"/>
            <p:cNvSpPr>
              <a:spLocks/>
            </p:cNvSpPr>
            <p:nvPr/>
          </p:nvSpPr>
          <p:spPr bwMode="auto">
            <a:xfrm>
              <a:off x="5622925" y="3987800"/>
              <a:ext cx="1520825" cy="760413"/>
            </a:xfrm>
            <a:custGeom>
              <a:avLst/>
              <a:gdLst>
                <a:gd name="T0" fmla="*/ 0 w 1210"/>
                <a:gd name="T1" fmla="*/ 380835 h 605"/>
                <a:gd name="T2" fmla="*/ 760413 w 1210"/>
                <a:gd name="T3" fmla="*/ 0 h 605"/>
                <a:gd name="T4" fmla="*/ 1520825 w 1210"/>
                <a:gd name="T5" fmla="*/ 380835 h 605"/>
                <a:gd name="T6" fmla="*/ 1520825 w 1210"/>
                <a:gd name="T7" fmla="*/ 380835 h 605"/>
                <a:gd name="T8" fmla="*/ 760413 w 1210"/>
                <a:gd name="T9" fmla="*/ 760413 h 605"/>
                <a:gd name="T10" fmla="*/ 0 w 1210"/>
                <a:gd name="T11" fmla="*/ 380835 h 6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0"/>
                <a:gd name="T19" fmla="*/ 0 h 605"/>
                <a:gd name="T20" fmla="*/ 1210 w 1210"/>
                <a:gd name="T21" fmla="*/ 605 h 6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0" h="605">
                  <a:moveTo>
                    <a:pt x="0" y="303"/>
                  </a:moveTo>
                  <a:cubicBezTo>
                    <a:pt x="0" y="136"/>
                    <a:pt x="271" y="0"/>
                    <a:pt x="605" y="0"/>
                  </a:cubicBezTo>
                  <a:cubicBezTo>
                    <a:pt x="939" y="0"/>
                    <a:pt x="1210" y="136"/>
                    <a:pt x="1210" y="303"/>
                  </a:cubicBezTo>
                  <a:cubicBezTo>
                    <a:pt x="1210" y="303"/>
                    <a:pt x="1210" y="303"/>
                    <a:pt x="1210" y="303"/>
                  </a:cubicBezTo>
                  <a:cubicBezTo>
                    <a:pt x="1210" y="470"/>
                    <a:pt x="939" y="605"/>
                    <a:pt x="605" y="605"/>
                  </a:cubicBezTo>
                  <a:cubicBezTo>
                    <a:pt x="271" y="605"/>
                    <a:pt x="0" y="470"/>
                    <a:pt x="0" y="30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611" name="Freeform 10"/>
            <p:cNvSpPr>
              <a:spLocks/>
            </p:cNvSpPr>
            <p:nvPr/>
          </p:nvSpPr>
          <p:spPr bwMode="auto">
            <a:xfrm>
              <a:off x="5622925" y="3987800"/>
              <a:ext cx="1520825" cy="760413"/>
            </a:xfrm>
            <a:custGeom>
              <a:avLst/>
              <a:gdLst>
                <a:gd name="T0" fmla="*/ 0 w 958"/>
                <a:gd name="T1" fmla="*/ 381000 h 479"/>
                <a:gd name="T2" fmla="*/ 760413 w 958"/>
                <a:gd name="T3" fmla="*/ 0 h 479"/>
                <a:gd name="T4" fmla="*/ 1520825 w 958"/>
                <a:gd name="T5" fmla="*/ 381000 h 479"/>
                <a:gd name="T6" fmla="*/ 1520825 w 958"/>
                <a:gd name="T7" fmla="*/ 381000 h 479"/>
                <a:gd name="T8" fmla="*/ 760413 w 958"/>
                <a:gd name="T9" fmla="*/ 760413 h 479"/>
                <a:gd name="T10" fmla="*/ 0 w 958"/>
                <a:gd name="T11" fmla="*/ 381000 h 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58"/>
                <a:gd name="T19" fmla="*/ 0 h 479"/>
                <a:gd name="T20" fmla="*/ 958 w 958"/>
                <a:gd name="T21" fmla="*/ 479 h 4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58" h="479">
                  <a:moveTo>
                    <a:pt x="0" y="240"/>
                  </a:moveTo>
                  <a:cubicBezTo>
                    <a:pt x="0" y="108"/>
                    <a:pt x="214" y="0"/>
                    <a:pt x="479" y="0"/>
                  </a:cubicBezTo>
                  <a:cubicBezTo>
                    <a:pt x="743" y="0"/>
                    <a:pt x="958" y="108"/>
                    <a:pt x="958" y="240"/>
                  </a:cubicBezTo>
                  <a:cubicBezTo>
                    <a:pt x="958" y="240"/>
                    <a:pt x="958" y="240"/>
                    <a:pt x="958" y="240"/>
                  </a:cubicBezTo>
                  <a:cubicBezTo>
                    <a:pt x="958" y="372"/>
                    <a:pt x="743" y="479"/>
                    <a:pt x="479" y="479"/>
                  </a:cubicBezTo>
                  <a:cubicBezTo>
                    <a:pt x="214" y="479"/>
                    <a:pt x="0" y="372"/>
                    <a:pt x="0" y="240"/>
                  </a:cubicBezTo>
                </a:path>
              </a:pathLst>
            </a:custGeom>
            <a:noFill/>
            <a:ln w="1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612" name="Rectangle 11"/>
            <p:cNvSpPr>
              <a:spLocks noChangeArrowheads="1"/>
            </p:cNvSpPr>
            <p:nvPr/>
          </p:nvSpPr>
          <p:spPr bwMode="auto">
            <a:xfrm>
              <a:off x="5826125" y="4095750"/>
              <a:ext cx="1306513" cy="280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sz="1700">
                  <a:solidFill>
                    <a:srgbClr val="000000"/>
                  </a:solidFill>
                </a:rPr>
                <a:t>Emissão de </a:t>
              </a:r>
              <a:endParaRPr lang="pt-BR"/>
            </a:p>
          </p:txBody>
        </p:sp>
        <p:sp>
          <p:nvSpPr>
            <p:cNvPr id="25613" name="Rectangle 12"/>
            <p:cNvSpPr>
              <a:spLocks noChangeArrowheads="1"/>
            </p:cNvSpPr>
            <p:nvPr/>
          </p:nvSpPr>
          <p:spPr bwMode="auto">
            <a:xfrm>
              <a:off x="6007100" y="4356100"/>
              <a:ext cx="752475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sz="1700">
                  <a:solidFill>
                    <a:srgbClr val="000000"/>
                  </a:solidFill>
                </a:rPr>
                <a:t>Holerite</a:t>
              </a:r>
              <a:endParaRPr lang="pt-BR"/>
            </a:p>
          </p:txBody>
        </p:sp>
        <p:sp>
          <p:nvSpPr>
            <p:cNvPr id="25614" name="Freeform 13"/>
            <p:cNvSpPr>
              <a:spLocks/>
            </p:cNvSpPr>
            <p:nvPr/>
          </p:nvSpPr>
          <p:spPr bwMode="auto">
            <a:xfrm>
              <a:off x="2203450" y="3741738"/>
              <a:ext cx="4179888" cy="246063"/>
            </a:xfrm>
            <a:custGeom>
              <a:avLst/>
              <a:gdLst>
                <a:gd name="T0" fmla="*/ 0 w 2633"/>
                <a:gd name="T1" fmla="*/ 246063 h 155"/>
                <a:gd name="T2" fmla="*/ 0 w 2633"/>
                <a:gd name="T3" fmla="*/ 0 h 155"/>
                <a:gd name="T4" fmla="*/ 4179888 w 2633"/>
                <a:gd name="T5" fmla="*/ 0 h 155"/>
                <a:gd name="T6" fmla="*/ 4179888 w 2633"/>
                <a:gd name="T7" fmla="*/ 93663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33"/>
                <a:gd name="T13" fmla="*/ 0 h 155"/>
                <a:gd name="T14" fmla="*/ 2633 w 2633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33" h="155">
                  <a:moveTo>
                    <a:pt x="0" y="155"/>
                  </a:moveTo>
                  <a:lnTo>
                    <a:pt x="0" y="0"/>
                  </a:lnTo>
                  <a:lnTo>
                    <a:pt x="2633" y="0"/>
                  </a:lnTo>
                  <a:lnTo>
                    <a:pt x="2633" y="59"/>
                  </a:lnTo>
                </a:path>
              </a:pathLst>
            </a:custGeom>
            <a:noFill/>
            <a:ln w="1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615" name="Freeform 14"/>
            <p:cNvSpPr>
              <a:spLocks/>
            </p:cNvSpPr>
            <p:nvPr/>
          </p:nvSpPr>
          <p:spPr bwMode="auto">
            <a:xfrm>
              <a:off x="6296025" y="3814763"/>
              <a:ext cx="173038" cy="173038"/>
            </a:xfrm>
            <a:custGeom>
              <a:avLst/>
              <a:gdLst>
                <a:gd name="T0" fmla="*/ 173038 w 109"/>
                <a:gd name="T1" fmla="*/ 0 h 109"/>
                <a:gd name="T2" fmla="*/ 87313 w 109"/>
                <a:gd name="T3" fmla="*/ 173038 h 109"/>
                <a:gd name="T4" fmla="*/ 0 w 109"/>
                <a:gd name="T5" fmla="*/ 0 h 109"/>
                <a:gd name="T6" fmla="*/ 173038 w 109"/>
                <a:gd name="T7" fmla="*/ 0 h 1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109"/>
                <a:gd name="T14" fmla="*/ 109 w 109"/>
                <a:gd name="T15" fmla="*/ 109 h 1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109">
                  <a:moveTo>
                    <a:pt x="109" y="0"/>
                  </a:moveTo>
                  <a:lnTo>
                    <a:pt x="55" y="109"/>
                  </a:lnTo>
                  <a:lnTo>
                    <a:pt x="0" y="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616" name="Rectangle 15"/>
            <p:cNvSpPr>
              <a:spLocks noChangeArrowheads="1"/>
            </p:cNvSpPr>
            <p:nvPr/>
          </p:nvSpPr>
          <p:spPr bwMode="auto">
            <a:xfrm>
              <a:off x="4044950" y="3556000"/>
              <a:ext cx="573088" cy="257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617" name="Rectangle 16"/>
            <p:cNvSpPr>
              <a:spLocks noChangeArrowheads="1"/>
            </p:cNvSpPr>
            <p:nvPr/>
          </p:nvSpPr>
          <p:spPr bwMode="auto">
            <a:xfrm>
              <a:off x="4037013" y="3552825"/>
              <a:ext cx="684213" cy="280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sz="1700">
                  <a:solidFill>
                    <a:srgbClr val="000000"/>
                  </a:solidFill>
                </a:rPr>
                <a:t>Nome</a:t>
              </a:r>
              <a:endParaRPr lang="pt-BR"/>
            </a:p>
          </p:txBody>
        </p:sp>
        <p:sp>
          <p:nvSpPr>
            <p:cNvPr id="25618" name="Freeform 17"/>
            <p:cNvSpPr>
              <a:spLocks/>
            </p:cNvSpPr>
            <p:nvPr/>
          </p:nvSpPr>
          <p:spPr bwMode="auto">
            <a:xfrm>
              <a:off x="2203450" y="4748213"/>
              <a:ext cx="4179888" cy="266700"/>
            </a:xfrm>
            <a:custGeom>
              <a:avLst/>
              <a:gdLst>
                <a:gd name="T0" fmla="*/ 4179888 w 2633"/>
                <a:gd name="T1" fmla="*/ 0 h 168"/>
                <a:gd name="T2" fmla="*/ 4179888 w 2633"/>
                <a:gd name="T3" fmla="*/ 266700 h 168"/>
                <a:gd name="T4" fmla="*/ 0 w 2633"/>
                <a:gd name="T5" fmla="*/ 266700 h 168"/>
                <a:gd name="T6" fmla="*/ 0 w 2633"/>
                <a:gd name="T7" fmla="*/ 152400 h 1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33"/>
                <a:gd name="T13" fmla="*/ 0 h 168"/>
                <a:gd name="T14" fmla="*/ 2633 w 2633"/>
                <a:gd name="T15" fmla="*/ 168 h 1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33" h="168">
                  <a:moveTo>
                    <a:pt x="2633" y="0"/>
                  </a:moveTo>
                  <a:lnTo>
                    <a:pt x="2633" y="168"/>
                  </a:lnTo>
                  <a:lnTo>
                    <a:pt x="0" y="168"/>
                  </a:lnTo>
                  <a:lnTo>
                    <a:pt x="0" y="96"/>
                  </a:lnTo>
                </a:path>
              </a:pathLst>
            </a:custGeom>
            <a:noFill/>
            <a:ln w="1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619" name="Freeform 18"/>
            <p:cNvSpPr>
              <a:spLocks/>
            </p:cNvSpPr>
            <p:nvPr/>
          </p:nvSpPr>
          <p:spPr bwMode="auto">
            <a:xfrm>
              <a:off x="2117725" y="4748213"/>
              <a:ext cx="173038" cy="173038"/>
            </a:xfrm>
            <a:custGeom>
              <a:avLst/>
              <a:gdLst>
                <a:gd name="T0" fmla="*/ 0 w 109"/>
                <a:gd name="T1" fmla="*/ 173038 h 109"/>
                <a:gd name="T2" fmla="*/ 85725 w 109"/>
                <a:gd name="T3" fmla="*/ 0 h 109"/>
                <a:gd name="T4" fmla="*/ 173038 w 109"/>
                <a:gd name="T5" fmla="*/ 173038 h 109"/>
                <a:gd name="T6" fmla="*/ 0 w 109"/>
                <a:gd name="T7" fmla="*/ 173038 h 1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109"/>
                <a:gd name="T14" fmla="*/ 109 w 109"/>
                <a:gd name="T15" fmla="*/ 109 h 1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109">
                  <a:moveTo>
                    <a:pt x="0" y="109"/>
                  </a:moveTo>
                  <a:lnTo>
                    <a:pt x="54" y="0"/>
                  </a:lnTo>
                  <a:lnTo>
                    <a:pt x="10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620" name="Rectangle 19"/>
            <p:cNvSpPr>
              <a:spLocks noChangeArrowheads="1"/>
            </p:cNvSpPr>
            <p:nvPr/>
          </p:nvSpPr>
          <p:spPr bwMode="auto">
            <a:xfrm>
              <a:off x="3886200" y="4846638"/>
              <a:ext cx="738188" cy="258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621" name="Rectangle 20"/>
            <p:cNvSpPr>
              <a:spLocks noChangeArrowheads="1"/>
            </p:cNvSpPr>
            <p:nvPr/>
          </p:nvSpPr>
          <p:spPr bwMode="auto">
            <a:xfrm>
              <a:off x="3876675" y="4838700"/>
              <a:ext cx="865188" cy="280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sz="1700">
                  <a:solidFill>
                    <a:srgbClr val="000000"/>
                  </a:solidFill>
                </a:rPr>
                <a:t>Holerite</a:t>
              </a: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Modelo Comportamental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396081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pt-BR" dirty="0" smtClean="0"/>
              <a:t>Mostra o comportamento interno do sistema</a:t>
            </a:r>
          </a:p>
          <a:p>
            <a:pPr>
              <a:defRPr/>
            </a:pPr>
            <a:r>
              <a:rPr lang="pt-BR" dirty="0" smtClean="0"/>
              <a:t>Usa como ferramenta DFD com abordagens diferentes</a:t>
            </a:r>
          </a:p>
          <a:p>
            <a:pPr>
              <a:defRPr/>
            </a:pPr>
            <a:r>
              <a:rPr lang="pt-BR" dirty="0" smtClean="0"/>
              <a:t>Constrói um DFD para cada evento (DFD de resposta a eventos)</a:t>
            </a:r>
          </a:p>
          <a:p>
            <a:pPr>
              <a:defRPr/>
            </a:pPr>
            <a:r>
              <a:rPr lang="pt-BR" dirty="0" smtClean="0"/>
              <a:t>São desenhadas as entradas e saídas para os processos e os depósitos para a comunicação entre os processos</a:t>
            </a:r>
          </a:p>
          <a:p>
            <a:pPr>
              <a:defRPr/>
            </a:pPr>
            <a:r>
              <a:rPr lang="pt-BR" dirty="0" smtClean="0"/>
              <a:t>Dicionário de Dados</a:t>
            </a:r>
          </a:p>
          <a:p>
            <a:pPr>
              <a:defRPr/>
            </a:pPr>
            <a:r>
              <a:rPr lang="pt-BR" dirty="0" smtClean="0"/>
              <a:t>Especificação de processos</a:t>
            </a:r>
          </a:p>
          <a:p>
            <a:pPr>
              <a:defRPr/>
            </a:pPr>
            <a:r>
              <a:rPr lang="pt-BR" dirty="0" smtClean="0"/>
              <a:t>Também pode ser utilizado o Diagrama de Estados</a:t>
            </a:r>
            <a:endParaRPr lang="pt-BR" dirty="0"/>
          </a:p>
        </p:txBody>
      </p:sp>
      <p:sp>
        <p:nvSpPr>
          <p:cNvPr id="26627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FBF382EE-831B-4939-9042-2A5FA3F87D02}" type="slidenum">
              <a:rPr lang="pt-BR" smtClean="0">
                <a:latin typeface="Arial Black" pitchFamily="34" charset="0"/>
              </a:rPr>
              <a:pPr/>
              <a:t>13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Modelo Comportamental</a:t>
            </a:r>
          </a:p>
        </p:txBody>
      </p:sp>
      <p:sp>
        <p:nvSpPr>
          <p:cNvPr id="27650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/>
          <a:lstStyle/>
          <a:p>
            <a:pPr marL="342900" lvl="1" indent="-342900">
              <a:buClr>
                <a:schemeClr val="bg2"/>
              </a:buClr>
              <a:buSzPct val="75000"/>
            </a:pPr>
            <a:r>
              <a:rPr lang="pt-BR" smtClean="0"/>
              <a:t>Sistema de Emissão de Holerite</a:t>
            </a:r>
          </a:p>
          <a:p>
            <a:endParaRPr lang="pt-BR" smtClean="0"/>
          </a:p>
        </p:txBody>
      </p:sp>
      <p:sp>
        <p:nvSpPr>
          <p:cNvPr id="2765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9452FFC7-40FC-4A82-A424-F12920E03ABA}" type="slidenum">
              <a:rPr lang="pt-BR" smtClean="0">
                <a:latin typeface="Arial Black" pitchFamily="34" charset="0"/>
              </a:rPr>
              <a:pPr/>
              <a:t>14</a:t>
            </a:fld>
            <a:endParaRPr lang="pt-BR" smtClean="0">
              <a:latin typeface="Arial Black" pitchFamily="34" charset="0"/>
            </a:endParaRPr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492375"/>
            <a:ext cx="5951538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ítulo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Diagrama de Fluxo de Dados</a:t>
            </a:r>
          </a:p>
        </p:txBody>
      </p:sp>
      <p:sp>
        <p:nvSpPr>
          <p:cNvPr id="28674" name="Subtítulo 11"/>
          <p:cNvSpPr>
            <a:spLocks noGrp="1"/>
          </p:cNvSpPr>
          <p:nvPr>
            <p:ph type="subTitle" idx="1"/>
          </p:nvPr>
        </p:nvSpPr>
        <p:spPr>
          <a:xfrm>
            <a:off x="2003425" y="4267200"/>
            <a:ext cx="6988175" cy="21859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pt-BR" smtClean="0"/>
          </a:p>
        </p:txBody>
      </p:sp>
      <p:sp>
        <p:nvSpPr>
          <p:cNvPr id="28675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C0C34FDB-463F-4336-B44C-CE938963F6C4}" type="slidenum">
              <a:rPr lang="pt-BR" smtClean="0">
                <a:latin typeface="Arial Black" pitchFamily="34" charset="0"/>
              </a:rPr>
              <a:pPr/>
              <a:t>15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Diagrama de Fluxo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/>
          <a:lstStyle/>
          <a:p>
            <a:pPr>
              <a:defRPr/>
            </a:pPr>
            <a:r>
              <a:rPr lang="pt-BR" sz="3600" b="1" dirty="0" smtClean="0"/>
              <a:t>Definição</a:t>
            </a:r>
          </a:p>
          <a:p>
            <a:pPr marL="0" indent="0" algn="ctr">
              <a:buFont typeface="Wingdings" pitchFamily="2" charset="2"/>
              <a:buNone/>
              <a:defRPr/>
            </a:pPr>
            <a:r>
              <a:rPr lang="pt-BR" i="1" dirty="0" smtClean="0"/>
              <a:t>Um </a:t>
            </a:r>
            <a:r>
              <a:rPr lang="pt-BR" i="1" dirty="0"/>
              <a:t>DFD é uma ferramenta de modelagem que nos permite imaginar um sistema como uma rede de processos funcionais, interligados por “dutos” e “tanques de armazenamento de dados"</a:t>
            </a:r>
            <a:r>
              <a:rPr lang="pt-BR" dirty="0"/>
              <a:t>.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(</a:t>
            </a:r>
            <a:r>
              <a:rPr lang="pt-BR" i="1" dirty="0">
                <a:hlinkClick r:id="rId2" tooltip="Edward Yourdon"/>
              </a:rPr>
              <a:t>Edward </a:t>
            </a:r>
            <a:r>
              <a:rPr lang="pt-BR" i="1" dirty="0" err="1">
                <a:hlinkClick r:id="rId2" tooltip="Edward Yourdon"/>
              </a:rPr>
              <a:t>Yourdon</a:t>
            </a:r>
            <a:r>
              <a:rPr lang="pt-BR" dirty="0"/>
              <a:t>) </a:t>
            </a:r>
          </a:p>
        </p:txBody>
      </p:sp>
      <p:sp>
        <p:nvSpPr>
          <p:cNvPr id="2969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A657D027-BD24-41AE-90B4-EEE3EEF46BAF}" type="slidenum">
              <a:rPr lang="pt-BR" smtClean="0">
                <a:latin typeface="Arial Black" pitchFamily="34" charset="0"/>
              </a:rPr>
              <a:pPr/>
              <a:t>16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Diagrama de Fluxo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pt-BR" dirty="0"/>
              <a:t>O </a:t>
            </a:r>
            <a:r>
              <a:rPr lang="pt-BR" b="1" dirty="0"/>
              <a:t>DFD</a:t>
            </a:r>
            <a:r>
              <a:rPr lang="pt-BR" dirty="0"/>
              <a:t> ou </a:t>
            </a:r>
            <a:r>
              <a:rPr lang="pt-BR" b="1" dirty="0"/>
              <a:t>Diagrama de Fluxos de Dados</a:t>
            </a:r>
            <a:r>
              <a:rPr lang="pt-BR" dirty="0"/>
              <a:t> é uma ferramenta para a modelagem de </a:t>
            </a:r>
            <a:r>
              <a:rPr lang="pt-BR" dirty="0" smtClean="0"/>
              <a:t>sistemas</a:t>
            </a:r>
          </a:p>
          <a:p>
            <a:pPr lvl="1">
              <a:defRPr/>
            </a:pPr>
            <a:r>
              <a:rPr lang="pt-BR" dirty="0" smtClean="0"/>
              <a:t>Ela </a:t>
            </a:r>
            <a:r>
              <a:rPr lang="pt-BR" dirty="0"/>
              <a:t>fornece apenas uma visão do </a:t>
            </a:r>
            <a:r>
              <a:rPr lang="pt-BR" dirty="0" smtClean="0"/>
              <a:t>sistema</a:t>
            </a:r>
          </a:p>
          <a:p>
            <a:pPr lvl="2">
              <a:defRPr/>
            </a:pPr>
            <a:r>
              <a:rPr lang="pt-BR" dirty="0" smtClean="0"/>
              <a:t>A </a:t>
            </a:r>
            <a:r>
              <a:rPr lang="pt-BR" dirty="0"/>
              <a:t>visão estruturada das funções, ou seja, o fluxo dos </a:t>
            </a:r>
            <a:r>
              <a:rPr lang="pt-BR" dirty="0" smtClean="0"/>
              <a:t>dados</a:t>
            </a:r>
            <a:endParaRPr lang="pt-BR" dirty="0"/>
          </a:p>
          <a:p>
            <a:pPr>
              <a:defRPr/>
            </a:pPr>
            <a:r>
              <a:rPr lang="pt-BR" dirty="0"/>
              <a:t>Quando se diz que o DFD fornece apenas uma visão do </a:t>
            </a:r>
            <a:r>
              <a:rPr lang="pt-BR" dirty="0" smtClean="0"/>
              <a:t>sistema</a:t>
            </a:r>
          </a:p>
          <a:p>
            <a:pPr lvl="1">
              <a:defRPr/>
            </a:pPr>
            <a:r>
              <a:rPr lang="pt-BR" dirty="0" smtClean="0"/>
              <a:t>É </a:t>
            </a:r>
            <a:r>
              <a:rPr lang="pt-BR" dirty="0"/>
              <a:t>pelo fato de que através de sua representação gráfica </a:t>
            </a:r>
            <a:r>
              <a:rPr lang="pt-BR" u="sng" dirty="0"/>
              <a:t>não nos comprometemos com a sua implementação </a:t>
            </a:r>
            <a:r>
              <a:rPr lang="pt-BR" u="sng" dirty="0" smtClean="0"/>
              <a:t>física</a:t>
            </a:r>
            <a:endParaRPr lang="pt-BR" u="sng" dirty="0"/>
          </a:p>
          <a:p>
            <a:pPr>
              <a:defRPr/>
            </a:pPr>
            <a:endParaRPr lang="pt-BR" dirty="0"/>
          </a:p>
        </p:txBody>
      </p:sp>
      <p:sp>
        <p:nvSpPr>
          <p:cNvPr id="3072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0DA48C65-0978-415F-AC80-539CDBC12C77}" type="slidenum">
              <a:rPr lang="pt-BR" smtClean="0">
                <a:latin typeface="Arial Black" pitchFamily="34" charset="0"/>
              </a:rPr>
              <a:pPr/>
              <a:t>17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Diagrama de Fluxo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pt-BR" sz="3600" dirty="0"/>
              <a:t>Representa o Modelo </a:t>
            </a:r>
            <a:r>
              <a:rPr lang="pt-BR" sz="3600" dirty="0" smtClean="0"/>
              <a:t>Funcional </a:t>
            </a:r>
            <a:r>
              <a:rPr lang="pt-BR" sz="3600" dirty="0"/>
              <a:t>do sistema</a:t>
            </a:r>
          </a:p>
          <a:p>
            <a:pPr>
              <a:defRPr/>
            </a:pPr>
            <a:r>
              <a:rPr lang="pt-BR" dirty="0"/>
              <a:t>Descreve o fluxo de informação e as transformações aplicadas à medida que os dados se movimentam da entrada para a </a:t>
            </a:r>
            <a:r>
              <a:rPr lang="pt-BR" dirty="0" smtClean="0"/>
              <a:t>saída</a:t>
            </a:r>
          </a:p>
          <a:p>
            <a:pPr>
              <a:defRPr/>
            </a:pPr>
            <a:r>
              <a:rPr lang="pt-BR" dirty="0" smtClean="0"/>
              <a:t>Deve </a:t>
            </a:r>
            <a:r>
              <a:rPr lang="pt-BR" dirty="0"/>
              <a:t>explicitar:</a:t>
            </a:r>
          </a:p>
          <a:p>
            <a:pPr lvl="1">
              <a:defRPr/>
            </a:pPr>
            <a:r>
              <a:rPr lang="pt-BR" dirty="0"/>
              <a:t>Funções do sistema (processos/serviços)</a:t>
            </a:r>
          </a:p>
          <a:p>
            <a:pPr lvl="1">
              <a:defRPr/>
            </a:pPr>
            <a:r>
              <a:rPr lang="pt-BR" dirty="0"/>
              <a:t>Interações entre as funções do sistema</a:t>
            </a:r>
          </a:p>
          <a:p>
            <a:pPr lvl="1">
              <a:defRPr/>
            </a:pPr>
            <a:r>
              <a:rPr lang="pt-BR" dirty="0"/>
              <a:t>Transformações que o sistema deve realizar</a:t>
            </a:r>
          </a:p>
          <a:p>
            <a:pPr lvl="1">
              <a:defRPr/>
            </a:pPr>
            <a:r>
              <a:rPr lang="pt-BR" dirty="0"/>
              <a:t>As origens das informações e os destinos dos resultados</a:t>
            </a:r>
          </a:p>
          <a:p>
            <a:pPr lvl="1">
              <a:defRPr/>
            </a:pPr>
            <a:r>
              <a:rPr lang="pt-BR" dirty="0"/>
              <a:t>Dados mantidos pelo sistema (dados em repouso)</a:t>
            </a:r>
          </a:p>
          <a:p>
            <a:pPr lvl="1">
              <a:defRPr/>
            </a:pPr>
            <a:endParaRPr lang="pt-BR" dirty="0"/>
          </a:p>
        </p:txBody>
      </p:sp>
      <p:sp>
        <p:nvSpPr>
          <p:cNvPr id="31747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F63070A9-0172-4EF8-8B33-6AEA2150AA51}" type="slidenum">
              <a:rPr lang="pt-BR" smtClean="0">
                <a:latin typeface="Arial Black" pitchFamily="34" charset="0"/>
              </a:rPr>
              <a:pPr/>
              <a:t>18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ítulo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666750"/>
          </a:xfrm>
        </p:spPr>
        <p:txBody>
          <a:bodyPr/>
          <a:lstStyle/>
          <a:p>
            <a:r>
              <a:rPr lang="pt-BR" smtClean="0"/>
              <a:t>Diagrama de Fluxo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4006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pt-BR" dirty="0" smtClean="0"/>
              <a:t>Observações</a:t>
            </a:r>
          </a:p>
          <a:p>
            <a:pPr lvl="1">
              <a:defRPr/>
            </a:pPr>
            <a:r>
              <a:rPr lang="pt-BR" dirty="0" smtClean="0"/>
              <a:t>O DFD faz o mapeamento de todas as funções e dos dados utilizados para executá-la.</a:t>
            </a:r>
          </a:p>
          <a:p>
            <a:pPr lvl="1">
              <a:defRPr/>
            </a:pPr>
            <a:r>
              <a:rPr lang="pt-BR" dirty="0" smtClean="0"/>
              <a:t>Permite a discussão de um sistema em vários níveis de detalhes.</a:t>
            </a:r>
          </a:p>
          <a:p>
            <a:pPr lvl="1">
              <a:defRPr/>
            </a:pPr>
            <a:r>
              <a:rPr lang="pt-BR" dirty="0" smtClean="0"/>
              <a:t>É utilizado para mostrar as funções na medida que são descritas pelos analistas e pelos usuários.</a:t>
            </a:r>
          </a:p>
          <a:p>
            <a:pPr lvl="2">
              <a:defRPr/>
            </a:pPr>
            <a:r>
              <a:rPr lang="pt-BR" dirty="0" smtClean="0"/>
              <a:t>Mostra todas as funções (e dados) envolvidos na atividade a ser automatizada.</a:t>
            </a:r>
          </a:p>
          <a:p>
            <a:pPr lvl="1">
              <a:defRPr/>
            </a:pPr>
            <a:r>
              <a:rPr lang="pt-BR" dirty="0" smtClean="0"/>
              <a:t>O DFD mostra o Fluxo dos Dados, não o fluxo de controle do sistema.</a:t>
            </a:r>
          </a:p>
          <a:p>
            <a:pPr lvl="1">
              <a:defRPr/>
            </a:pPr>
            <a:r>
              <a:rPr lang="pt-BR" dirty="0" smtClean="0"/>
              <a:t>Retrata a situação de ponto de vista dos dados.</a:t>
            </a:r>
          </a:p>
          <a:p>
            <a:pPr lvl="1">
              <a:defRPr/>
            </a:pPr>
            <a:r>
              <a:rPr lang="pt-BR" dirty="0" smtClean="0"/>
              <a:t>Controles, como iterações e decisões não aparecem nos </a:t>
            </a:r>
            <a:r>
              <a:rPr lang="pt-BR" dirty="0" err="1" smtClean="0"/>
              <a:t>DFDs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277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AD6FDE66-A535-4F82-B0DA-E102C87ECFD2}" type="slidenum">
              <a:rPr lang="pt-BR" smtClean="0">
                <a:latin typeface="Arial Black" pitchFamily="34" charset="0"/>
              </a:rPr>
              <a:pPr/>
              <a:t>19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Roteiro</a:t>
            </a:r>
          </a:p>
        </p:txBody>
      </p:sp>
      <p:sp>
        <p:nvSpPr>
          <p:cNvPr id="1536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/>
          <a:lstStyle/>
          <a:p>
            <a:r>
              <a:rPr lang="pt-BR" smtClean="0"/>
              <a:t>Análise Estruturada de Sistemas</a:t>
            </a:r>
          </a:p>
          <a:p>
            <a:r>
              <a:rPr lang="pt-BR" smtClean="0"/>
              <a:t>Diagrama de Fluxo de Dados</a:t>
            </a:r>
          </a:p>
          <a:p>
            <a:pPr lvl="1"/>
            <a:r>
              <a:rPr lang="pt-BR" smtClean="0"/>
              <a:t>Entidades Externas</a:t>
            </a:r>
          </a:p>
        </p:txBody>
      </p:sp>
      <p:sp>
        <p:nvSpPr>
          <p:cNvPr id="1536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251F9B48-EA27-48D4-BB0C-BD604FF1B358}" type="slidenum">
              <a:rPr lang="pt-BR" smtClean="0">
                <a:latin typeface="Arial Black" pitchFamily="34" charset="0"/>
              </a:rPr>
              <a:pPr/>
              <a:t>2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Diagrama de Fluxo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pt-BR" dirty="0" smtClean="0"/>
              <a:t>Foi proposto </a:t>
            </a:r>
            <a:r>
              <a:rPr lang="pt-BR" dirty="0"/>
              <a:t>em 1967, por Martin e </a:t>
            </a:r>
            <a:r>
              <a:rPr lang="pt-BR" dirty="0" err="1" smtClean="0"/>
              <a:t>Estrin</a:t>
            </a:r>
            <a:endParaRPr lang="pt-BR" dirty="0" smtClean="0"/>
          </a:p>
          <a:p>
            <a:pPr>
              <a:defRPr/>
            </a:pPr>
            <a:r>
              <a:rPr lang="pt-BR" dirty="0" smtClean="0"/>
              <a:t>É um </a:t>
            </a:r>
            <a:r>
              <a:rPr lang="pt-BR" dirty="0"/>
              <a:t>gráfico de programa onde os fluxos de dados eram representados por setas e as transformações por </a:t>
            </a:r>
            <a:r>
              <a:rPr lang="pt-BR" dirty="0" smtClean="0"/>
              <a:t>círculos</a:t>
            </a:r>
          </a:p>
          <a:p>
            <a:pPr>
              <a:defRPr/>
            </a:pPr>
            <a:r>
              <a:rPr lang="pt-BR" dirty="0" smtClean="0"/>
              <a:t>Não representa a sequência de processamento, nem a lógica procedimental</a:t>
            </a:r>
            <a:endParaRPr lang="pt-BR" dirty="0"/>
          </a:p>
          <a:p>
            <a:pPr>
              <a:defRPr/>
            </a:pPr>
            <a:r>
              <a:rPr lang="pt-BR" dirty="0" smtClean="0"/>
              <a:t>Nesta </a:t>
            </a:r>
            <a:r>
              <a:rPr lang="pt-BR" dirty="0"/>
              <a:t>análise, necessitamos reconhecer </a:t>
            </a:r>
            <a:endParaRPr lang="pt-BR" dirty="0" smtClean="0"/>
          </a:p>
          <a:p>
            <a:pPr lvl="1">
              <a:defRPr/>
            </a:pPr>
            <a:r>
              <a:rPr lang="pt-BR" dirty="0" smtClean="0"/>
              <a:t>Entidades externas;</a:t>
            </a:r>
          </a:p>
          <a:p>
            <a:pPr lvl="1">
              <a:defRPr/>
            </a:pPr>
            <a:r>
              <a:rPr lang="pt-BR" dirty="0" smtClean="0"/>
              <a:t>Depósitos </a:t>
            </a:r>
            <a:r>
              <a:rPr lang="pt-BR" dirty="0"/>
              <a:t>de </a:t>
            </a:r>
            <a:r>
              <a:rPr lang="pt-BR" dirty="0" smtClean="0"/>
              <a:t>dados;</a:t>
            </a:r>
          </a:p>
          <a:p>
            <a:pPr lvl="1">
              <a:defRPr/>
            </a:pPr>
            <a:r>
              <a:rPr lang="pt-BR" dirty="0" smtClean="0"/>
              <a:t>Fluxo </a:t>
            </a:r>
            <a:r>
              <a:rPr lang="pt-BR" dirty="0"/>
              <a:t>de </a:t>
            </a:r>
            <a:r>
              <a:rPr lang="pt-BR" dirty="0" smtClean="0"/>
              <a:t>dados; </a:t>
            </a:r>
            <a:r>
              <a:rPr lang="pt-BR" dirty="0"/>
              <a:t>e </a:t>
            </a:r>
            <a:endParaRPr lang="pt-BR" dirty="0" smtClean="0"/>
          </a:p>
          <a:p>
            <a:pPr lvl="1">
              <a:defRPr/>
            </a:pPr>
            <a:r>
              <a:rPr lang="pt-BR" dirty="0" smtClean="0"/>
              <a:t>Transformações </a:t>
            </a:r>
            <a:r>
              <a:rPr lang="pt-BR" dirty="0"/>
              <a:t>ou </a:t>
            </a:r>
            <a:r>
              <a:rPr lang="pt-BR" dirty="0" smtClean="0"/>
              <a:t>processos.</a:t>
            </a:r>
            <a:endParaRPr lang="pt-BR" dirty="0"/>
          </a:p>
          <a:p>
            <a:pPr lvl="1">
              <a:defRPr/>
            </a:pPr>
            <a:endParaRPr lang="pt-BR" dirty="0"/>
          </a:p>
        </p:txBody>
      </p:sp>
      <p:sp>
        <p:nvSpPr>
          <p:cNvPr id="33795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448E9BAE-5C57-4A57-A531-70C5EB0C4850}" type="slidenum">
              <a:rPr lang="pt-BR" smtClean="0">
                <a:latin typeface="Arial Black" pitchFamily="34" charset="0"/>
              </a:rPr>
              <a:pPr/>
              <a:t>20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Diagrama de Fluxo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pt-BR" dirty="0" smtClean="0"/>
              <a:t>Componentes de um DFD</a:t>
            </a:r>
          </a:p>
          <a:p>
            <a:pPr lvl="1">
              <a:defRPr/>
            </a:pPr>
            <a:r>
              <a:rPr lang="pt-BR" u="sng" dirty="0" smtClean="0"/>
              <a:t>Processo</a:t>
            </a:r>
            <a:r>
              <a:rPr lang="pt-BR" dirty="0" smtClean="0"/>
              <a:t>: transforma as entradas em saídas</a:t>
            </a:r>
          </a:p>
          <a:p>
            <a:pPr lvl="1">
              <a:defRPr/>
            </a:pPr>
            <a:endParaRPr lang="pt-BR" dirty="0"/>
          </a:p>
          <a:p>
            <a:pPr lvl="1">
              <a:defRPr/>
            </a:pPr>
            <a:r>
              <a:rPr lang="pt-BR" u="sng" dirty="0"/>
              <a:t>Entidade Externa</a:t>
            </a:r>
            <a:r>
              <a:rPr lang="pt-BR" dirty="0"/>
              <a:t>: entidades com as quais o sistema se comunica</a:t>
            </a:r>
          </a:p>
          <a:p>
            <a:pPr lvl="1">
              <a:defRPr/>
            </a:pPr>
            <a:endParaRPr lang="pt-BR" dirty="0" smtClean="0"/>
          </a:p>
          <a:p>
            <a:pPr lvl="1">
              <a:defRPr/>
            </a:pPr>
            <a:r>
              <a:rPr lang="pt-BR" u="sng" dirty="0" smtClean="0"/>
              <a:t>Depósito</a:t>
            </a:r>
            <a:r>
              <a:rPr lang="pt-BR" dirty="0" smtClean="0"/>
              <a:t>: dados em repouso</a:t>
            </a:r>
          </a:p>
          <a:p>
            <a:pPr lvl="1">
              <a:defRPr/>
            </a:pPr>
            <a:endParaRPr lang="pt-BR" dirty="0"/>
          </a:p>
          <a:p>
            <a:pPr lvl="1">
              <a:defRPr/>
            </a:pPr>
            <a:r>
              <a:rPr lang="pt-BR" u="sng" dirty="0" smtClean="0"/>
              <a:t>Fluxo</a:t>
            </a:r>
            <a:r>
              <a:rPr lang="pt-BR" dirty="0"/>
              <a:t>: dados em movimento</a:t>
            </a:r>
          </a:p>
          <a:p>
            <a:pPr lvl="1">
              <a:defRPr/>
            </a:pPr>
            <a:endParaRPr lang="pt-BR" dirty="0" smtClean="0"/>
          </a:p>
          <a:p>
            <a:pPr lvl="1">
              <a:defRPr/>
            </a:pPr>
            <a:endParaRPr lang="pt-BR" dirty="0"/>
          </a:p>
        </p:txBody>
      </p:sp>
      <p:sp>
        <p:nvSpPr>
          <p:cNvPr id="3481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FECACF78-CC0D-4DFD-BC12-C5AB54685902}" type="slidenum">
              <a:rPr lang="pt-BR" smtClean="0">
                <a:latin typeface="Arial Black" pitchFamily="34" charset="0"/>
              </a:rPr>
              <a:pPr/>
              <a:t>21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2771775" y="2708275"/>
            <a:ext cx="1368425" cy="7921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2627313" y="6308725"/>
            <a:ext cx="165735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2627313" y="5157788"/>
            <a:ext cx="16573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2625725" y="5516563"/>
            <a:ext cx="16557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2771775" y="4149725"/>
            <a:ext cx="1509713" cy="574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Entidades Externas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309721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pt-BR" dirty="0" smtClean="0"/>
              <a:t>São categorias lógicas de objetos ou pessoas que representam a origem e/ou destino de dados</a:t>
            </a:r>
          </a:p>
          <a:p>
            <a:pPr>
              <a:defRPr/>
            </a:pPr>
            <a:r>
              <a:rPr lang="pt-BR" dirty="0" smtClean="0"/>
              <a:t>Elas podem acionar um sistema e/ou recebem informações;</a:t>
            </a:r>
          </a:p>
          <a:p>
            <a:pPr>
              <a:defRPr/>
            </a:pPr>
            <a:r>
              <a:rPr lang="pt-BR" dirty="0" smtClean="0"/>
              <a:t>Podem ser pessoas, sistemas ou unidades departamentais; </a:t>
            </a:r>
          </a:p>
          <a:p>
            <a:pPr>
              <a:defRPr/>
            </a:pPr>
            <a:r>
              <a:rPr lang="pt-BR" dirty="0" smtClean="0"/>
              <a:t>Nome da entidade: </a:t>
            </a:r>
            <a:r>
              <a:rPr lang="pt-BR" dirty="0" err="1" smtClean="0"/>
              <a:t>Ex</a:t>
            </a:r>
            <a:r>
              <a:rPr lang="pt-BR" dirty="0" smtClean="0"/>
              <a:t>: Clientes, Sistema de Acesso, Banco, Recursos Humanos, etc. </a:t>
            </a:r>
          </a:p>
        </p:txBody>
      </p:sp>
      <p:sp>
        <p:nvSpPr>
          <p:cNvPr id="3584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79B23996-6F04-4738-ADA2-36C2CFB70248}" type="slidenum">
              <a:rPr lang="pt-BR" smtClean="0">
                <a:latin typeface="Arial Black" pitchFamily="34" charset="0"/>
              </a:rPr>
              <a:pPr/>
              <a:t>22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Entidades Externas</a:t>
            </a:r>
          </a:p>
        </p:txBody>
      </p:sp>
      <p:sp>
        <p:nvSpPr>
          <p:cNvPr id="3686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/>
          <a:lstStyle/>
          <a:p>
            <a:r>
              <a:rPr lang="pt-BR" sz="2800" smtClean="0"/>
              <a:t>Para evitar o cruzamento de linhas de fluxo de dados, a mesma entidade pode ser desenhada mais de uma vez no mesmo diagrama.</a:t>
            </a:r>
          </a:p>
          <a:p>
            <a:endParaRPr lang="pt-BR" smtClean="0"/>
          </a:p>
        </p:txBody>
      </p:sp>
      <p:sp>
        <p:nvSpPr>
          <p:cNvPr id="36867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2E38E8BB-A61C-41A1-A327-6790A07E2ED9}" type="slidenum">
              <a:rPr lang="pt-BR" smtClean="0">
                <a:latin typeface="Arial Black" pitchFamily="34" charset="0"/>
              </a:rPr>
              <a:pPr/>
              <a:t>23</a:t>
            </a:fld>
            <a:endParaRPr lang="pt-BR" smtClean="0">
              <a:latin typeface="Arial Black" pitchFamily="34" charset="0"/>
            </a:endParaRPr>
          </a:p>
        </p:txBody>
      </p:sp>
      <p:grpSp>
        <p:nvGrpSpPr>
          <p:cNvPr id="36868" name="Group 20"/>
          <p:cNvGrpSpPr>
            <a:grpSpLocks/>
          </p:cNvGrpSpPr>
          <p:nvPr/>
        </p:nvGrpSpPr>
        <p:grpSpPr bwMode="auto">
          <a:xfrm>
            <a:off x="1916113" y="3430588"/>
            <a:ext cx="933450" cy="928687"/>
            <a:chOff x="567" y="1661"/>
            <a:chExt cx="588" cy="585"/>
          </a:xfrm>
        </p:grpSpPr>
        <p:grpSp>
          <p:nvGrpSpPr>
            <p:cNvPr id="36895" name="Group 17"/>
            <p:cNvGrpSpPr>
              <a:grpSpLocks/>
            </p:cNvGrpSpPr>
            <p:nvPr/>
          </p:nvGrpSpPr>
          <p:grpSpPr bwMode="auto">
            <a:xfrm>
              <a:off x="567" y="1661"/>
              <a:ext cx="588" cy="585"/>
              <a:chOff x="158" y="2024"/>
              <a:chExt cx="588" cy="585"/>
            </a:xfrm>
          </p:grpSpPr>
          <p:sp>
            <p:nvSpPr>
              <p:cNvPr id="36897" name="Rectangle 15"/>
              <p:cNvSpPr>
                <a:spLocks noChangeArrowheads="1"/>
              </p:cNvSpPr>
              <p:nvPr/>
            </p:nvSpPr>
            <p:spPr bwMode="auto">
              <a:xfrm>
                <a:off x="158" y="2024"/>
                <a:ext cx="576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8" name="Rectangle 16"/>
              <p:cNvSpPr>
                <a:spLocks noChangeArrowheads="1"/>
              </p:cNvSpPr>
              <p:nvPr/>
            </p:nvSpPr>
            <p:spPr bwMode="auto">
              <a:xfrm>
                <a:off x="170" y="2033"/>
                <a:ext cx="576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896" name="Text Box 19"/>
            <p:cNvSpPr txBox="1">
              <a:spLocks noChangeArrowheads="1"/>
            </p:cNvSpPr>
            <p:nvPr/>
          </p:nvSpPr>
          <p:spPr bwMode="auto">
            <a:xfrm>
              <a:off x="567" y="1912"/>
              <a:ext cx="5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pt-BR" sz="1200"/>
                <a:t>CLIENTES</a:t>
              </a:r>
            </a:p>
          </p:txBody>
        </p:sp>
      </p:grpSp>
      <p:grpSp>
        <p:nvGrpSpPr>
          <p:cNvPr id="36869" name="Group 21"/>
          <p:cNvGrpSpPr>
            <a:grpSpLocks/>
          </p:cNvGrpSpPr>
          <p:nvPr/>
        </p:nvGrpSpPr>
        <p:grpSpPr bwMode="auto">
          <a:xfrm>
            <a:off x="5938838" y="3373438"/>
            <a:ext cx="933450" cy="928687"/>
            <a:chOff x="567" y="1661"/>
            <a:chExt cx="588" cy="585"/>
          </a:xfrm>
        </p:grpSpPr>
        <p:grpSp>
          <p:nvGrpSpPr>
            <p:cNvPr id="36891" name="Group 22"/>
            <p:cNvGrpSpPr>
              <a:grpSpLocks/>
            </p:cNvGrpSpPr>
            <p:nvPr/>
          </p:nvGrpSpPr>
          <p:grpSpPr bwMode="auto">
            <a:xfrm>
              <a:off x="567" y="1661"/>
              <a:ext cx="588" cy="585"/>
              <a:chOff x="158" y="2024"/>
              <a:chExt cx="588" cy="585"/>
            </a:xfrm>
          </p:grpSpPr>
          <p:sp>
            <p:nvSpPr>
              <p:cNvPr id="36893" name="Rectangle 23"/>
              <p:cNvSpPr>
                <a:spLocks noChangeArrowheads="1"/>
              </p:cNvSpPr>
              <p:nvPr/>
            </p:nvSpPr>
            <p:spPr bwMode="auto">
              <a:xfrm>
                <a:off x="158" y="2024"/>
                <a:ext cx="576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4" name="Rectangle 24"/>
              <p:cNvSpPr>
                <a:spLocks noChangeArrowheads="1"/>
              </p:cNvSpPr>
              <p:nvPr/>
            </p:nvSpPr>
            <p:spPr bwMode="auto">
              <a:xfrm>
                <a:off x="170" y="2033"/>
                <a:ext cx="576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892" name="Text Box 26"/>
            <p:cNvSpPr txBox="1">
              <a:spLocks noChangeArrowheads="1"/>
            </p:cNvSpPr>
            <p:nvPr/>
          </p:nvSpPr>
          <p:spPr bwMode="auto">
            <a:xfrm>
              <a:off x="567" y="1912"/>
              <a:ext cx="5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pt-BR" sz="1200"/>
                <a:t>CLIENTES</a:t>
              </a:r>
            </a:p>
          </p:txBody>
        </p:sp>
      </p:grpSp>
      <p:grpSp>
        <p:nvGrpSpPr>
          <p:cNvPr id="36870" name="Group 27"/>
          <p:cNvGrpSpPr>
            <a:grpSpLocks/>
          </p:cNvGrpSpPr>
          <p:nvPr/>
        </p:nvGrpSpPr>
        <p:grpSpPr bwMode="auto">
          <a:xfrm>
            <a:off x="4041775" y="4135438"/>
            <a:ext cx="979488" cy="928687"/>
            <a:chOff x="567" y="1661"/>
            <a:chExt cx="617" cy="585"/>
          </a:xfrm>
        </p:grpSpPr>
        <p:grpSp>
          <p:nvGrpSpPr>
            <p:cNvPr id="36887" name="Group 28"/>
            <p:cNvGrpSpPr>
              <a:grpSpLocks/>
            </p:cNvGrpSpPr>
            <p:nvPr/>
          </p:nvGrpSpPr>
          <p:grpSpPr bwMode="auto">
            <a:xfrm>
              <a:off x="567" y="1661"/>
              <a:ext cx="588" cy="585"/>
              <a:chOff x="158" y="2024"/>
              <a:chExt cx="588" cy="585"/>
            </a:xfrm>
          </p:grpSpPr>
          <p:sp>
            <p:nvSpPr>
              <p:cNvPr id="36889" name="Rectangle 29"/>
              <p:cNvSpPr>
                <a:spLocks noChangeArrowheads="1"/>
              </p:cNvSpPr>
              <p:nvPr/>
            </p:nvSpPr>
            <p:spPr bwMode="auto">
              <a:xfrm>
                <a:off x="158" y="2024"/>
                <a:ext cx="576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0" name="Rectangle 30"/>
              <p:cNvSpPr>
                <a:spLocks noChangeArrowheads="1"/>
              </p:cNvSpPr>
              <p:nvPr/>
            </p:nvSpPr>
            <p:spPr bwMode="auto">
              <a:xfrm>
                <a:off x="170" y="2033"/>
                <a:ext cx="576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888" name="Text Box 32"/>
            <p:cNvSpPr txBox="1">
              <a:spLocks noChangeArrowheads="1"/>
            </p:cNvSpPr>
            <p:nvPr/>
          </p:nvSpPr>
          <p:spPr bwMode="auto">
            <a:xfrm>
              <a:off x="567" y="1912"/>
              <a:ext cx="6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pt-BR" sz="1200"/>
                <a:t>FORNECE-</a:t>
              </a:r>
            </a:p>
            <a:p>
              <a:r>
                <a:rPr lang="pt-BR" sz="1200"/>
                <a:t>DORES</a:t>
              </a:r>
            </a:p>
          </p:txBody>
        </p:sp>
      </p:grpSp>
      <p:grpSp>
        <p:nvGrpSpPr>
          <p:cNvPr id="36871" name="Group 33"/>
          <p:cNvGrpSpPr>
            <a:grpSpLocks/>
          </p:cNvGrpSpPr>
          <p:nvPr/>
        </p:nvGrpSpPr>
        <p:grpSpPr bwMode="auto">
          <a:xfrm>
            <a:off x="1931988" y="5143500"/>
            <a:ext cx="996950" cy="928688"/>
            <a:chOff x="567" y="1661"/>
            <a:chExt cx="628" cy="585"/>
          </a:xfrm>
        </p:grpSpPr>
        <p:grpSp>
          <p:nvGrpSpPr>
            <p:cNvPr id="36883" name="Group 34"/>
            <p:cNvGrpSpPr>
              <a:grpSpLocks/>
            </p:cNvGrpSpPr>
            <p:nvPr/>
          </p:nvGrpSpPr>
          <p:grpSpPr bwMode="auto">
            <a:xfrm>
              <a:off x="567" y="1661"/>
              <a:ext cx="588" cy="585"/>
              <a:chOff x="158" y="2024"/>
              <a:chExt cx="588" cy="585"/>
            </a:xfrm>
          </p:grpSpPr>
          <p:sp>
            <p:nvSpPr>
              <p:cNvPr id="36885" name="Rectangle 35"/>
              <p:cNvSpPr>
                <a:spLocks noChangeArrowheads="1"/>
              </p:cNvSpPr>
              <p:nvPr/>
            </p:nvSpPr>
            <p:spPr bwMode="auto">
              <a:xfrm>
                <a:off x="158" y="2024"/>
                <a:ext cx="576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6" name="Rectangle 36"/>
              <p:cNvSpPr>
                <a:spLocks noChangeArrowheads="1"/>
              </p:cNvSpPr>
              <p:nvPr/>
            </p:nvSpPr>
            <p:spPr bwMode="auto">
              <a:xfrm>
                <a:off x="170" y="2033"/>
                <a:ext cx="576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884" name="Text Box 38"/>
            <p:cNvSpPr txBox="1">
              <a:spLocks noChangeArrowheads="1"/>
            </p:cNvSpPr>
            <p:nvPr/>
          </p:nvSpPr>
          <p:spPr bwMode="auto">
            <a:xfrm>
              <a:off x="567" y="1912"/>
              <a:ext cx="6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pt-BR" sz="1200"/>
                <a:t>EMPREGA-</a:t>
              </a:r>
            </a:p>
            <a:p>
              <a:r>
                <a:rPr lang="pt-BR" sz="1200"/>
                <a:t>DOS</a:t>
              </a:r>
            </a:p>
          </p:txBody>
        </p:sp>
      </p:grpSp>
      <p:grpSp>
        <p:nvGrpSpPr>
          <p:cNvPr id="36872" name="Group 39"/>
          <p:cNvGrpSpPr>
            <a:grpSpLocks/>
          </p:cNvGrpSpPr>
          <p:nvPr/>
        </p:nvGrpSpPr>
        <p:grpSpPr bwMode="auto">
          <a:xfrm>
            <a:off x="5954713" y="5086350"/>
            <a:ext cx="996950" cy="928688"/>
            <a:chOff x="567" y="1661"/>
            <a:chExt cx="628" cy="585"/>
          </a:xfrm>
        </p:grpSpPr>
        <p:grpSp>
          <p:nvGrpSpPr>
            <p:cNvPr id="36879" name="Group 40"/>
            <p:cNvGrpSpPr>
              <a:grpSpLocks/>
            </p:cNvGrpSpPr>
            <p:nvPr/>
          </p:nvGrpSpPr>
          <p:grpSpPr bwMode="auto">
            <a:xfrm>
              <a:off x="567" y="1661"/>
              <a:ext cx="588" cy="585"/>
              <a:chOff x="158" y="2024"/>
              <a:chExt cx="588" cy="585"/>
            </a:xfrm>
          </p:grpSpPr>
          <p:sp>
            <p:nvSpPr>
              <p:cNvPr id="36881" name="Rectangle 41"/>
              <p:cNvSpPr>
                <a:spLocks noChangeArrowheads="1"/>
              </p:cNvSpPr>
              <p:nvPr/>
            </p:nvSpPr>
            <p:spPr bwMode="auto">
              <a:xfrm>
                <a:off x="158" y="2024"/>
                <a:ext cx="576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2" name="Rectangle 42"/>
              <p:cNvSpPr>
                <a:spLocks noChangeArrowheads="1"/>
              </p:cNvSpPr>
              <p:nvPr/>
            </p:nvSpPr>
            <p:spPr bwMode="auto">
              <a:xfrm>
                <a:off x="170" y="2033"/>
                <a:ext cx="576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880" name="Text Box 44"/>
            <p:cNvSpPr txBox="1">
              <a:spLocks noChangeArrowheads="1"/>
            </p:cNvSpPr>
            <p:nvPr/>
          </p:nvSpPr>
          <p:spPr bwMode="auto">
            <a:xfrm>
              <a:off x="567" y="1912"/>
              <a:ext cx="6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pt-BR" sz="1200"/>
                <a:t>EMPREGA-</a:t>
              </a:r>
            </a:p>
            <a:p>
              <a:r>
                <a:rPr lang="pt-BR" sz="1200"/>
                <a:t>DOS</a:t>
              </a:r>
            </a:p>
          </p:txBody>
        </p:sp>
      </p:grpSp>
      <p:sp>
        <p:nvSpPr>
          <p:cNvPr id="36873" name="Line 45"/>
          <p:cNvSpPr>
            <a:spLocks noChangeShapeType="1"/>
          </p:cNvSpPr>
          <p:nvPr/>
        </p:nvSpPr>
        <p:spPr bwMode="auto">
          <a:xfrm flipV="1">
            <a:off x="2484438" y="4078288"/>
            <a:ext cx="35877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6874" name="Line 46"/>
          <p:cNvSpPr>
            <a:spLocks noChangeShapeType="1"/>
          </p:cNvSpPr>
          <p:nvPr/>
        </p:nvSpPr>
        <p:spPr bwMode="auto">
          <a:xfrm flipV="1">
            <a:off x="6516688" y="4006850"/>
            <a:ext cx="360362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6875" name="Line 47"/>
          <p:cNvSpPr>
            <a:spLocks noChangeShapeType="1"/>
          </p:cNvSpPr>
          <p:nvPr/>
        </p:nvSpPr>
        <p:spPr bwMode="auto">
          <a:xfrm flipV="1">
            <a:off x="2411413" y="5807075"/>
            <a:ext cx="43180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6876" name="Line 48"/>
          <p:cNvSpPr>
            <a:spLocks noChangeShapeType="1"/>
          </p:cNvSpPr>
          <p:nvPr/>
        </p:nvSpPr>
        <p:spPr bwMode="auto">
          <a:xfrm flipV="1">
            <a:off x="6465888" y="5746750"/>
            <a:ext cx="43180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6877" name="Line 49"/>
          <p:cNvSpPr>
            <a:spLocks noChangeShapeType="1"/>
          </p:cNvSpPr>
          <p:nvPr/>
        </p:nvSpPr>
        <p:spPr bwMode="auto">
          <a:xfrm flipV="1">
            <a:off x="2459038" y="5832475"/>
            <a:ext cx="43180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6878" name="Line 50"/>
          <p:cNvSpPr>
            <a:spLocks noChangeShapeType="1"/>
          </p:cNvSpPr>
          <p:nvPr/>
        </p:nvSpPr>
        <p:spPr bwMode="auto">
          <a:xfrm flipV="1">
            <a:off x="6478588" y="5797550"/>
            <a:ext cx="43180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Como descobrir entidades externas?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pt-BR" dirty="0"/>
              <a:t>No mínimo temos duas: </a:t>
            </a:r>
          </a:p>
          <a:p>
            <a:pPr lvl="1">
              <a:defRPr/>
            </a:pPr>
            <a:r>
              <a:rPr lang="pt-BR" dirty="0"/>
              <a:t>Quem usa o sistema (cliente)</a:t>
            </a:r>
          </a:p>
          <a:p>
            <a:pPr lvl="1">
              <a:defRPr/>
            </a:pPr>
            <a:r>
              <a:rPr lang="pt-BR" dirty="0"/>
              <a:t>Quem opera o sistema (departamento A)</a:t>
            </a:r>
            <a:endParaRPr lang="pt-BR" dirty="0" smtClean="0"/>
          </a:p>
          <a:p>
            <a:pPr>
              <a:lnSpc>
                <a:spcPct val="90000"/>
              </a:lnSpc>
              <a:defRPr/>
            </a:pPr>
            <a:r>
              <a:rPr lang="pt-BR" dirty="0" smtClean="0"/>
              <a:t>Origens </a:t>
            </a:r>
            <a:r>
              <a:rPr lang="pt-BR" dirty="0"/>
              <a:t>e destinos de fluxos de dados para fora do sistema (Criadores e consumidores de dados)  Estão fora do sistema</a:t>
            </a:r>
            <a:r>
              <a:rPr lang="pt-BR" dirty="0" smtClean="0"/>
              <a:t>.</a:t>
            </a:r>
            <a:endParaRPr lang="pt-BR" dirty="0"/>
          </a:p>
          <a:p>
            <a:pPr>
              <a:lnSpc>
                <a:spcPct val="90000"/>
              </a:lnSpc>
              <a:defRPr/>
            </a:pPr>
            <a:r>
              <a:rPr lang="pt-BR" dirty="0"/>
              <a:t>Representam “Pessoas” ou outros “sistemas</a:t>
            </a:r>
            <a:r>
              <a:rPr lang="pt-BR" dirty="0" smtClean="0"/>
              <a:t>”.</a:t>
            </a:r>
            <a:endParaRPr lang="pt-BR" dirty="0"/>
          </a:p>
          <a:p>
            <a:pPr>
              <a:lnSpc>
                <a:spcPct val="90000"/>
              </a:lnSpc>
              <a:defRPr/>
            </a:pPr>
            <a:r>
              <a:rPr lang="pt-BR" dirty="0"/>
              <a:t>Representam a interface entre o sistema e o mundo externo</a:t>
            </a:r>
            <a:r>
              <a:rPr lang="pt-BR" dirty="0" smtClean="0"/>
              <a:t>.</a:t>
            </a:r>
            <a:endParaRPr lang="pt-BR" dirty="0"/>
          </a:p>
          <a:p>
            <a:pPr>
              <a:lnSpc>
                <a:spcPct val="90000"/>
              </a:lnSpc>
              <a:defRPr/>
            </a:pPr>
            <a:r>
              <a:rPr lang="pt-BR" dirty="0"/>
              <a:t>Qualquer </a:t>
            </a:r>
            <a:r>
              <a:rPr lang="pt-BR" dirty="0" smtClean="0"/>
              <a:t>relacionamento </a:t>
            </a:r>
            <a:r>
              <a:rPr lang="pt-BR" dirty="0"/>
              <a:t>entre entidades externas não será mostrado no DFD</a:t>
            </a:r>
            <a:r>
              <a:rPr lang="pt-BR" dirty="0" smtClean="0"/>
              <a:t>.</a:t>
            </a:r>
            <a:endParaRPr lang="pt-BR" dirty="0"/>
          </a:p>
          <a:p>
            <a:pPr>
              <a:lnSpc>
                <a:spcPct val="90000"/>
              </a:lnSpc>
              <a:defRPr/>
            </a:pPr>
            <a:r>
              <a:rPr lang="pt-BR" dirty="0"/>
              <a:t>Também conhecidos na literatura com “Terminadores”.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3789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F48CB095-03EF-42B0-A29D-6E31A40E6F66}" type="slidenum">
              <a:rPr lang="pt-BR" smtClean="0">
                <a:latin typeface="Arial Black" pitchFamily="34" charset="0"/>
              </a:rPr>
              <a:pPr/>
              <a:t>24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smtClean="0"/>
              <a:t>Entidade Externa – Identificação?</a:t>
            </a:r>
          </a:p>
        </p:txBody>
      </p:sp>
      <p:sp>
        <p:nvSpPr>
          <p:cNvPr id="38914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/>
          <a:lstStyle/>
          <a:p>
            <a:r>
              <a:rPr lang="pt-BR" sz="2800" smtClean="0"/>
              <a:t>O analista recebe a seguinte informação do usuário:</a:t>
            </a:r>
          </a:p>
          <a:p>
            <a:pPr lvl="1"/>
            <a:r>
              <a:rPr lang="pt-BR" sz="2400" smtClean="0"/>
              <a:t>Pretendo fornecer os itens X, Y e Z para o sistema e espero receber como resposta A, B e C</a:t>
            </a:r>
          </a:p>
          <a:p>
            <a:pPr lvl="1"/>
            <a:r>
              <a:rPr lang="pt-BR" sz="2400" smtClean="0"/>
              <a:t>Exercício com Diagrama de Contexto:</a:t>
            </a:r>
          </a:p>
          <a:p>
            <a:endParaRPr lang="pt-BR" smtClean="0"/>
          </a:p>
        </p:txBody>
      </p:sp>
      <p:sp>
        <p:nvSpPr>
          <p:cNvPr id="38915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F1E189DC-1A46-48F3-8C34-BAFD01776C1F}" type="slidenum">
              <a:rPr lang="pt-BR" smtClean="0">
                <a:latin typeface="Arial Black" pitchFamily="34" charset="0"/>
              </a:rPr>
              <a:pPr/>
              <a:t>25</a:t>
            </a:fld>
            <a:endParaRPr lang="pt-BR" smtClean="0">
              <a:latin typeface="Arial Black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419600"/>
            <a:ext cx="4608512" cy="181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smtClean="0"/>
              <a:t>Entidade Externa – Identificação?</a:t>
            </a:r>
          </a:p>
        </p:txBody>
      </p:sp>
      <p:sp>
        <p:nvSpPr>
          <p:cNvPr id="3993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/>
          <a:lstStyle/>
          <a:p>
            <a:r>
              <a:rPr lang="pt-BR" sz="2200" smtClean="0"/>
              <a:t>O Departamento de Contabilidade fornece os formulários do tipo 321 e a Administração deve expedir semanalmente relatórios orçamentais para a Comissão de Finanças</a:t>
            </a:r>
          </a:p>
          <a:p>
            <a:r>
              <a:rPr lang="pt-BR" sz="2200" smtClean="0"/>
              <a:t>Exercício com Diagrama de Contexto:</a:t>
            </a:r>
          </a:p>
          <a:p>
            <a:endParaRPr lang="pt-BR" smtClean="0"/>
          </a:p>
        </p:txBody>
      </p:sp>
      <p:sp>
        <p:nvSpPr>
          <p:cNvPr id="3993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DE190AE2-0BCB-412F-A46B-69316A2CBB00}" type="slidenum">
              <a:rPr lang="pt-BR" smtClean="0">
                <a:latin typeface="Arial Black" pitchFamily="34" charset="0"/>
              </a:rPr>
              <a:pPr/>
              <a:t>26</a:t>
            </a:fld>
            <a:endParaRPr lang="pt-BR" smtClean="0">
              <a:latin typeface="Arial Black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3573463"/>
            <a:ext cx="7419975" cy="265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/>
          <a:lstStyle/>
          <a:p>
            <a:r>
              <a:rPr lang="pt-BR" smtClean="0"/>
              <a:t>Criar um DFD de Nível 0 somente para o processo de Admissão de um empregado em uma empresa. O processo necessita dos dados do empregado e dos cargos disponíveis e posteriormente deve armazenar a admissão realizada.</a:t>
            </a:r>
          </a:p>
          <a:p>
            <a:endParaRPr lang="pt-BR" smtClean="0"/>
          </a:p>
        </p:txBody>
      </p:sp>
      <p:sp>
        <p:nvSpPr>
          <p:cNvPr id="5124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96454B4-D62E-4D1B-AA79-4A4EC8A505A1}" type="slidenum">
              <a:rPr lang="pt-BR" smtClean="0">
                <a:latin typeface="Arial Black" pitchFamily="34" charset="0"/>
              </a:rPr>
              <a:pPr eaLnBrk="1" hangingPunct="1"/>
              <a:t>27</a:t>
            </a:fld>
            <a:endParaRPr lang="pt-BR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705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pt-BR" dirty="0" smtClean="0"/>
              <a:t>Construir um Diagrama de Contexto e um Diagrama de Fluxo de Dados para uma vídeo locadora</a:t>
            </a:r>
          </a:p>
          <a:p>
            <a:pPr>
              <a:defRPr/>
            </a:pPr>
            <a:r>
              <a:rPr lang="pt-BR" dirty="0" smtClean="0"/>
              <a:t>Requisitos Funcionais</a:t>
            </a:r>
          </a:p>
          <a:p>
            <a:pPr lvl="1">
              <a:defRPr/>
            </a:pPr>
            <a:r>
              <a:rPr lang="pt-BR" dirty="0" smtClean="0"/>
              <a:t>O sistema deve gerenciar os clientes da empresa</a:t>
            </a:r>
          </a:p>
          <a:p>
            <a:pPr lvl="1">
              <a:defRPr/>
            </a:pPr>
            <a:r>
              <a:rPr lang="pt-BR" dirty="0" smtClean="0"/>
              <a:t>O sistema deve manter o cadastro de vídeos</a:t>
            </a:r>
          </a:p>
          <a:p>
            <a:pPr lvl="1">
              <a:defRPr/>
            </a:pPr>
            <a:r>
              <a:rPr lang="pt-BR" dirty="0" smtClean="0"/>
              <a:t>O sistema deve gerenciar as locações de vídeos dos clientes</a:t>
            </a:r>
          </a:p>
          <a:p>
            <a:pPr lvl="1">
              <a:defRPr/>
            </a:pPr>
            <a:r>
              <a:rPr lang="pt-BR" dirty="0" smtClean="0"/>
              <a:t>O sistema deve gerar relatórios gerenciais dos clientes, vídeos e das locações destes</a:t>
            </a:r>
            <a:endParaRPr lang="pt-BR" dirty="0"/>
          </a:p>
        </p:txBody>
      </p:sp>
      <p:sp>
        <p:nvSpPr>
          <p:cNvPr id="36867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DEA6D26C-E754-4D6D-95FB-071477E61B99}" type="slidenum">
              <a:rPr lang="pt-BR" smtClean="0">
                <a:latin typeface="Arial Black" pitchFamily="34" charset="0"/>
              </a:rPr>
              <a:pPr/>
              <a:t>28</a:t>
            </a:fld>
            <a:endParaRPr lang="pt-BR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7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Fluxo de Dados</a:t>
            </a:r>
          </a:p>
        </p:txBody>
      </p:sp>
      <p:sp>
        <p:nvSpPr>
          <p:cNvPr id="4096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/>
          <a:lstStyle/>
          <a:p>
            <a:r>
              <a:rPr lang="pt-BR" smtClean="0"/>
              <a:t>Próxima Aula</a:t>
            </a:r>
          </a:p>
        </p:txBody>
      </p:sp>
      <p:sp>
        <p:nvSpPr>
          <p:cNvPr id="4096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1DD7329D-6521-42BB-B09F-88D175FFF7C7}" type="slidenum">
              <a:rPr lang="pt-BR" smtClean="0">
                <a:latin typeface="Arial Black" pitchFamily="34" charset="0"/>
              </a:rPr>
              <a:pPr/>
              <a:t>29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Análise Estruturada de Sistemas</a:t>
            </a:r>
          </a:p>
        </p:txBody>
      </p:sp>
      <p:sp>
        <p:nvSpPr>
          <p:cNvPr id="16386" name="Subtítulo 2"/>
          <p:cNvSpPr>
            <a:spLocks noGrp="1"/>
          </p:cNvSpPr>
          <p:nvPr>
            <p:ph type="subTitle" idx="1"/>
          </p:nvPr>
        </p:nvSpPr>
        <p:spPr>
          <a:xfrm>
            <a:off x="2003425" y="4267200"/>
            <a:ext cx="6988175" cy="21859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pt-BR" smtClean="0"/>
          </a:p>
        </p:txBody>
      </p:sp>
      <p:sp>
        <p:nvSpPr>
          <p:cNvPr id="16387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5FD987FD-B16A-4427-835D-3D34D790308F}" type="slidenum">
              <a:rPr lang="pt-BR" smtClean="0">
                <a:latin typeface="Arial Black" pitchFamily="34" charset="0"/>
              </a:rPr>
              <a:pPr/>
              <a:t>3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Análise Estruturada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388778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pt-BR" dirty="0" smtClean="0"/>
              <a:t>Paradigma Estruturado	</a:t>
            </a:r>
          </a:p>
          <a:p>
            <a:pPr lvl="1">
              <a:defRPr/>
            </a:pPr>
            <a:r>
              <a:rPr lang="pt-BR" dirty="0" smtClean="0"/>
              <a:t>Sistemas são vistos como</a:t>
            </a:r>
            <a:r>
              <a:rPr lang="pt-BR" b="1" dirty="0" smtClean="0"/>
              <a:t> processos que transformam dados</a:t>
            </a:r>
          </a:p>
          <a:p>
            <a:pPr>
              <a:defRPr/>
            </a:pPr>
            <a:r>
              <a:rPr lang="pt-BR" dirty="0" smtClean="0"/>
              <a:t>Objetivos do Modelo de Análise Estruturada</a:t>
            </a:r>
          </a:p>
          <a:p>
            <a:pPr lvl="1">
              <a:defRPr/>
            </a:pPr>
            <a:r>
              <a:rPr lang="pt-BR" dirty="0" smtClean="0"/>
              <a:t>Descrever o que o usuário necessita</a:t>
            </a:r>
          </a:p>
          <a:p>
            <a:pPr lvl="1">
              <a:defRPr/>
            </a:pPr>
            <a:r>
              <a:rPr lang="pt-BR" dirty="0" smtClean="0"/>
              <a:t>Criar as bases para o projeto de software</a:t>
            </a:r>
          </a:p>
          <a:p>
            <a:pPr lvl="1">
              <a:defRPr/>
            </a:pPr>
            <a:r>
              <a:rPr lang="pt-BR" dirty="0" smtClean="0"/>
              <a:t>Definir um conjunto de requisitos que pode ser validado quando o sistema estiver construído</a:t>
            </a:r>
            <a:endParaRPr lang="pt-BR" dirty="0"/>
          </a:p>
        </p:txBody>
      </p:sp>
      <p:sp>
        <p:nvSpPr>
          <p:cNvPr id="1741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9714751A-0DAE-4BA5-B29A-B47757FAE4B2}" type="slidenum">
              <a:rPr lang="pt-BR" smtClean="0">
                <a:latin typeface="Arial Black" pitchFamily="34" charset="0"/>
              </a:rPr>
              <a:pPr/>
              <a:t>4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Análise Estruturada</a:t>
            </a:r>
          </a:p>
        </p:txBody>
      </p:sp>
      <p:sp>
        <p:nvSpPr>
          <p:cNvPr id="1843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/>
          <a:lstStyle/>
          <a:p>
            <a:r>
              <a:rPr lang="pt-BR" smtClean="0"/>
              <a:t>Princípios</a:t>
            </a:r>
          </a:p>
          <a:p>
            <a:pPr lvl="1"/>
            <a:r>
              <a:rPr lang="pt-BR" smtClean="0"/>
              <a:t>Modelagem dos processos que transformam os dados</a:t>
            </a:r>
          </a:p>
          <a:p>
            <a:pPr lvl="1"/>
            <a:r>
              <a:rPr lang="pt-BR" smtClean="0"/>
              <a:t>Modelagem dos dados</a:t>
            </a:r>
          </a:p>
          <a:p>
            <a:pPr lvl="1"/>
            <a:r>
              <a:rPr lang="pt-BR" smtClean="0"/>
              <a:t>Particionamento do sistema</a:t>
            </a:r>
          </a:p>
          <a:p>
            <a:pPr lvl="1"/>
            <a:r>
              <a:rPr lang="pt-BR" smtClean="0"/>
              <a:t>Representação gráfica</a:t>
            </a:r>
          </a:p>
          <a:p>
            <a:pPr lvl="1"/>
            <a:endParaRPr lang="pt-BR" smtClean="0"/>
          </a:p>
        </p:txBody>
      </p:sp>
      <p:sp>
        <p:nvSpPr>
          <p:cNvPr id="18435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6DD1A79A-1145-488C-9337-7069A33637B9}" type="slidenum">
              <a:rPr lang="pt-BR" smtClean="0">
                <a:latin typeface="Arial Black" pitchFamily="34" charset="0"/>
              </a:rPr>
              <a:pPr/>
              <a:t>5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Análise Estruturada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36004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pt-BR" dirty="0" smtClean="0"/>
              <a:t>Destaca a perspectiva das funções, com ênfase nos processos</a:t>
            </a:r>
          </a:p>
          <a:p>
            <a:pPr>
              <a:defRPr/>
            </a:pPr>
            <a:r>
              <a:rPr lang="pt-BR" dirty="0" smtClean="0"/>
              <a:t>Utiliza as seguintes ferramentas:</a:t>
            </a:r>
          </a:p>
          <a:p>
            <a:pPr lvl="1">
              <a:defRPr/>
            </a:pPr>
            <a:r>
              <a:rPr lang="pt-BR" dirty="0" smtClean="0"/>
              <a:t>Diagrama de Fluxo de Dados</a:t>
            </a:r>
          </a:p>
          <a:p>
            <a:pPr lvl="1">
              <a:defRPr/>
            </a:pPr>
            <a:r>
              <a:rPr lang="pt-BR" dirty="0" smtClean="0"/>
              <a:t>Dicionário de Dados</a:t>
            </a:r>
          </a:p>
          <a:p>
            <a:pPr lvl="1">
              <a:defRPr/>
            </a:pPr>
            <a:r>
              <a:rPr lang="pt-BR" dirty="0" smtClean="0"/>
              <a:t>Especificação da Lógica de Processos</a:t>
            </a:r>
          </a:p>
          <a:p>
            <a:pPr lvl="1">
              <a:defRPr/>
            </a:pPr>
            <a:r>
              <a:rPr lang="pt-BR" dirty="0" smtClean="0"/>
              <a:t>Diagrama de Entidade Relacionamento</a:t>
            </a:r>
          </a:p>
        </p:txBody>
      </p:sp>
      <p:sp>
        <p:nvSpPr>
          <p:cNvPr id="1945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252956C4-A053-445D-BAA1-9D195BD540B0}" type="slidenum">
              <a:rPr lang="pt-BR" smtClean="0">
                <a:latin typeface="Arial Black" pitchFamily="34" charset="0"/>
              </a:rPr>
              <a:pPr/>
              <a:t>6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Análise Estruturada</a:t>
            </a:r>
          </a:p>
        </p:txBody>
      </p:sp>
      <p:sp>
        <p:nvSpPr>
          <p:cNvPr id="2048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/>
          <a:lstStyle/>
          <a:p>
            <a:r>
              <a:rPr lang="pt-BR" smtClean="0"/>
              <a:t>Análise Estruturada X Análise Orientada a Objetos</a:t>
            </a:r>
          </a:p>
          <a:p>
            <a:r>
              <a:rPr lang="pt-BR" smtClean="0"/>
              <a:t>Orientada a Objetos</a:t>
            </a:r>
          </a:p>
          <a:p>
            <a:pPr lvl="1"/>
            <a:r>
              <a:rPr lang="pt-BR" smtClean="0"/>
              <a:t>Divisão do problema em classes</a:t>
            </a:r>
          </a:p>
          <a:p>
            <a:r>
              <a:rPr lang="pt-BR" smtClean="0"/>
              <a:t>Estruturada</a:t>
            </a:r>
          </a:p>
          <a:p>
            <a:pPr lvl="1"/>
            <a:r>
              <a:rPr lang="pt-BR" smtClean="0"/>
              <a:t>Divisão do problema em funções</a:t>
            </a:r>
          </a:p>
        </p:txBody>
      </p:sp>
      <p:sp>
        <p:nvSpPr>
          <p:cNvPr id="2048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60BA7168-DA73-47CE-A6C4-08032BA16552}" type="slidenum">
              <a:rPr lang="pt-BR" smtClean="0">
                <a:latin typeface="Arial Black" pitchFamily="34" charset="0"/>
              </a:rPr>
              <a:pPr/>
              <a:t>7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Análise Estruturada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3240088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pt-BR" dirty="0" smtClean="0"/>
              <a:t>Diagrama de Fluxo de Dados (DFD)</a:t>
            </a:r>
          </a:p>
          <a:p>
            <a:pPr lvl="1">
              <a:defRPr/>
            </a:pPr>
            <a:r>
              <a:rPr lang="pt-BR" dirty="0" smtClean="0"/>
              <a:t>Mostra como os dados são processados no sistema</a:t>
            </a:r>
          </a:p>
          <a:p>
            <a:pPr>
              <a:defRPr/>
            </a:pPr>
            <a:r>
              <a:rPr lang="pt-BR" dirty="0" smtClean="0"/>
              <a:t>Dicionário de Dados</a:t>
            </a:r>
          </a:p>
          <a:p>
            <a:pPr lvl="1">
              <a:defRPr/>
            </a:pPr>
            <a:r>
              <a:rPr lang="pt-BR" dirty="0" smtClean="0"/>
              <a:t>Descreve as informações implícitas nos fluxos</a:t>
            </a:r>
          </a:p>
          <a:p>
            <a:pPr lvl="1">
              <a:defRPr/>
            </a:pPr>
            <a:r>
              <a:rPr lang="pt-BR" dirty="0" smtClean="0"/>
              <a:t>Descreve as informações contidas nos repositórios de dados</a:t>
            </a:r>
          </a:p>
        </p:txBody>
      </p:sp>
      <p:sp>
        <p:nvSpPr>
          <p:cNvPr id="21507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F623CF47-4BC8-4ACA-B62E-F7310E31CAE1}" type="slidenum">
              <a:rPr lang="pt-BR" smtClean="0">
                <a:latin typeface="Arial Black" pitchFamily="34" charset="0"/>
              </a:rPr>
              <a:pPr/>
              <a:t>8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Análise Estruturada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388778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pt-BR" dirty="0"/>
              <a:t>Especificação de Processo</a:t>
            </a:r>
          </a:p>
          <a:p>
            <a:pPr lvl="1">
              <a:defRPr/>
            </a:pPr>
            <a:r>
              <a:rPr lang="pt-BR" dirty="0"/>
              <a:t>Especificação dos detalhes de um processo</a:t>
            </a:r>
          </a:p>
          <a:p>
            <a:pPr lvl="2">
              <a:defRPr/>
            </a:pPr>
            <a:r>
              <a:rPr lang="pt-BR" dirty="0"/>
              <a:t>Linguagem Estruturada</a:t>
            </a:r>
          </a:p>
          <a:p>
            <a:pPr lvl="2">
              <a:defRPr/>
            </a:pPr>
            <a:r>
              <a:rPr lang="pt-BR" dirty="0"/>
              <a:t>Condições </a:t>
            </a:r>
            <a:r>
              <a:rPr lang="pt-BR" dirty="0" err="1"/>
              <a:t>Pré</a:t>
            </a:r>
            <a:r>
              <a:rPr lang="pt-BR" dirty="0"/>
              <a:t>/Pós</a:t>
            </a:r>
          </a:p>
          <a:p>
            <a:pPr lvl="2">
              <a:defRPr/>
            </a:pPr>
            <a:r>
              <a:rPr lang="pt-BR" dirty="0"/>
              <a:t>Fluxograma</a:t>
            </a:r>
          </a:p>
          <a:p>
            <a:pPr lvl="2">
              <a:defRPr/>
            </a:pPr>
            <a:r>
              <a:rPr lang="pt-BR" dirty="0"/>
              <a:t>Linguagem Narrativa</a:t>
            </a:r>
          </a:p>
          <a:p>
            <a:pPr>
              <a:defRPr/>
            </a:pPr>
            <a:r>
              <a:rPr lang="pt-BR" dirty="0" smtClean="0"/>
              <a:t>Diagrama Entidade Relacionamento</a:t>
            </a:r>
          </a:p>
          <a:p>
            <a:pPr lvl="1">
              <a:defRPr/>
            </a:pPr>
            <a:r>
              <a:rPr lang="pt-BR" dirty="0" smtClean="0"/>
              <a:t>Mostra as entidades, atributos e relacionamentos</a:t>
            </a:r>
            <a:endParaRPr lang="pt-BR" dirty="0"/>
          </a:p>
        </p:txBody>
      </p:sp>
      <p:sp>
        <p:nvSpPr>
          <p:cNvPr id="2253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FAD50399-1D30-4D1C-857D-767A2884B3B4}" type="slidenum">
              <a:rPr lang="pt-BR" smtClean="0">
                <a:latin typeface="Arial Black" pitchFamily="34" charset="0"/>
              </a:rPr>
              <a:pPr/>
              <a:t>9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la 16 - Análise Estruturada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16 - Análise Estruturada</Template>
  <TotalTime>10</TotalTime>
  <Words>1140</Words>
  <Application>Microsoft Office PowerPoint</Application>
  <PresentationFormat>Apresentação na tela (4:3)</PresentationFormat>
  <Paragraphs>200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Aula 16 - Análise Estruturada</vt:lpstr>
      <vt:lpstr>Análise e Especificação de Sistemas</vt:lpstr>
      <vt:lpstr>Roteiro</vt:lpstr>
      <vt:lpstr>Análise Estruturada de Sistemas</vt:lpstr>
      <vt:lpstr>Análise Estruturada</vt:lpstr>
      <vt:lpstr>Análise Estruturada</vt:lpstr>
      <vt:lpstr>Análise Estruturada</vt:lpstr>
      <vt:lpstr>Análise Estruturada</vt:lpstr>
      <vt:lpstr>Análise Estruturada</vt:lpstr>
      <vt:lpstr>Análise Estruturada</vt:lpstr>
      <vt:lpstr>Análise Estruturada</vt:lpstr>
      <vt:lpstr>Modelo Ambiental</vt:lpstr>
      <vt:lpstr>Modelo Ambiental</vt:lpstr>
      <vt:lpstr>Modelo Comportamental</vt:lpstr>
      <vt:lpstr>Modelo Comportamental</vt:lpstr>
      <vt:lpstr>Diagrama de Fluxo de Dados</vt:lpstr>
      <vt:lpstr>Diagrama de Fluxo de Dados</vt:lpstr>
      <vt:lpstr>Diagrama de Fluxo de Dados</vt:lpstr>
      <vt:lpstr>Diagrama de Fluxo de Dados</vt:lpstr>
      <vt:lpstr>Diagrama de Fluxo de Dados</vt:lpstr>
      <vt:lpstr>Diagrama de Fluxo de Dados</vt:lpstr>
      <vt:lpstr>Diagrama de Fluxo de Dados</vt:lpstr>
      <vt:lpstr>Entidades Externas</vt:lpstr>
      <vt:lpstr>Entidades Externas</vt:lpstr>
      <vt:lpstr>Como descobrir entidades externas? </vt:lpstr>
      <vt:lpstr>Entidade Externa – Identificação?</vt:lpstr>
      <vt:lpstr>Entidade Externa – Identificação?</vt:lpstr>
      <vt:lpstr>Exercício</vt:lpstr>
      <vt:lpstr>Exercício</vt:lpstr>
      <vt:lpstr>Fluxo de Dados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Especificação de Sistemas</dc:title>
  <dc:creator>Sidnei Gonçalves Alves</dc:creator>
  <cp:lastModifiedBy>Sidnei Gonçalves Alves</cp:lastModifiedBy>
  <cp:revision>3</cp:revision>
  <dcterms:created xsi:type="dcterms:W3CDTF">2013-09-26T01:39:03Z</dcterms:created>
  <dcterms:modified xsi:type="dcterms:W3CDTF">2013-10-23T22:43:05Z</dcterms:modified>
</cp:coreProperties>
</file>