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1"/>
  </p:notesMasterIdLst>
  <p:sldIdLst>
    <p:sldId id="256" r:id="rId2"/>
    <p:sldId id="257" r:id="rId3"/>
    <p:sldId id="534" r:id="rId4"/>
    <p:sldId id="535" r:id="rId5"/>
    <p:sldId id="536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EFBDE9-217D-4A89-ACC8-7F09CFD13E6B}" type="datetimeFigureOut">
              <a:rPr lang="pt-BR"/>
              <a:pPr>
                <a:defRPr/>
              </a:pPr>
              <a:t>25/09/2013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02D4500-FC23-41AF-9C6D-AA75F22520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5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3" y="14288"/>
            <a:ext cx="825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463"/>
            <a:ext cx="22367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B1DE0-AAB6-47AE-90F4-358ECD0BC5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61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931BC-12F1-4921-975E-CD73C3EDF8E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5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FCD9-7BB2-489A-9A1A-29935B9C38D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14288"/>
            <a:ext cx="825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1pPr>
            <a:lvl2pPr marL="742950" indent="-28575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2pPr>
            <a:lvl3pPr marL="11430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3pPr>
            <a:lvl4pPr marL="16002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4pPr>
            <a:lvl5pPr marL="20574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979CE-D014-459E-AB76-3D7C40BD56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2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3E502-6CB4-44C4-98D9-758ECA19D6F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29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022A2-161C-4ABC-B45D-9CAF5E49451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7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E46D-9CC0-4E8A-B754-653B65D65F7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93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392B8-8B65-45B2-B31B-85793E89249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0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64DB2-1441-4213-8DD2-0FD7ABCC726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54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850D-14C7-40E2-A050-05AF3A86C1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9B8E9-455C-47A0-B58D-6309DCB4AC7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40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AD21DCA5-9117-408E-9C46-A2313946C46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301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301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19446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Pode-se também deixar de anotar a descrição caso seja bastante óbvia para o revisor</a:t>
            </a:r>
          </a:p>
          <a:p>
            <a:pPr lvl="1">
              <a:defRPr/>
            </a:pPr>
            <a:r>
              <a:rPr lang="pt-BR" dirty="0" smtClean="0"/>
              <a:t>No entanto, aquele quem criou sempre deve ser capaz de fornecer uma descrição em qualquer momento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C738CD3-FA5B-407C-AE5D-530FEFC7D4FD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23556" name="Grupo 4"/>
          <p:cNvGrpSpPr>
            <a:grpSpLocks/>
          </p:cNvGrpSpPr>
          <p:nvPr/>
        </p:nvGrpSpPr>
        <p:grpSpPr bwMode="auto">
          <a:xfrm>
            <a:off x="884238" y="3933825"/>
            <a:ext cx="7493000" cy="1060450"/>
            <a:chOff x="884238" y="2081213"/>
            <a:chExt cx="7493000" cy="1060450"/>
          </a:xfrm>
        </p:grpSpPr>
        <p:grpSp>
          <p:nvGrpSpPr>
            <p:cNvPr id="23557" name="Group 4"/>
            <p:cNvGrpSpPr>
              <a:grpSpLocks/>
            </p:cNvGrpSpPr>
            <p:nvPr/>
          </p:nvGrpSpPr>
          <p:grpSpPr bwMode="auto">
            <a:xfrm>
              <a:off x="4267200" y="2133600"/>
              <a:ext cx="1025525" cy="985838"/>
              <a:chOff x="538" y="1625"/>
              <a:chExt cx="646" cy="621"/>
            </a:xfrm>
          </p:grpSpPr>
          <p:grpSp>
            <p:nvGrpSpPr>
              <p:cNvPr id="23566" name="Group 5"/>
              <p:cNvGrpSpPr>
                <a:grpSpLocks/>
              </p:cNvGrpSpPr>
              <p:nvPr/>
            </p:nvGrpSpPr>
            <p:grpSpPr bwMode="auto">
              <a:xfrm>
                <a:off x="567" y="1661"/>
                <a:ext cx="588" cy="585"/>
                <a:chOff x="158" y="2024"/>
                <a:chExt cx="588" cy="585"/>
              </a:xfrm>
            </p:grpSpPr>
            <p:sp>
              <p:nvSpPr>
                <p:cNvPr id="23569" name="Rectangle 6"/>
                <p:cNvSpPr>
                  <a:spLocks noChangeArrowheads="1"/>
                </p:cNvSpPr>
                <p:nvPr/>
              </p:nvSpPr>
              <p:spPr bwMode="auto">
                <a:xfrm>
                  <a:off x="158" y="2024"/>
                  <a:ext cx="576" cy="5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0" name="Rectangle 7"/>
                <p:cNvSpPr>
                  <a:spLocks noChangeArrowheads="1"/>
                </p:cNvSpPr>
                <p:nvPr/>
              </p:nvSpPr>
              <p:spPr bwMode="auto">
                <a:xfrm>
                  <a:off x="170" y="2033"/>
                  <a:ext cx="576" cy="5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67" name="Text Box 8"/>
              <p:cNvSpPr txBox="1">
                <a:spLocks noChangeArrowheads="1"/>
              </p:cNvSpPr>
              <p:nvPr/>
            </p:nvSpPr>
            <p:spPr bwMode="auto">
              <a:xfrm>
                <a:off x="538" y="16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/>
                  <a:t>c</a:t>
                </a:r>
              </a:p>
            </p:txBody>
          </p:sp>
          <p:sp>
            <p:nvSpPr>
              <p:cNvPr id="23568" name="Text Box 9"/>
              <p:cNvSpPr txBox="1">
                <a:spLocks noChangeArrowheads="1"/>
              </p:cNvSpPr>
              <p:nvPr/>
            </p:nvSpPr>
            <p:spPr bwMode="auto">
              <a:xfrm>
                <a:off x="567" y="1912"/>
                <a:ext cx="61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 sz="1200"/>
                  <a:t>GERÊNCIA</a:t>
                </a:r>
              </a:p>
            </p:txBody>
          </p:sp>
        </p:grpSp>
        <p:grpSp>
          <p:nvGrpSpPr>
            <p:cNvPr id="23558" name="Group 14"/>
            <p:cNvGrpSpPr>
              <a:grpSpLocks/>
            </p:cNvGrpSpPr>
            <p:nvPr/>
          </p:nvGrpSpPr>
          <p:grpSpPr bwMode="auto">
            <a:xfrm>
              <a:off x="884238" y="2133600"/>
              <a:ext cx="914400" cy="1008063"/>
              <a:chOff x="1429" y="1344"/>
              <a:chExt cx="576" cy="635"/>
            </a:xfrm>
          </p:grpSpPr>
          <p:sp>
            <p:nvSpPr>
              <p:cNvPr id="23563" name="AutoShape 10"/>
              <p:cNvSpPr>
                <a:spLocks noChangeArrowheads="1"/>
              </p:cNvSpPr>
              <p:nvPr/>
            </p:nvSpPr>
            <p:spPr bwMode="auto">
              <a:xfrm>
                <a:off x="1429" y="1344"/>
                <a:ext cx="576" cy="635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1594" y="1389"/>
                <a:ext cx="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 sz="1200"/>
                  <a:t>29</a:t>
                </a:r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1474" y="1608"/>
                <a:ext cx="47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pt-BR" sz="1200"/>
                  <a:t>Analisar</a:t>
                </a:r>
              </a:p>
              <a:p>
                <a:pPr algn="ctr"/>
                <a:r>
                  <a:rPr lang="pt-BR" sz="1400"/>
                  <a:t>vendas</a:t>
                </a:r>
              </a:p>
            </p:txBody>
          </p:sp>
        </p:grpSp>
        <p:sp>
          <p:nvSpPr>
            <p:cNvPr id="23559" name="Line 15"/>
            <p:cNvSpPr>
              <a:spLocks noChangeShapeType="1"/>
            </p:cNvSpPr>
            <p:nvPr/>
          </p:nvSpPr>
          <p:spPr bwMode="auto">
            <a:xfrm>
              <a:off x="1819275" y="26368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0" name="Text Box 16"/>
            <p:cNvSpPr txBox="1">
              <a:spLocks noChangeArrowheads="1"/>
            </p:cNvSpPr>
            <p:nvPr/>
          </p:nvSpPr>
          <p:spPr bwMode="auto">
            <a:xfrm>
              <a:off x="2108200" y="2205038"/>
              <a:ext cx="1790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Relatório de Vendas</a:t>
              </a:r>
            </a:p>
          </p:txBody>
        </p:sp>
        <p:sp>
          <p:nvSpPr>
            <p:cNvPr id="23561" name="Text Box 17"/>
            <p:cNvSpPr txBox="1">
              <a:spLocks noChangeArrowheads="1"/>
            </p:cNvSpPr>
            <p:nvPr/>
          </p:nvSpPr>
          <p:spPr bwMode="auto">
            <a:xfrm>
              <a:off x="5416550" y="2081213"/>
              <a:ext cx="25828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Referência do fluxo de dados:  29-c</a:t>
              </a:r>
            </a:p>
          </p:txBody>
        </p:sp>
        <p:sp>
          <p:nvSpPr>
            <p:cNvPr id="23562" name="Text Box 18"/>
            <p:cNvSpPr txBox="1">
              <a:spLocks noChangeArrowheads="1"/>
            </p:cNvSpPr>
            <p:nvPr/>
          </p:nvSpPr>
          <p:spPr bwMode="auto">
            <a:xfrm>
              <a:off x="5508625" y="2565400"/>
              <a:ext cx="2868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Descrição do fluxo de dados: Relatórios</a:t>
              </a:r>
            </a:p>
            <a:p>
              <a:r>
                <a:rPr lang="pt-BR" sz="1200"/>
                <a:t>de vendas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1576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Método 1</a:t>
            </a:r>
          </a:p>
          <a:p>
            <a:pPr lvl="1">
              <a:defRPr/>
            </a:pPr>
            <a:r>
              <a:rPr lang="pt-BR" dirty="0" smtClean="0"/>
              <a:t>Em </a:t>
            </a:r>
            <a:r>
              <a:rPr lang="pt-BR" dirty="0"/>
              <a:t>certas ocasiões, é difícil conseguirmos uma descrição que caracterize adequadamente o conteúdo do fluxo de </a:t>
            </a:r>
            <a:r>
              <a:rPr lang="pt-BR" dirty="0" smtClean="0"/>
              <a:t>dados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2BF4DE8-ECC9-4264-B342-9F75A45DE8C6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24580" name="Grupo 4"/>
          <p:cNvGrpSpPr>
            <a:grpSpLocks/>
          </p:cNvGrpSpPr>
          <p:nvPr/>
        </p:nvGrpSpPr>
        <p:grpSpPr bwMode="auto">
          <a:xfrm>
            <a:off x="1111250" y="3421063"/>
            <a:ext cx="6858000" cy="1376362"/>
            <a:chOff x="1111250" y="2197100"/>
            <a:chExt cx="6858000" cy="1376363"/>
          </a:xfrm>
        </p:grpSpPr>
        <p:grpSp>
          <p:nvGrpSpPr>
            <p:cNvPr id="24581" name="Group 4"/>
            <p:cNvGrpSpPr>
              <a:grpSpLocks/>
            </p:cNvGrpSpPr>
            <p:nvPr/>
          </p:nvGrpSpPr>
          <p:grpSpPr bwMode="auto">
            <a:xfrm>
              <a:off x="1111250" y="2365375"/>
              <a:ext cx="979488" cy="1208088"/>
              <a:chOff x="538" y="1625"/>
              <a:chExt cx="617" cy="621"/>
            </a:xfrm>
          </p:grpSpPr>
          <p:grpSp>
            <p:nvGrpSpPr>
              <p:cNvPr id="24605" name="Group 5"/>
              <p:cNvGrpSpPr>
                <a:grpSpLocks/>
              </p:cNvGrpSpPr>
              <p:nvPr/>
            </p:nvGrpSpPr>
            <p:grpSpPr bwMode="auto">
              <a:xfrm>
                <a:off x="567" y="1661"/>
                <a:ext cx="588" cy="585"/>
                <a:chOff x="158" y="2024"/>
                <a:chExt cx="588" cy="585"/>
              </a:xfrm>
            </p:grpSpPr>
            <p:sp>
              <p:nvSpPr>
                <p:cNvPr id="24608" name="Rectangle 6"/>
                <p:cNvSpPr>
                  <a:spLocks noChangeArrowheads="1"/>
                </p:cNvSpPr>
                <p:nvPr/>
              </p:nvSpPr>
              <p:spPr bwMode="auto">
                <a:xfrm>
                  <a:off x="158" y="2024"/>
                  <a:ext cx="576" cy="5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9" name="Rectangle 7"/>
                <p:cNvSpPr>
                  <a:spLocks noChangeArrowheads="1"/>
                </p:cNvSpPr>
                <p:nvPr/>
              </p:nvSpPr>
              <p:spPr bwMode="auto">
                <a:xfrm>
                  <a:off x="170" y="2033"/>
                  <a:ext cx="576" cy="5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06" name="Text Box 8"/>
              <p:cNvSpPr txBox="1">
                <a:spLocks noChangeArrowheads="1"/>
              </p:cNvSpPr>
              <p:nvPr/>
            </p:nvSpPr>
            <p:spPr bwMode="auto">
              <a:xfrm>
                <a:off x="538" y="1625"/>
                <a:ext cx="19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/>
                  <a:t>a</a:t>
                </a:r>
              </a:p>
            </p:txBody>
          </p:sp>
          <p:sp>
            <p:nvSpPr>
              <p:cNvPr id="24607" name="Text Box 9"/>
              <p:cNvSpPr txBox="1">
                <a:spLocks noChangeArrowheads="1"/>
              </p:cNvSpPr>
              <p:nvPr/>
            </p:nvSpPr>
            <p:spPr bwMode="auto">
              <a:xfrm>
                <a:off x="567" y="1912"/>
                <a:ext cx="585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 sz="1200"/>
                  <a:t>CLIENTES</a:t>
                </a:r>
              </a:p>
            </p:txBody>
          </p:sp>
        </p:grpSp>
        <p:sp>
          <p:nvSpPr>
            <p:cNvPr id="24582" name="AutoShape 11"/>
            <p:cNvSpPr>
              <a:spLocks noChangeArrowheads="1"/>
            </p:cNvSpPr>
            <p:nvPr/>
          </p:nvSpPr>
          <p:spPr bwMode="auto">
            <a:xfrm>
              <a:off x="4568825" y="2362200"/>
              <a:ext cx="914400" cy="121126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/>
            </a:p>
          </p:txBody>
        </p:sp>
        <p:sp>
          <p:nvSpPr>
            <p:cNvPr id="24583" name="Text Box 12"/>
            <p:cNvSpPr txBox="1">
              <a:spLocks noChangeArrowheads="1"/>
            </p:cNvSpPr>
            <p:nvPr/>
          </p:nvSpPr>
          <p:spPr bwMode="auto">
            <a:xfrm>
              <a:off x="4830763" y="2433638"/>
              <a:ext cx="35242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30</a:t>
              </a:r>
            </a:p>
          </p:txBody>
        </p:sp>
        <p:sp>
          <p:nvSpPr>
            <p:cNvPr id="24584" name="Text Box 13"/>
            <p:cNvSpPr txBox="1">
              <a:spLocks noChangeArrowheads="1"/>
            </p:cNvSpPr>
            <p:nvPr/>
          </p:nvSpPr>
          <p:spPr bwMode="auto">
            <a:xfrm>
              <a:off x="4545013" y="2692400"/>
              <a:ext cx="9779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pt-BR" sz="1200"/>
                <a:t>Encami-</a:t>
              </a:r>
            </a:p>
            <a:p>
              <a:pPr algn="ctr"/>
              <a:r>
                <a:rPr lang="pt-BR" sz="1200"/>
                <a:t>nhar</a:t>
              </a:r>
            </a:p>
            <a:p>
              <a:pPr algn="ctr"/>
              <a:r>
                <a:rPr lang="pt-BR" sz="1200"/>
                <a:t>Transaçoes</a:t>
              </a:r>
              <a:endParaRPr lang="pt-BR" sz="1400"/>
            </a:p>
          </p:txBody>
        </p:sp>
        <p:sp>
          <p:nvSpPr>
            <p:cNvPr id="24585" name="Line 14"/>
            <p:cNvSpPr>
              <a:spLocks noChangeShapeType="1"/>
            </p:cNvSpPr>
            <p:nvPr/>
          </p:nvSpPr>
          <p:spPr bwMode="auto">
            <a:xfrm>
              <a:off x="2098675" y="2484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86" name="Text Box 15"/>
            <p:cNvSpPr txBox="1">
              <a:spLocks noChangeArrowheads="1"/>
            </p:cNvSpPr>
            <p:nvPr/>
          </p:nvSpPr>
          <p:spPr bwMode="auto">
            <a:xfrm>
              <a:off x="2132013" y="2197100"/>
              <a:ext cx="825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Pedidos</a:t>
              </a:r>
            </a:p>
          </p:txBody>
        </p:sp>
        <p:sp>
          <p:nvSpPr>
            <p:cNvPr id="24587" name="Line 18"/>
            <p:cNvSpPr>
              <a:spLocks noChangeShapeType="1"/>
            </p:cNvSpPr>
            <p:nvPr/>
          </p:nvSpPr>
          <p:spPr bwMode="auto">
            <a:xfrm>
              <a:off x="2098675" y="2738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88" name="Text Box 19"/>
            <p:cNvSpPr txBox="1">
              <a:spLocks noChangeArrowheads="1"/>
            </p:cNvSpPr>
            <p:nvPr/>
          </p:nvSpPr>
          <p:spPr bwMode="auto">
            <a:xfrm>
              <a:off x="2119313" y="2451100"/>
              <a:ext cx="11795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Pagamentos</a:t>
              </a:r>
            </a:p>
          </p:txBody>
        </p:sp>
        <p:sp>
          <p:nvSpPr>
            <p:cNvPr id="24589" name="Line 20"/>
            <p:cNvSpPr>
              <a:spLocks noChangeShapeType="1"/>
            </p:cNvSpPr>
            <p:nvPr/>
          </p:nvSpPr>
          <p:spPr bwMode="auto">
            <a:xfrm>
              <a:off x="2111375" y="29797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2132013" y="2692400"/>
              <a:ext cx="1111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Devoluções</a:t>
              </a:r>
            </a:p>
          </p:txBody>
        </p:sp>
        <p:sp>
          <p:nvSpPr>
            <p:cNvPr id="24591" name="Line 22"/>
            <p:cNvSpPr>
              <a:spLocks noChangeShapeType="1"/>
            </p:cNvSpPr>
            <p:nvPr/>
          </p:nvSpPr>
          <p:spPr bwMode="auto">
            <a:xfrm>
              <a:off x="2098675" y="32210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2" name="Text Box 23"/>
            <p:cNvSpPr txBox="1">
              <a:spLocks noChangeArrowheads="1"/>
            </p:cNvSpPr>
            <p:nvPr/>
          </p:nvSpPr>
          <p:spPr bwMode="auto">
            <a:xfrm>
              <a:off x="2119313" y="2933700"/>
              <a:ext cx="9731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Consultas</a:t>
              </a:r>
            </a:p>
          </p:txBody>
        </p:sp>
        <p:sp>
          <p:nvSpPr>
            <p:cNvPr id="24593" name="Line 24"/>
            <p:cNvSpPr>
              <a:spLocks noChangeShapeType="1"/>
            </p:cNvSpPr>
            <p:nvPr/>
          </p:nvSpPr>
          <p:spPr bwMode="auto">
            <a:xfrm>
              <a:off x="2098675" y="34496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4" name="Text Box 25"/>
            <p:cNvSpPr txBox="1">
              <a:spLocks noChangeArrowheads="1"/>
            </p:cNvSpPr>
            <p:nvPr/>
          </p:nvSpPr>
          <p:spPr bwMode="auto">
            <a:xfrm>
              <a:off x="2119313" y="3162300"/>
              <a:ext cx="12588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Reclamações</a:t>
              </a:r>
            </a:p>
          </p:txBody>
        </p:sp>
        <p:sp>
          <p:nvSpPr>
            <p:cNvPr id="24595" name="Text Box 32"/>
            <p:cNvSpPr txBox="1">
              <a:spLocks noChangeArrowheads="1"/>
            </p:cNvSpPr>
            <p:nvPr/>
          </p:nvSpPr>
          <p:spPr bwMode="auto">
            <a:xfrm>
              <a:off x="5521325" y="2235200"/>
              <a:ext cx="825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Pedidos</a:t>
              </a:r>
            </a:p>
          </p:txBody>
        </p:sp>
        <p:sp>
          <p:nvSpPr>
            <p:cNvPr id="24596" name="Text Box 33"/>
            <p:cNvSpPr txBox="1">
              <a:spLocks noChangeArrowheads="1"/>
            </p:cNvSpPr>
            <p:nvPr/>
          </p:nvSpPr>
          <p:spPr bwMode="auto">
            <a:xfrm>
              <a:off x="5508625" y="2489200"/>
              <a:ext cx="11795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Pagamentos</a:t>
              </a:r>
            </a:p>
          </p:txBody>
        </p:sp>
        <p:sp>
          <p:nvSpPr>
            <p:cNvPr id="24597" name="Text Box 34"/>
            <p:cNvSpPr txBox="1">
              <a:spLocks noChangeArrowheads="1"/>
            </p:cNvSpPr>
            <p:nvPr/>
          </p:nvSpPr>
          <p:spPr bwMode="auto">
            <a:xfrm>
              <a:off x="5521325" y="2730500"/>
              <a:ext cx="1111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Devoluções</a:t>
              </a:r>
            </a:p>
          </p:txBody>
        </p:sp>
        <p:sp>
          <p:nvSpPr>
            <p:cNvPr id="24598" name="Text Box 35"/>
            <p:cNvSpPr txBox="1">
              <a:spLocks noChangeArrowheads="1"/>
            </p:cNvSpPr>
            <p:nvPr/>
          </p:nvSpPr>
          <p:spPr bwMode="auto">
            <a:xfrm>
              <a:off x="5508625" y="2971800"/>
              <a:ext cx="973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Consultas</a:t>
              </a:r>
            </a:p>
          </p:txBody>
        </p:sp>
        <p:sp>
          <p:nvSpPr>
            <p:cNvPr id="24599" name="Text Box 36"/>
            <p:cNvSpPr txBox="1">
              <a:spLocks noChangeArrowheads="1"/>
            </p:cNvSpPr>
            <p:nvPr/>
          </p:nvSpPr>
          <p:spPr bwMode="auto">
            <a:xfrm>
              <a:off x="5508625" y="3200400"/>
              <a:ext cx="1258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Reclamações</a:t>
              </a:r>
            </a:p>
          </p:txBody>
        </p:sp>
        <p:sp>
          <p:nvSpPr>
            <p:cNvPr id="24600" name="Line 37"/>
            <p:cNvSpPr>
              <a:spLocks noChangeShapeType="1"/>
            </p:cNvSpPr>
            <p:nvPr/>
          </p:nvSpPr>
          <p:spPr bwMode="auto">
            <a:xfrm>
              <a:off x="5508625" y="2484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01" name="Line 38"/>
            <p:cNvSpPr>
              <a:spLocks noChangeShapeType="1"/>
            </p:cNvSpPr>
            <p:nvPr/>
          </p:nvSpPr>
          <p:spPr bwMode="auto">
            <a:xfrm>
              <a:off x="5508625" y="2738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02" name="Line 39"/>
            <p:cNvSpPr>
              <a:spLocks noChangeShapeType="1"/>
            </p:cNvSpPr>
            <p:nvPr/>
          </p:nvSpPr>
          <p:spPr bwMode="auto">
            <a:xfrm>
              <a:off x="5521325" y="29797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03" name="Line 40"/>
            <p:cNvSpPr>
              <a:spLocks noChangeShapeType="1"/>
            </p:cNvSpPr>
            <p:nvPr/>
          </p:nvSpPr>
          <p:spPr bwMode="auto">
            <a:xfrm>
              <a:off x="5508625" y="32210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04" name="Line 41"/>
            <p:cNvSpPr>
              <a:spLocks noChangeShapeType="1"/>
            </p:cNvSpPr>
            <p:nvPr/>
          </p:nvSpPr>
          <p:spPr bwMode="auto">
            <a:xfrm>
              <a:off x="5508625" y="34496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16557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Método 2</a:t>
            </a:r>
          </a:p>
          <a:p>
            <a:pPr lvl="1">
              <a:defRPr/>
            </a:pPr>
            <a:r>
              <a:rPr lang="pt-BR" dirty="0" smtClean="0"/>
              <a:t>Busque encontrar a </a:t>
            </a:r>
            <a:r>
              <a:rPr lang="pt-BR" dirty="0"/>
              <a:t>existência de um único fluxo de dados (talvez para um escritório de vendas) cuja função “encaminhar transações” seja </a:t>
            </a:r>
            <a:r>
              <a:rPr lang="pt-BR" b="1" dirty="0"/>
              <a:t>uma das mais </a:t>
            </a:r>
            <a:r>
              <a:rPr lang="pt-BR" b="1" dirty="0" smtClean="0"/>
              <a:t>importantes</a:t>
            </a:r>
            <a:endParaRPr lang="pt-BR" b="1" dirty="0"/>
          </a:p>
          <a:p>
            <a:pPr>
              <a:defRPr/>
            </a:pPr>
            <a:endParaRPr lang="pt-BR" dirty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0FF5B52-5CE6-4296-97A5-1546B23D118D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25604" name="Grupo 4"/>
          <p:cNvGrpSpPr>
            <a:grpSpLocks/>
          </p:cNvGrpSpPr>
          <p:nvPr/>
        </p:nvGrpSpPr>
        <p:grpSpPr bwMode="auto">
          <a:xfrm>
            <a:off x="1111250" y="3789363"/>
            <a:ext cx="6858000" cy="1338262"/>
            <a:chOff x="1111250" y="2235200"/>
            <a:chExt cx="6858000" cy="1338263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1111250" y="2365375"/>
              <a:ext cx="979488" cy="1208088"/>
              <a:chOff x="538" y="1625"/>
              <a:chExt cx="617" cy="621"/>
            </a:xfrm>
          </p:grpSpPr>
          <p:grpSp>
            <p:nvGrpSpPr>
              <p:cNvPr id="25621" name="Group 5"/>
              <p:cNvGrpSpPr>
                <a:grpSpLocks/>
              </p:cNvGrpSpPr>
              <p:nvPr/>
            </p:nvGrpSpPr>
            <p:grpSpPr bwMode="auto">
              <a:xfrm>
                <a:off x="567" y="1661"/>
                <a:ext cx="588" cy="585"/>
                <a:chOff x="158" y="2024"/>
                <a:chExt cx="588" cy="585"/>
              </a:xfrm>
            </p:grpSpPr>
            <p:sp>
              <p:nvSpPr>
                <p:cNvPr id="25624" name="Rectangle 6"/>
                <p:cNvSpPr>
                  <a:spLocks noChangeArrowheads="1"/>
                </p:cNvSpPr>
                <p:nvPr/>
              </p:nvSpPr>
              <p:spPr bwMode="auto">
                <a:xfrm>
                  <a:off x="158" y="2024"/>
                  <a:ext cx="576" cy="5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5" name="Rectangle 7"/>
                <p:cNvSpPr>
                  <a:spLocks noChangeArrowheads="1"/>
                </p:cNvSpPr>
                <p:nvPr/>
              </p:nvSpPr>
              <p:spPr bwMode="auto">
                <a:xfrm>
                  <a:off x="170" y="2033"/>
                  <a:ext cx="576" cy="5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22" name="Text Box 8"/>
              <p:cNvSpPr txBox="1">
                <a:spLocks noChangeArrowheads="1"/>
              </p:cNvSpPr>
              <p:nvPr/>
            </p:nvSpPr>
            <p:spPr bwMode="auto">
              <a:xfrm>
                <a:off x="538" y="1625"/>
                <a:ext cx="19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/>
                  <a:t>a</a:t>
                </a:r>
              </a:p>
            </p:txBody>
          </p:sp>
          <p:sp>
            <p:nvSpPr>
              <p:cNvPr id="25623" name="Text Box 9"/>
              <p:cNvSpPr txBox="1">
                <a:spLocks noChangeArrowheads="1"/>
              </p:cNvSpPr>
              <p:nvPr/>
            </p:nvSpPr>
            <p:spPr bwMode="auto">
              <a:xfrm>
                <a:off x="567" y="1912"/>
                <a:ext cx="585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 sz="1200"/>
                  <a:t>CLIENTES</a:t>
                </a:r>
              </a:p>
            </p:txBody>
          </p:sp>
        </p:grpSp>
        <p:sp>
          <p:nvSpPr>
            <p:cNvPr id="25606" name="AutoShape 10"/>
            <p:cNvSpPr>
              <a:spLocks noChangeArrowheads="1"/>
            </p:cNvSpPr>
            <p:nvPr/>
          </p:nvSpPr>
          <p:spPr bwMode="auto">
            <a:xfrm>
              <a:off x="4568825" y="2362200"/>
              <a:ext cx="914400" cy="121126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/>
            </a:p>
          </p:txBody>
        </p:sp>
        <p:sp>
          <p:nvSpPr>
            <p:cNvPr id="25607" name="Text Box 11"/>
            <p:cNvSpPr txBox="1">
              <a:spLocks noChangeArrowheads="1"/>
            </p:cNvSpPr>
            <p:nvPr/>
          </p:nvSpPr>
          <p:spPr bwMode="auto">
            <a:xfrm>
              <a:off x="4830763" y="2433638"/>
              <a:ext cx="35242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30</a:t>
              </a:r>
            </a:p>
          </p:txBody>
        </p:sp>
        <p:sp>
          <p:nvSpPr>
            <p:cNvPr id="25608" name="Text Box 12"/>
            <p:cNvSpPr txBox="1">
              <a:spLocks noChangeArrowheads="1"/>
            </p:cNvSpPr>
            <p:nvPr/>
          </p:nvSpPr>
          <p:spPr bwMode="auto">
            <a:xfrm>
              <a:off x="4545013" y="2692400"/>
              <a:ext cx="9779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pt-BR" sz="1200"/>
                <a:t>Encami-</a:t>
              </a:r>
            </a:p>
            <a:p>
              <a:pPr algn="ctr"/>
              <a:r>
                <a:rPr lang="pt-BR" sz="1200"/>
                <a:t>nhar</a:t>
              </a:r>
            </a:p>
            <a:p>
              <a:pPr algn="ctr"/>
              <a:r>
                <a:rPr lang="pt-BR" sz="1200"/>
                <a:t>Transaçoes</a:t>
              </a:r>
              <a:endParaRPr lang="pt-BR" sz="1400"/>
            </a:p>
          </p:txBody>
        </p:sp>
        <p:sp>
          <p:nvSpPr>
            <p:cNvPr id="25609" name="Line 17"/>
            <p:cNvSpPr>
              <a:spLocks noChangeShapeType="1"/>
            </p:cNvSpPr>
            <p:nvPr/>
          </p:nvSpPr>
          <p:spPr bwMode="auto">
            <a:xfrm>
              <a:off x="2111375" y="29797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0" name="Text Box 18"/>
            <p:cNvSpPr txBox="1">
              <a:spLocks noChangeArrowheads="1"/>
            </p:cNvSpPr>
            <p:nvPr/>
          </p:nvSpPr>
          <p:spPr bwMode="auto">
            <a:xfrm>
              <a:off x="2246313" y="2692400"/>
              <a:ext cx="2046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Transações de Clientes</a:t>
              </a:r>
            </a:p>
          </p:txBody>
        </p:sp>
        <p:sp>
          <p:nvSpPr>
            <p:cNvPr id="25611" name="Text Box 23"/>
            <p:cNvSpPr txBox="1">
              <a:spLocks noChangeArrowheads="1"/>
            </p:cNvSpPr>
            <p:nvPr/>
          </p:nvSpPr>
          <p:spPr bwMode="auto">
            <a:xfrm>
              <a:off x="5521325" y="2235200"/>
              <a:ext cx="825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Pedidos</a:t>
              </a:r>
            </a:p>
          </p:txBody>
        </p:sp>
        <p:sp>
          <p:nvSpPr>
            <p:cNvPr id="25612" name="Text Box 24"/>
            <p:cNvSpPr txBox="1">
              <a:spLocks noChangeArrowheads="1"/>
            </p:cNvSpPr>
            <p:nvPr/>
          </p:nvSpPr>
          <p:spPr bwMode="auto">
            <a:xfrm>
              <a:off x="5508625" y="2489200"/>
              <a:ext cx="11795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Pagamentos</a:t>
              </a:r>
            </a:p>
          </p:txBody>
        </p:sp>
        <p:sp>
          <p:nvSpPr>
            <p:cNvPr id="25613" name="Text Box 25"/>
            <p:cNvSpPr txBox="1">
              <a:spLocks noChangeArrowheads="1"/>
            </p:cNvSpPr>
            <p:nvPr/>
          </p:nvSpPr>
          <p:spPr bwMode="auto">
            <a:xfrm>
              <a:off x="5521325" y="2730500"/>
              <a:ext cx="1111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Devoluções</a:t>
              </a:r>
            </a:p>
          </p:txBody>
        </p:sp>
        <p:sp>
          <p:nvSpPr>
            <p:cNvPr id="25614" name="Text Box 26"/>
            <p:cNvSpPr txBox="1">
              <a:spLocks noChangeArrowheads="1"/>
            </p:cNvSpPr>
            <p:nvPr/>
          </p:nvSpPr>
          <p:spPr bwMode="auto">
            <a:xfrm>
              <a:off x="5508625" y="2971800"/>
              <a:ext cx="973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Consultas</a:t>
              </a:r>
            </a:p>
          </p:txBody>
        </p:sp>
        <p:sp>
          <p:nvSpPr>
            <p:cNvPr id="25615" name="Text Box 27"/>
            <p:cNvSpPr txBox="1">
              <a:spLocks noChangeArrowheads="1"/>
            </p:cNvSpPr>
            <p:nvPr/>
          </p:nvSpPr>
          <p:spPr bwMode="auto">
            <a:xfrm>
              <a:off x="5508625" y="3200400"/>
              <a:ext cx="1258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Reclamações</a:t>
              </a:r>
            </a:p>
          </p:txBody>
        </p:sp>
        <p:sp>
          <p:nvSpPr>
            <p:cNvPr id="25616" name="Line 28"/>
            <p:cNvSpPr>
              <a:spLocks noChangeShapeType="1"/>
            </p:cNvSpPr>
            <p:nvPr/>
          </p:nvSpPr>
          <p:spPr bwMode="auto">
            <a:xfrm>
              <a:off x="5508625" y="2484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7" name="Line 29"/>
            <p:cNvSpPr>
              <a:spLocks noChangeShapeType="1"/>
            </p:cNvSpPr>
            <p:nvPr/>
          </p:nvSpPr>
          <p:spPr bwMode="auto">
            <a:xfrm>
              <a:off x="5508625" y="2738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8" name="Line 30"/>
            <p:cNvSpPr>
              <a:spLocks noChangeShapeType="1"/>
            </p:cNvSpPr>
            <p:nvPr/>
          </p:nvSpPr>
          <p:spPr bwMode="auto">
            <a:xfrm>
              <a:off x="5521325" y="29797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9" name="Line 31"/>
            <p:cNvSpPr>
              <a:spLocks noChangeShapeType="1"/>
            </p:cNvSpPr>
            <p:nvPr/>
          </p:nvSpPr>
          <p:spPr bwMode="auto">
            <a:xfrm>
              <a:off x="5508625" y="32210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20" name="Line 32"/>
            <p:cNvSpPr>
              <a:spLocks noChangeShapeType="1"/>
            </p:cNvSpPr>
            <p:nvPr/>
          </p:nvSpPr>
          <p:spPr bwMode="auto">
            <a:xfrm>
              <a:off x="5508625" y="34496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16573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O segundo método pode ser usado </a:t>
            </a:r>
            <a:r>
              <a:rPr lang="pt-BR" dirty="0" smtClean="0"/>
              <a:t>quando:</a:t>
            </a:r>
          </a:p>
          <a:p>
            <a:pPr lvl="1">
              <a:defRPr/>
            </a:pPr>
            <a:r>
              <a:rPr lang="pt-BR" dirty="0" smtClean="0"/>
              <a:t>A </a:t>
            </a:r>
            <a:r>
              <a:rPr lang="pt-BR" dirty="0"/>
              <a:t>função é simples e cada transação é processada de maneira diferente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(consiste </a:t>
            </a:r>
            <a:r>
              <a:rPr lang="pt-BR" dirty="0"/>
              <a:t>de elementos de dados diferentes)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D556CC2-7632-4F2E-A1C7-2D5F73323EE6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26628" name="Grupo 25"/>
          <p:cNvGrpSpPr>
            <a:grpSpLocks/>
          </p:cNvGrpSpPr>
          <p:nvPr/>
        </p:nvGrpSpPr>
        <p:grpSpPr bwMode="auto">
          <a:xfrm>
            <a:off x="1331913" y="2997200"/>
            <a:ext cx="6246812" cy="3336925"/>
            <a:chOff x="1111250" y="1603375"/>
            <a:chExt cx="6246813" cy="3336925"/>
          </a:xfrm>
        </p:grpSpPr>
        <p:grpSp>
          <p:nvGrpSpPr>
            <p:cNvPr id="26629" name="Group 4"/>
            <p:cNvGrpSpPr>
              <a:grpSpLocks/>
            </p:cNvGrpSpPr>
            <p:nvPr/>
          </p:nvGrpSpPr>
          <p:grpSpPr bwMode="auto">
            <a:xfrm>
              <a:off x="1111250" y="3025775"/>
              <a:ext cx="979488" cy="1208088"/>
              <a:chOff x="538" y="1625"/>
              <a:chExt cx="617" cy="621"/>
            </a:xfrm>
          </p:grpSpPr>
          <p:grpSp>
            <p:nvGrpSpPr>
              <p:cNvPr id="26645" name="Group 5"/>
              <p:cNvGrpSpPr>
                <a:grpSpLocks/>
              </p:cNvGrpSpPr>
              <p:nvPr/>
            </p:nvGrpSpPr>
            <p:grpSpPr bwMode="auto">
              <a:xfrm>
                <a:off x="567" y="1661"/>
                <a:ext cx="588" cy="585"/>
                <a:chOff x="158" y="2024"/>
                <a:chExt cx="588" cy="585"/>
              </a:xfrm>
            </p:grpSpPr>
            <p:sp>
              <p:nvSpPr>
                <p:cNvPr id="26648" name="Rectangle 6"/>
                <p:cNvSpPr>
                  <a:spLocks noChangeArrowheads="1"/>
                </p:cNvSpPr>
                <p:nvPr/>
              </p:nvSpPr>
              <p:spPr bwMode="auto">
                <a:xfrm>
                  <a:off x="158" y="2024"/>
                  <a:ext cx="576" cy="5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49" name="Rectangle 7"/>
                <p:cNvSpPr>
                  <a:spLocks noChangeArrowheads="1"/>
                </p:cNvSpPr>
                <p:nvPr/>
              </p:nvSpPr>
              <p:spPr bwMode="auto">
                <a:xfrm>
                  <a:off x="170" y="2033"/>
                  <a:ext cx="576" cy="5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46" name="Text Box 8"/>
              <p:cNvSpPr txBox="1">
                <a:spLocks noChangeArrowheads="1"/>
              </p:cNvSpPr>
              <p:nvPr/>
            </p:nvSpPr>
            <p:spPr bwMode="auto">
              <a:xfrm>
                <a:off x="538" y="1625"/>
                <a:ext cx="19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/>
                  <a:t>a</a:t>
                </a:r>
              </a:p>
            </p:txBody>
          </p:sp>
          <p:sp>
            <p:nvSpPr>
              <p:cNvPr id="26647" name="Text Box 9"/>
              <p:cNvSpPr txBox="1">
                <a:spLocks noChangeArrowheads="1"/>
              </p:cNvSpPr>
              <p:nvPr/>
            </p:nvSpPr>
            <p:spPr bwMode="auto">
              <a:xfrm>
                <a:off x="567" y="1912"/>
                <a:ext cx="585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pt-BR" sz="1200"/>
                  <a:t>CLIENTES</a:t>
                </a:r>
              </a:p>
            </p:txBody>
          </p:sp>
        </p:grpSp>
        <p:sp>
          <p:nvSpPr>
            <p:cNvPr id="26630" name="AutoShape 10"/>
            <p:cNvSpPr>
              <a:spLocks noChangeArrowheads="1"/>
            </p:cNvSpPr>
            <p:nvPr/>
          </p:nvSpPr>
          <p:spPr bwMode="auto">
            <a:xfrm>
              <a:off x="4572000" y="3729038"/>
              <a:ext cx="914400" cy="121126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/>
            </a:p>
          </p:txBody>
        </p:sp>
        <p:sp>
          <p:nvSpPr>
            <p:cNvPr id="26631" name="Text Box 11"/>
            <p:cNvSpPr txBox="1">
              <a:spLocks noChangeArrowheads="1"/>
            </p:cNvSpPr>
            <p:nvPr/>
          </p:nvSpPr>
          <p:spPr bwMode="auto">
            <a:xfrm>
              <a:off x="4830763" y="3729038"/>
              <a:ext cx="35242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30</a:t>
              </a:r>
            </a:p>
          </p:txBody>
        </p:sp>
        <p:sp>
          <p:nvSpPr>
            <p:cNvPr id="26632" name="Text Box 12"/>
            <p:cNvSpPr txBox="1">
              <a:spLocks noChangeArrowheads="1"/>
            </p:cNvSpPr>
            <p:nvPr/>
          </p:nvSpPr>
          <p:spPr bwMode="auto">
            <a:xfrm>
              <a:off x="4643438" y="4198938"/>
              <a:ext cx="766762" cy="6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pt-BR" sz="1200"/>
                <a:t>Associar</a:t>
              </a:r>
            </a:p>
            <a:p>
              <a:pPr algn="ctr"/>
              <a:r>
                <a:rPr lang="pt-BR" sz="1200"/>
                <a:t>às</a:t>
              </a:r>
            </a:p>
            <a:p>
              <a:pPr algn="ctr"/>
              <a:r>
                <a:rPr lang="pt-BR" sz="1400"/>
                <a:t>faturas</a:t>
              </a:r>
            </a:p>
          </p:txBody>
        </p:sp>
        <p:sp>
          <p:nvSpPr>
            <p:cNvPr id="26633" name="Line 13"/>
            <p:cNvSpPr>
              <a:spLocks noChangeShapeType="1"/>
            </p:cNvSpPr>
            <p:nvPr/>
          </p:nvSpPr>
          <p:spPr bwMode="auto">
            <a:xfrm flipV="1">
              <a:off x="2111375" y="2360613"/>
              <a:ext cx="2532063" cy="127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34" name="Text Box 14"/>
            <p:cNvSpPr txBox="1">
              <a:spLocks noChangeArrowheads="1"/>
            </p:cNvSpPr>
            <p:nvPr/>
          </p:nvSpPr>
          <p:spPr bwMode="auto">
            <a:xfrm rot="-1498875">
              <a:off x="2843213" y="2576513"/>
              <a:ext cx="825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Pedidos</a:t>
              </a:r>
            </a:p>
          </p:txBody>
        </p:sp>
        <p:sp>
          <p:nvSpPr>
            <p:cNvPr id="26635" name="AutoShape 25"/>
            <p:cNvSpPr>
              <a:spLocks noChangeArrowheads="1"/>
            </p:cNvSpPr>
            <p:nvPr/>
          </p:nvSpPr>
          <p:spPr bwMode="auto">
            <a:xfrm>
              <a:off x="4643438" y="1641475"/>
              <a:ext cx="914400" cy="121126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/>
            </a:p>
          </p:txBody>
        </p:sp>
        <p:sp>
          <p:nvSpPr>
            <p:cNvPr id="26636" name="Text Box 26"/>
            <p:cNvSpPr txBox="1">
              <a:spLocks noChangeArrowheads="1"/>
            </p:cNvSpPr>
            <p:nvPr/>
          </p:nvSpPr>
          <p:spPr bwMode="auto">
            <a:xfrm>
              <a:off x="4910138" y="1603375"/>
              <a:ext cx="3524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31</a:t>
              </a:r>
            </a:p>
          </p:txBody>
        </p:sp>
        <p:sp>
          <p:nvSpPr>
            <p:cNvPr id="26637" name="Text Box 27"/>
            <p:cNvSpPr txBox="1">
              <a:spLocks noChangeArrowheads="1"/>
            </p:cNvSpPr>
            <p:nvPr/>
          </p:nvSpPr>
          <p:spPr bwMode="auto">
            <a:xfrm>
              <a:off x="4743450" y="2073275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pt-BR" sz="1200"/>
                <a:t>Revisar</a:t>
              </a:r>
            </a:p>
            <a:p>
              <a:pPr algn="ctr"/>
              <a:r>
                <a:rPr lang="pt-BR" sz="1200"/>
                <a:t>Pedidos</a:t>
              </a:r>
              <a:endParaRPr lang="pt-BR" sz="1400"/>
            </a:p>
          </p:txBody>
        </p:sp>
        <p:sp>
          <p:nvSpPr>
            <p:cNvPr id="26638" name="AutoShape 30"/>
            <p:cNvSpPr>
              <a:spLocks noChangeArrowheads="1"/>
            </p:cNvSpPr>
            <p:nvPr/>
          </p:nvSpPr>
          <p:spPr bwMode="auto">
            <a:xfrm>
              <a:off x="6443663" y="2360613"/>
              <a:ext cx="914400" cy="121126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/>
            </a:p>
          </p:txBody>
        </p:sp>
        <p:sp>
          <p:nvSpPr>
            <p:cNvPr id="26639" name="Text Box 31"/>
            <p:cNvSpPr txBox="1">
              <a:spLocks noChangeArrowheads="1"/>
            </p:cNvSpPr>
            <p:nvPr/>
          </p:nvSpPr>
          <p:spPr bwMode="auto">
            <a:xfrm>
              <a:off x="6715125" y="2328863"/>
              <a:ext cx="35242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32</a:t>
              </a:r>
            </a:p>
          </p:txBody>
        </p:sp>
        <p:sp>
          <p:nvSpPr>
            <p:cNvPr id="26640" name="Text Box 32"/>
            <p:cNvSpPr txBox="1">
              <a:spLocks noChangeArrowheads="1"/>
            </p:cNvSpPr>
            <p:nvPr/>
          </p:nvSpPr>
          <p:spPr bwMode="auto">
            <a:xfrm>
              <a:off x="6477000" y="2798763"/>
              <a:ext cx="868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pt-BR" sz="1200"/>
                <a:t>Processar</a:t>
              </a:r>
            </a:p>
            <a:p>
              <a:pPr algn="ctr"/>
              <a:r>
                <a:rPr lang="pt-BR" sz="1200"/>
                <a:t>consultas</a:t>
              </a:r>
              <a:endParaRPr lang="pt-BR" sz="1400"/>
            </a:p>
          </p:txBody>
        </p:sp>
        <p:sp>
          <p:nvSpPr>
            <p:cNvPr id="26641" name="Line 33"/>
            <p:cNvSpPr>
              <a:spLocks noChangeShapeType="1"/>
            </p:cNvSpPr>
            <p:nvPr/>
          </p:nvSpPr>
          <p:spPr bwMode="auto">
            <a:xfrm>
              <a:off x="2119313" y="3627438"/>
              <a:ext cx="2452687" cy="749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42" name="Text Box 34"/>
            <p:cNvSpPr txBox="1">
              <a:spLocks noChangeArrowheads="1"/>
            </p:cNvSpPr>
            <p:nvPr/>
          </p:nvSpPr>
          <p:spPr bwMode="auto">
            <a:xfrm rot="1101871">
              <a:off x="2762250" y="4214813"/>
              <a:ext cx="11795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Pagamentos</a:t>
              </a:r>
            </a:p>
          </p:txBody>
        </p:sp>
        <p:sp>
          <p:nvSpPr>
            <p:cNvPr id="26643" name="Line 35"/>
            <p:cNvSpPr>
              <a:spLocks noChangeShapeType="1"/>
            </p:cNvSpPr>
            <p:nvPr/>
          </p:nvSpPr>
          <p:spPr bwMode="auto">
            <a:xfrm flipV="1">
              <a:off x="2124075" y="3081338"/>
              <a:ext cx="4319588" cy="563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44" name="Text Box 36"/>
            <p:cNvSpPr txBox="1">
              <a:spLocks noChangeArrowheads="1"/>
            </p:cNvSpPr>
            <p:nvPr/>
          </p:nvSpPr>
          <p:spPr bwMode="auto">
            <a:xfrm rot="-302922">
              <a:off x="3689350" y="3068638"/>
              <a:ext cx="973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400"/>
                <a:t>Consultas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 smtClean="0"/>
              <a:t>Observações</a:t>
            </a:r>
          </a:p>
          <a:p>
            <a:pPr lvl="1">
              <a:defRPr/>
            </a:pPr>
            <a:r>
              <a:rPr lang="pt-BR" dirty="0" smtClean="0"/>
              <a:t>A origem ou destino de um fluxo de dados é </a:t>
            </a:r>
            <a:r>
              <a:rPr lang="pt-BR" u="sng" dirty="0" smtClean="0"/>
              <a:t>sempre</a:t>
            </a:r>
            <a:r>
              <a:rPr lang="pt-BR" dirty="0" smtClean="0"/>
              <a:t> um processo</a:t>
            </a:r>
          </a:p>
          <a:p>
            <a:pPr lvl="1">
              <a:defRPr/>
            </a:pPr>
            <a:r>
              <a:rPr lang="pt-BR" dirty="0" smtClean="0"/>
              <a:t>Podem existir fluxos de dados:</a:t>
            </a:r>
          </a:p>
          <a:p>
            <a:pPr lvl="2">
              <a:defRPr/>
            </a:pPr>
            <a:r>
              <a:rPr lang="pt-BR" dirty="0" smtClean="0"/>
              <a:t>Entre uma entidade externa e um processo e vice-versa</a:t>
            </a:r>
          </a:p>
          <a:p>
            <a:pPr lvl="2">
              <a:defRPr/>
            </a:pPr>
            <a:r>
              <a:rPr lang="pt-BR" dirty="0" smtClean="0"/>
              <a:t>Entre um depósito de dados e um processo e vice-versa</a:t>
            </a:r>
          </a:p>
          <a:p>
            <a:pPr lvl="2">
              <a:defRPr/>
            </a:pPr>
            <a:r>
              <a:rPr lang="pt-BR" dirty="0" smtClean="0"/>
              <a:t>Entre dois processos</a:t>
            </a:r>
          </a:p>
          <a:p>
            <a:pPr lvl="2"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DD32A69-0292-4DB9-A24F-ABBF8E5FB453}" type="slidenum">
              <a:rPr lang="pt-BR" smtClean="0">
                <a:latin typeface="Arial Black" pitchFamily="34" charset="0"/>
              </a:rPr>
              <a:pPr/>
              <a:t>14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pt-BR" dirty="0" smtClean="0"/>
              <a:t>Observações</a:t>
            </a:r>
          </a:p>
          <a:p>
            <a:pPr lvl="1">
              <a:defRPr/>
            </a:pPr>
            <a:r>
              <a:rPr lang="pt-BR" dirty="0" smtClean="0"/>
              <a:t>O fluxo de dados retrata a interface entre componentes</a:t>
            </a:r>
          </a:p>
          <a:p>
            <a:pPr lvl="1">
              <a:defRPr/>
            </a:pPr>
            <a:r>
              <a:rPr lang="pt-BR" dirty="0" smtClean="0"/>
              <a:t>Indica </a:t>
            </a:r>
            <a:r>
              <a:rPr lang="pt-BR" u="sng" dirty="0" smtClean="0"/>
              <a:t>quais</a:t>
            </a:r>
            <a:r>
              <a:rPr lang="pt-BR" dirty="0" smtClean="0"/>
              <a:t> informações fluem </a:t>
            </a:r>
            <a:r>
              <a:rPr lang="pt-BR" u="sng" dirty="0" smtClean="0"/>
              <a:t>e não como </a:t>
            </a:r>
            <a:r>
              <a:rPr lang="pt-BR" dirty="0" smtClean="0"/>
              <a:t>fluem</a:t>
            </a:r>
          </a:p>
          <a:p>
            <a:pPr lvl="2">
              <a:defRPr/>
            </a:pPr>
            <a:r>
              <a:rPr lang="pt-BR" dirty="0" smtClean="0"/>
              <a:t>Não se sabe se o fluxo foi solicitado pelo processo ou gerado a partir de um evento</a:t>
            </a:r>
          </a:p>
          <a:p>
            <a:pPr lvl="2">
              <a:defRPr/>
            </a:pPr>
            <a:r>
              <a:rPr lang="pt-BR" dirty="0" smtClean="0"/>
              <a:t>Não sabe quando um processo deve gerar um fluxo</a:t>
            </a:r>
          </a:p>
          <a:p>
            <a:pPr lvl="2">
              <a:defRPr/>
            </a:pPr>
            <a:r>
              <a:rPr lang="pt-BR" dirty="0" smtClean="0"/>
              <a:t>Quando o processo recebe dois fluxos, não se sabe qual é a dependência entre eles</a:t>
            </a:r>
            <a:endParaRPr lang="pt-BR" dirty="0"/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79C290A-BF6D-4F34-949B-E0935BD27C87}" type="slidenum">
              <a:rPr lang="pt-BR" smtClean="0">
                <a:latin typeface="Arial Black" pitchFamily="34" charset="0"/>
              </a:rPr>
              <a:pPr/>
              <a:t>15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Processos</a:t>
            </a:r>
          </a:p>
        </p:txBody>
      </p:sp>
      <p:sp>
        <p:nvSpPr>
          <p:cNvPr id="29698" name="Subtítulo 5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F315E15-AC4E-4460-9DC1-924B7E739ADB}" type="slidenum">
              <a:rPr lang="pt-BR" smtClean="0">
                <a:latin typeface="Arial Black" pitchFamily="34" charset="0"/>
              </a:rPr>
              <a:pPr/>
              <a:t>16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pt-BR" dirty="0"/>
              <a:t>“Um processo é uma transformação dos fluxos de dados de entrada em fluxo de dados de saída”. (</a:t>
            </a:r>
            <a:r>
              <a:rPr lang="pt-BR" dirty="0" err="1"/>
              <a:t>Yourdon</a:t>
            </a:r>
            <a:r>
              <a:rPr lang="pt-BR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Representam as diversas funções individuais que o sistema </a:t>
            </a:r>
            <a:r>
              <a:rPr lang="pt-BR" dirty="0" smtClean="0"/>
              <a:t>executa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Mostrando </a:t>
            </a:r>
            <a:r>
              <a:rPr lang="pt-BR" dirty="0"/>
              <a:t>as transformações dos dados (entradas em saídas</a:t>
            </a:r>
            <a:r>
              <a:rPr lang="pt-BR" dirty="0" smtClean="0"/>
              <a:t>)</a:t>
            </a:r>
            <a:endParaRPr lang="pt-BR" dirty="0"/>
          </a:p>
          <a:p>
            <a:pPr>
              <a:lnSpc>
                <a:spcPct val="90000"/>
              </a:lnSpc>
              <a:defRPr/>
            </a:pP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Representado por um círculo (alternativamente utilizam-se ovais, retângulos ou quadrados com cantos arredondados</a:t>
            </a:r>
            <a:r>
              <a:rPr lang="pt-BR" dirty="0" smtClean="0"/>
              <a:t>).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Dentro </a:t>
            </a:r>
            <a:r>
              <a:rPr lang="pt-BR" dirty="0"/>
              <a:t>do círculo descrevemos o processo que  está sendo </a:t>
            </a:r>
            <a:r>
              <a:rPr lang="pt-BR" dirty="0" smtClean="0"/>
              <a:t>realizado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323956E-107E-4D7E-BF74-D4A958220208}" type="slidenum">
              <a:rPr lang="pt-BR" smtClean="0">
                <a:latin typeface="Arial Black" pitchFamily="34" charset="0"/>
              </a:rPr>
              <a:pPr/>
              <a:t>17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Transformam fluxos de dados em uma atividade; </a:t>
            </a:r>
          </a:p>
          <a:p>
            <a:pPr>
              <a:defRPr/>
            </a:pPr>
            <a:r>
              <a:rPr lang="pt-BR" dirty="0" smtClean="0"/>
              <a:t>São módulos do sistema; </a:t>
            </a:r>
          </a:p>
          <a:p>
            <a:pPr>
              <a:defRPr/>
            </a:pPr>
            <a:r>
              <a:rPr lang="pt-BR" dirty="0" smtClean="0"/>
              <a:t>Regras: </a:t>
            </a:r>
          </a:p>
          <a:p>
            <a:pPr lvl="1">
              <a:defRPr/>
            </a:pPr>
            <a:r>
              <a:rPr lang="pt-BR" b="1" dirty="0" smtClean="0"/>
              <a:t>n</a:t>
            </a:r>
            <a:r>
              <a:rPr lang="pt-BR" dirty="0" smtClean="0"/>
              <a:t>: número de referência do processo. </a:t>
            </a:r>
            <a:r>
              <a:rPr lang="pt-BR" dirty="0" err="1" smtClean="0"/>
              <a:t>Ex</a:t>
            </a:r>
            <a:r>
              <a:rPr lang="pt-BR" dirty="0" smtClean="0"/>
              <a:t>: 0, 1, 2, 3, 1.1, 1.2 </a:t>
            </a:r>
          </a:p>
          <a:p>
            <a:pPr lvl="1">
              <a:defRPr/>
            </a:pPr>
            <a:r>
              <a:rPr lang="pt-BR" b="1" dirty="0" smtClean="0"/>
              <a:t>função</a:t>
            </a:r>
            <a:r>
              <a:rPr lang="pt-BR" dirty="0" smtClean="0"/>
              <a:t>: descreve o processo no verbo infinitivo. </a:t>
            </a:r>
            <a:br>
              <a:rPr lang="pt-BR" dirty="0" smtClean="0"/>
            </a:br>
            <a:r>
              <a:rPr lang="pt-BR" dirty="0" err="1" smtClean="0"/>
              <a:t>Ex</a:t>
            </a:r>
            <a:r>
              <a:rPr lang="pt-BR" dirty="0" smtClean="0"/>
              <a:t>: Cadastrar Cliente, Gerar Arquivo, Imprimir Relatório, etc. </a:t>
            </a:r>
          </a:p>
          <a:p>
            <a:pPr lvl="1">
              <a:defRPr/>
            </a:pPr>
            <a:r>
              <a:rPr lang="pt-BR" b="1" dirty="0" err="1" smtClean="0"/>
              <a:t>loc</a:t>
            </a:r>
            <a:r>
              <a:rPr lang="pt-BR" dirty="0" smtClean="0"/>
              <a:t>: local físico onde se desenvolve o processo. </a:t>
            </a:r>
            <a:br>
              <a:rPr lang="pt-BR" dirty="0" smtClean="0"/>
            </a:br>
            <a:r>
              <a:rPr lang="pt-BR" dirty="0" err="1" smtClean="0"/>
              <a:t>Ex</a:t>
            </a:r>
            <a:r>
              <a:rPr lang="pt-BR" dirty="0" smtClean="0"/>
              <a:t>: Almoxarifado; Contabilidade, etc. </a:t>
            </a:r>
          </a:p>
          <a:p>
            <a:pPr>
              <a:defRPr/>
            </a:pPr>
            <a:r>
              <a:rPr lang="pt-BR" dirty="0" smtClean="0"/>
              <a:t>Dica : Para descobrir um processo busque os requisitos do sistema. (Cadastrar Cliente, Efetuar </a:t>
            </a:r>
            <a:r>
              <a:rPr lang="pt-BR" dirty="0" err="1" smtClean="0"/>
              <a:t>Logon</a:t>
            </a:r>
            <a:r>
              <a:rPr lang="pt-BR" dirty="0" smtClean="0"/>
              <a:t>, etc...)</a:t>
            </a:r>
            <a:endParaRPr lang="pt-BR" dirty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E744FB6-A6BC-475B-98E7-AF7C77EA513E}" type="slidenum">
              <a:rPr lang="pt-BR" smtClean="0">
                <a:latin typeface="Arial Black" pitchFamily="34" charset="0"/>
              </a:rPr>
              <a:pPr/>
              <a:t>18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r>
              <a:rPr lang="pt-BR" smtClean="0"/>
              <a:t>Processos</a:t>
            </a:r>
          </a:p>
        </p:txBody>
      </p:sp>
      <p:sp>
        <p:nvSpPr>
          <p:cNvPr id="3277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720725"/>
          </a:xfrm>
        </p:spPr>
        <p:txBody>
          <a:bodyPr/>
          <a:lstStyle/>
          <a:p>
            <a:r>
              <a:rPr lang="pt-BR" smtClean="0"/>
              <a:t>Representação</a:t>
            </a:r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BB4C7AA-49BF-4568-9BFB-B50EB0DE8D35}" type="slidenum">
              <a:rPr lang="pt-BR" smtClean="0">
                <a:latin typeface="Arial Black" pitchFamily="34" charset="0"/>
              </a:rPr>
              <a:pPr/>
              <a:t>19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676910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221163"/>
            <a:ext cx="38163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dirty="0" smtClean="0"/>
              <a:t>Diagrama de Fluxo de Dados</a:t>
            </a:r>
          </a:p>
          <a:p>
            <a:pPr lvl="1">
              <a:defRPr/>
            </a:pPr>
            <a:r>
              <a:rPr lang="pt-BR" strike="sngStrike" dirty="0" smtClean="0"/>
              <a:t>Entidades Externas</a:t>
            </a:r>
          </a:p>
          <a:p>
            <a:pPr lvl="1">
              <a:defRPr/>
            </a:pPr>
            <a:r>
              <a:rPr lang="pt-BR" dirty="0" smtClean="0"/>
              <a:t>Fluxo de Dados</a:t>
            </a:r>
          </a:p>
          <a:p>
            <a:pPr lvl="1">
              <a:defRPr/>
            </a:pPr>
            <a:r>
              <a:rPr lang="pt-BR" dirty="0" smtClean="0"/>
              <a:t>Processos</a:t>
            </a:r>
          </a:p>
          <a:p>
            <a:pPr lvl="1">
              <a:defRPr/>
            </a:pPr>
            <a:r>
              <a:rPr lang="pt-BR" dirty="0" smtClean="0"/>
              <a:t>Depósito de Dados</a:t>
            </a:r>
          </a:p>
          <a:p>
            <a:pPr lvl="1">
              <a:defRPr/>
            </a:pPr>
            <a:r>
              <a:rPr lang="pt-BR" dirty="0" smtClean="0"/>
              <a:t>Notação</a:t>
            </a: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9367734-EAB5-422A-A5B9-00BDF93B9DF0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Identificação</a:t>
            </a:r>
          </a:p>
          <a:p>
            <a:pPr lvl="1">
              <a:defRPr/>
            </a:pPr>
            <a:r>
              <a:rPr lang="pt-BR" dirty="0" smtClean="0"/>
              <a:t>Pode ser um número, posicionado da esquerda para a direita</a:t>
            </a:r>
          </a:p>
          <a:p>
            <a:pPr>
              <a:defRPr/>
            </a:pPr>
            <a:r>
              <a:rPr lang="pt-BR" dirty="0" smtClean="0"/>
              <a:t>Descrição da função</a:t>
            </a:r>
          </a:p>
          <a:p>
            <a:pPr lvl="1">
              <a:defRPr/>
            </a:pPr>
            <a:r>
              <a:rPr lang="pt-BR" dirty="0" smtClean="0"/>
              <a:t>Deve ser uma sentença imperativa, idealmente consistindo num verbo ativo, seguido de uma cláusula objeto</a:t>
            </a:r>
          </a:p>
          <a:p>
            <a:pPr>
              <a:defRPr/>
            </a:pPr>
            <a:r>
              <a:rPr lang="pt-BR" dirty="0" smtClean="0"/>
              <a:t>Local físico / onde é desempenhado:</a:t>
            </a:r>
          </a:p>
          <a:p>
            <a:pPr lvl="1">
              <a:defRPr/>
            </a:pPr>
            <a:r>
              <a:rPr lang="pt-BR" dirty="0" smtClean="0"/>
              <a:t>Opcional, como a função será fisicamente desempenhada</a:t>
            </a:r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CBEB2E6-5B62-4F9C-A8C4-08046DA9EA91}" type="slidenum">
              <a:rPr lang="pt-BR" smtClean="0">
                <a:latin typeface="Arial Black" pitchFamily="34" charset="0"/>
              </a:rPr>
              <a:pPr/>
              <a:t>20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Depósito de Dados</a:t>
            </a:r>
          </a:p>
        </p:txBody>
      </p:sp>
      <p:sp>
        <p:nvSpPr>
          <p:cNvPr id="34818" name="Subtítulo 5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1555DD9-F160-4CF3-B2C2-E2B830326AD8}" type="slidenum">
              <a:rPr lang="pt-BR" smtClean="0">
                <a:latin typeface="Arial Black" pitchFamily="34" charset="0"/>
              </a:rPr>
              <a:pPr/>
              <a:t>21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Depósito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3131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pt-BR" dirty="0"/>
              <a:t>Sem nos comprometermos quanto ao aspecto </a:t>
            </a:r>
            <a:r>
              <a:rPr lang="pt-BR" dirty="0" smtClean="0"/>
              <a:t>físico</a:t>
            </a:r>
          </a:p>
          <a:p>
            <a:pPr lvl="1">
              <a:lnSpc>
                <a:spcPct val="80000"/>
              </a:lnSpc>
              <a:defRPr/>
            </a:pPr>
            <a:r>
              <a:rPr lang="pt-BR" dirty="0" smtClean="0"/>
              <a:t>Deve-se detectar a </a:t>
            </a:r>
            <a:r>
              <a:rPr lang="pt-BR" dirty="0"/>
              <a:t>existência de certos lugares onde necessitamos definir dados </a:t>
            </a:r>
            <a:r>
              <a:rPr lang="pt-BR" dirty="0" smtClean="0"/>
              <a:t>para serem armazenados </a:t>
            </a:r>
            <a:r>
              <a:rPr lang="pt-BR" dirty="0"/>
              <a:t>entre </a:t>
            </a:r>
            <a:r>
              <a:rPr lang="pt-BR" dirty="0" smtClean="0"/>
              <a:t>processos</a:t>
            </a:r>
            <a:endParaRPr lang="pt-BR" dirty="0"/>
          </a:p>
          <a:p>
            <a:pPr>
              <a:lnSpc>
                <a:spcPct val="80000"/>
              </a:lnSpc>
              <a:defRPr/>
            </a:pPr>
            <a:r>
              <a:rPr lang="pt-BR" dirty="0"/>
              <a:t>Para não complicar o diagrama de fluxo de dados com linhas que se </a:t>
            </a:r>
            <a:r>
              <a:rPr lang="pt-BR" dirty="0" smtClean="0"/>
              <a:t>cruzam</a:t>
            </a:r>
          </a:p>
          <a:p>
            <a:pPr lvl="1">
              <a:lnSpc>
                <a:spcPct val="80000"/>
              </a:lnSpc>
              <a:defRPr/>
            </a:pPr>
            <a:r>
              <a:rPr lang="pt-BR" dirty="0" smtClean="0"/>
              <a:t>O </a:t>
            </a:r>
            <a:r>
              <a:rPr lang="pt-BR" dirty="0"/>
              <a:t>mesmo depósito de dados pode ser desenhado mais de uma vez no mesmo </a:t>
            </a:r>
            <a:r>
              <a:rPr lang="pt-BR" dirty="0" smtClean="0"/>
              <a:t>diagrama</a:t>
            </a:r>
          </a:p>
          <a:p>
            <a:pPr lvl="1">
              <a:lnSpc>
                <a:spcPct val="80000"/>
              </a:lnSpc>
              <a:defRPr/>
            </a:pPr>
            <a:r>
              <a:rPr lang="pt-BR" dirty="0" smtClean="0"/>
              <a:t>Devem ser identificados </a:t>
            </a:r>
            <a:r>
              <a:rPr lang="pt-BR" dirty="0"/>
              <a:t>por linhas verticais adicionais a </a:t>
            </a:r>
            <a:r>
              <a:rPr lang="pt-BR" dirty="0" smtClean="0"/>
              <a:t>esquerda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0B21AFB-2F05-4C8D-9935-7009592D807A}" type="slidenum">
              <a:rPr lang="pt-BR" smtClean="0">
                <a:latin typeface="Arial Black" pitchFamily="34" charset="0"/>
              </a:rPr>
              <a:pPr/>
              <a:t>22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Depósito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Armazena os dados gerados nos processos</a:t>
            </a:r>
          </a:p>
          <a:p>
            <a:pPr>
              <a:defRPr/>
            </a:pPr>
            <a:r>
              <a:rPr lang="pt-BR" dirty="0" smtClean="0"/>
              <a:t>Representa os arquivos ou tabelas de um banco de dados (são arquivos físicos )</a:t>
            </a:r>
          </a:p>
          <a:p>
            <a:pPr>
              <a:defRPr/>
            </a:pPr>
            <a:r>
              <a:rPr lang="pt-BR" dirty="0" smtClean="0"/>
              <a:t>Regras: </a:t>
            </a:r>
          </a:p>
          <a:p>
            <a:pPr lvl="1">
              <a:defRPr/>
            </a:pPr>
            <a:r>
              <a:rPr lang="pt-BR" b="1" dirty="0" err="1" smtClean="0"/>
              <a:t>Dn</a:t>
            </a:r>
            <a:r>
              <a:rPr lang="pt-BR" dirty="0" smtClean="0"/>
              <a:t>: número do depósito. </a:t>
            </a:r>
            <a:br>
              <a:rPr lang="pt-BR" dirty="0" smtClean="0"/>
            </a:br>
            <a:r>
              <a:rPr lang="pt-BR" dirty="0" err="1" smtClean="0"/>
              <a:t>Ex</a:t>
            </a:r>
            <a:r>
              <a:rPr lang="pt-BR" dirty="0" smtClean="0"/>
              <a:t>: 0,1,2,3, D1/1, D1/2 </a:t>
            </a:r>
          </a:p>
          <a:p>
            <a:pPr lvl="1">
              <a:defRPr/>
            </a:pPr>
            <a:r>
              <a:rPr lang="pt-BR" b="1" dirty="0" smtClean="0"/>
              <a:t>nome</a:t>
            </a:r>
            <a:r>
              <a:rPr lang="pt-BR" dirty="0" smtClean="0"/>
              <a:t>: nome do depósito. </a:t>
            </a:r>
            <a:br>
              <a:rPr lang="pt-BR" dirty="0" smtClean="0"/>
            </a:br>
            <a:r>
              <a:rPr lang="pt-BR" dirty="0" err="1" smtClean="0"/>
              <a:t>Ex</a:t>
            </a:r>
            <a:r>
              <a:rPr lang="pt-BR" dirty="0" smtClean="0"/>
              <a:t>: Clientes, Produtos, Contas, etc. </a:t>
            </a:r>
          </a:p>
          <a:p>
            <a:pPr>
              <a:defRPr/>
            </a:pPr>
            <a:r>
              <a:rPr lang="pt-BR" dirty="0" smtClean="0"/>
              <a:t>Para facilitar a identificação leve em conta dois tipos de arquivos: Cadastral e de Movimento </a:t>
            </a:r>
            <a:endParaRPr lang="pt-BR" dirty="0"/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42CC19A-7F95-4FA8-B8AA-A5B67CA44B15}" type="slidenum">
              <a:rPr lang="pt-BR" smtClean="0">
                <a:latin typeface="Arial Black" pitchFamily="34" charset="0"/>
              </a:rPr>
              <a:pPr/>
              <a:t>23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Depósito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/>
              <a:t>Fluxo </a:t>
            </a:r>
            <a:r>
              <a:rPr lang="pt-BR" sz="2800" dirty="0">
                <a:solidFill>
                  <a:srgbClr val="FF3300"/>
                </a:solidFill>
              </a:rPr>
              <a:t>saindo</a:t>
            </a:r>
            <a:r>
              <a:rPr lang="pt-BR" sz="2800" dirty="0"/>
              <a:t> de um depósito -&gt; </a:t>
            </a:r>
            <a:r>
              <a:rPr lang="pt-BR" sz="2800" dirty="0">
                <a:solidFill>
                  <a:srgbClr val="FF3300"/>
                </a:solidFill>
              </a:rPr>
              <a:t>leitura</a:t>
            </a:r>
            <a:r>
              <a:rPr lang="pt-BR" sz="2800" dirty="0"/>
              <a:t> de dados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Leitura de um ou mais registros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Leitura de um ou mais campos de registros</a:t>
            </a:r>
          </a:p>
          <a:p>
            <a:pPr lvl="1">
              <a:lnSpc>
                <a:spcPct val="90000"/>
              </a:lnSpc>
              <a:defRPr/>
            </a:pPr>
            <a:endParaRPr lang="pt-BR" sz="2400" dirty="0"/>
          </a:p>
          <a:p>
            <a:pPr>
              <a:lnSpc>
                <a:spcPct val="90000"/>
              </a:lnSpc>
              <a:defRPr/>
            </a:pPr>
            <a:r>
              <a:rPr lang="pt-BR" sz="2800" dirty="0"/>
              <a:t>Fluxo </a:t>
            </a:r>
            <a:r>
              <a:rPr lang="pt-BR" sz="2800" dirty="0">
                <a:solidFill>
                  <a:srgbClr val="FF3300"/>
                </a:solidFill>
              </a:rPr>
              <a:t>entrando</a:t>
            </a:r>
            <a:r>
              <a:rPr lang="pt-BR" sz="2800" dirty="0"/>
              <a:t> num depósito -&gt; </a:t>
            </a:r>
            <a:r>
              <a:rPr lang="pt-BR" sz="2800" dirty="0">
                <a:solidFill>
                  <a:srgbClr val="FF3300"/>
                </a:solidFill>
              </a:rPr>
              <a:t>atualização</a:t>
            </a:r>
            <a:r>
              <a:rPr lang="pt-BR" sz="2800" dirty="0"/>
              <a:t> de dados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Inclusão de uma ou mais registros novos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Alteração (modificação) de um ou mais campos de registros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Exclusão de um ou mais </a:t>
            </a:r>
            <a:r>
              <a:rPr lang="pt-BR" sz="2400" dirty="0" smtClean="0"/>
              <a:t>registros</a:t>
            </a:r>
            <a:endParaRPr lang="pt-BR" sz="2400" dirty="0"/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161CE9E-DF05-42A2-9405-641E089BE6F0}" type="slidenum">
              <a:rPr lang="pt-BR" smtClean="0">
                <a:latin typeface="Arial Black" pitchFamily="34" charset="0"/>
              </a:rPr>
              <a:pPr/>
              <a:t>24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Depósito de Dados</a:t>
            </a:r>
          </a:p>
        </p:txBody>
      </p:sp>
      <p:sp>
        <p:nvSpPr>
          <p:cNvPr id="389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792163"/>
          </a:xfrm>
        </p:spPr>
        <p:txBody>
          <a:bodyPr/>
          <a:lstStyle/>
          <a:p>
            <a:r>
              <a:rPr lang="pt-BR" smtClean="0"/>
              <a:t>Representação</a:t>
            </a:r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BC33A5F-CDAC-45BA-B04C-D7CA03DF3FCF}" type="slidenum">
              <a:rPr lang="pt-BR" smtClean="0">
                <a:latin typeface="Arial Black" pitchFamily="34" charset="0"/>
              </a:rPr>
              <a:pPr/>
              <a:t>25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13038"/>
            <a:ext cx="4129088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492375"/>
            <a:ext cx="3816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Ilustração de um DFD</a:t>
            </a:r>
          </a:p>
        </p:txBody>
      </p:sp>
      <p:sp>
        <p:nvSpPr>
          <p:cNvPr id="39938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E8539F7-6242-4044-977C-A80747DB1C01}" type="slidenum">
              <a:rPr lang="pt-BR" smtClean="0">
                <a:latin typeface="Arial Black" pitchFamily="34" charset="0"/>
              </a:rPr>
              <a:pPr/>
              <a:t>26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9939" name="Picture 4" descr="ex_flu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44675"/>
            <a:ext cx="648017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Notações</a:t>
            </a:r>
          </a:p>
        </p:txBody>
      </p:sp>
      <p:sp>
        <p:nvSpPr>
          <p:cNvPr id="40962" name="Subtítulo 4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8AFC8BF-0C8C-434E-B8A9-30FF85B15B00}" type="slidenum">
              <a:rPr lang="pt-BR" smtClean="0">
                <a:latin typeface="Arial Black" pitchFamily="34" charset="0"/>
              </a:rPr>
              <a:pPr/>
              <a:t>27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Notações de DFD</a:t>
            </a:r>
          </a:p>
        </p:txBody>
      </p:sp>
      <p:sp>
        <p:nvSpPr>
          <p:cNvPr id="130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06ACC93-7E9C-4039-A265-FE1D921B5691}" type="slidenum">
              <a:rPr lang="pt-BR" smtClean="0">
                <a:latin typeface="Arial Black" pitchFamily="34" charset="0"/>
              </a:rPr>
              <a:pPr/>
              <a:t>28</a:t>
            </a:fld>
            <a:endParaRPr lang="pt-BR" smtClean="0">
              <a:latin typeface="Arial Black" pitchFamily="34" charset="0"/>
            </a:endParaRPr>
          </a:p>
        </p:txBody>
      </p:sp>
      <p:graphicFrame>
        <p:nvGraphicFramePr>
          <p:cNvPr id="1292" name="Object 268"/>
          <p:cNvGraphicFramePr>
            <a:graphicFrameLocks noChangeAspect="1"/>
          </p:cNvGraphicFramePr>
          <p:nvPr/>
        </p:nvGraphicFramePr>
        <p:xfrm>
          <a:off x="6300788" y="2708275"/>
          <a:ext cx="581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DGE Diagram" r:id="rId3" imgW="585216" imgH="585216" progId="">
                  <p:embed/>
                </p:oleObj>
              </mc:Choice>
              <mc:Fallback>
                <p:oleObj name="EDGE Diagram" r:id="rId3" imgW="585216" imgH="585216" progId="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708275"/>
                        <a:ext cx="5810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3" name="Object 269"/>
          <p:cNvGraphicFramePr>
            <a:graphicFrameLocks noChangeAspect="1"/>
          </p:cNvGraphicFramePr>
          <p:nvPr/>
        </p:nvGraphicFramePr>
        <p:xfrm>
          <a:off x="6084888" y="3544888"/>
          <a:ext cx="1143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EDGE Diagram" r:id="rId5" imgW="1314450" imgH="93518" progId="">
                  <p:embed/>
                </p:oleObj>
              </mc:Choice>
              <mc:Fallback>
                <p:oleObj name="EDGE Diagram" r:id="rId5" imgW="1314450" imgH="93518" progId="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544888"/>
                        <a:ext cx="1143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3995738" y="3573463"/>
          <a:ext cx="1143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DGE Diagram" r:id="rId7" imgW="1314450" imgH="93518" progId="">
                  <p:embed/>
                </p:oleObj>
              </mc:Choice>
              <mc:Fallback>
                <p:oleObj name="EDGE Diagram" r:id="rId7" imgW="1314450" imgH="93518" progId="">
                  <p:embed/>
                  <p:pic>
                    <p:nvPicPr>
                      <p:cNvPr id="0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3463"/>
                        <a:ext cx="1143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5" name="Object 271"/>
          <p:cNvGraphicFramePr>
            <a:graphicFrameLocks noChangeAspect="1"/>
          </p:cNvGraphicFramePr>
          <p:nvPr/>
        </p:nvGraphicFramePr>
        <p:xfrm>
          <a:off x="4067175" y="4149725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EDGE Diagram" r:id="rId8" imgW="1445342" imgH="339213" progId="">
                  <p:embed/>
                </p:oleObj>
              </mc:Choice>
              <mc:Fallback>
                <p:oleObj name="EDGE Diagram" r:id="rId8" imgW="1445342" imgH="339213" progId="">
                  <p:embed/>
                  <p:pic>
                    <p:nvPicPr>
                      <p:cNvPr id="0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149725"/>
                        <a:ext cx="129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" name="Object 272"/>
          <p:cNvGraphicFramePr>
            <a:graphicFrameLocks noChangeAspect="1"/>
          </p:cNvGraphicFramePr>
          <p:nvPr/>
        </p:nvGraphicFramePr>
        <p:xfrm>
          <a:off x="6156325" y="4149725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DGE Diagram" r:id="rId10" imgW="1445342" imgH="344129" progId="">
                  <p:embed/>
                </p:oleObj>
              </mc:Choice>
              <mc:Fallback>
                <p:oleObj name="EDGE Diagram" r:id="rId10" imgW="1445342" imgH="344129" progId="">
                  <p:embed/>
                  <p:pic>
                    <p:nvPicPr>
                      <p:cNvPr id="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149725"/>
                        <a:ext cx="129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7" name="Object 273"/>
          <p:cNvGraphicFramePr>
            <a:graphicFrameLocks noChangeAspect="1"/>
          </p:cNvGraphicFramePr>
          <p:nvPr/>
        </p:nvGraphicFramePr>
        <p:xfrm>
          <a:off x="4067175" y="4868863"/>
          <a:ext cx="1038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DGE Diagram" r:id="rId12" imgW="1007339" imgH="623591" progId="">
                  <p:embed/>
                </p:oleObj>
              </mc:Choice>
              <mc:Fallback>
                <p:oleObj name="EDGE Diagram" r:id="rId12" imgW="1007339" imgH="623591" progId="">
                  <p:embed/>
                  <p:pic>
                    <p:nvPicPr>
                      <p:cNvPr id="0" name="Object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868863"/>
                        <a:ext cx="1038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" name="Rectangle 9"/>
          <p:cNvSpPr>
            <a:spLocks noChangeArrowheads="1"/>
          </p:cNvSpPr>
          <p:nvPr/>
        </p:nvSpPr>
        <p:spPr bwMode="auto">
          <a:xfrm>
            <a:off x="1828800" y="2257425"/>
            <a:ext cx="1828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02" name="Rectangle 10"/>
          <p:cNvSpPr>
            <a:spLocks noChangeArrowheads="1"/>
          </p:cNvSpPr>
          <p:nvPr/>
        </p:nvSpPr>
        <p:spPr bwMode="auto">
          <a:xfrm>
            <a:off x="1828800" y="2257425"/>
            <a:ext cx="18303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03" name="Rectangle 11"/>
          <p:cNvSpPr>
            <a:spLocks noChangeArrowheads="1"/>
          </p:cNvSpPr>
          <p:nvPr/>
        </p:nvSpPr>
        <p:spPr bwMode="auto">
          <a:xfrm>
            <a:off x="1828800" y="2257425"/>
            <a:ext cx="1828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04" name="Rectangle 12"/>
          <p:cNvSpPr>
            <a:spLocks noChangeArrowheads="1"/>
          </p:cNvSpPr>
          <p:nvPr/>
        </p:nvSpPr>
        <p:spPr bwMode="auto">
          <a:xfrm>
            <a:off x="1828800" y="2257425"/>
            <a:ext cx="18303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05" name="Rectangle 13"/>
          <p:cNvSpPr>
            <a:spLocks noChangeArrowheads="1"/>
          </p:cNvSpPr>
          <p:nvPr/>
        </p:nvSpPr>
        <p:spPr bwMode="auto">
          <a:xfrm>
            <a:off x="1828800" y="2257425"/>
            <a:ext cx="1828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06" name="Rectangle 14"/>
          <p:cNvSpPr>
            <a:spLocks noChangeArrowheads="1"/>
          </p:cNvSpPr>
          <p:nvPr/>
        </p:nvSpPr>
        <p:spPr bwMode="auto">
          <a:xfrm>
            <a:off x="1828800" y="2257425"/>
            <a:ext cx="18303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07" name="Rectangle 15"/>
          <p:cNvSpPr>
            <a:spLocks noChangeArrowheads="1"/>
          </p:cNvSpPr>
          <p:nvPr/>
        </p:nvSpPr>
        <p:spPr bwMode="auto">
          <a:xfrm>
            <a:off x="2411413" y="1628775"/>
            <a:ext cx="1828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0" name="Group 16"/>
          <p:cNvGraphicFramePr>
            <a:graphicFrameLocks noGrp="1"/>
          </p:cNvGraphicFramePr>
          <p:nvPr/>
        </p:nvGraphicFramePr>
        <p:xfrm>
          <a:off x="1547813" y="2276475"/>
          <a:ext cx="6264275" cy="3224213"/>
        </p:xfrm>
        <a:graphic>
          <a:graphicData uri="http://schemas.openxmlformats.org/drawingml/2006/table">
            <a:tbl>
              <a:tblPr/>
              <a:tblGrid>
                <a:gridCol w="2087562"/>
                <a:gridCol w="2087563"/>
                <a:gridCol w="2089150"/>
              </a:tblGrid>
              <a:tr h="279400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Elemento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DeMarco/Yourdon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Gane &amp; Sarson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Processo (bolha)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Fluxo de Dados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Depósito de Dados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Entidade Externa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8" name="Object 274"/>
          <p:cNvGraphicFramePr>
            <a:graphicFrameLocks noChangeAspect="1"/>
          </p:cNvGraphicFramePr>
          <p:nvPr>
            <p:ph idx="1"/>
          </p:nvPr>
        </p:nvGraphicFramePr>
        <p:xfrm>
          <a:off x="4356100" y="2565400"/>
          <a:ext cx="650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DGE Diagram" r:id="rId14" imgW="700088" imgH="700088" progId="">
                  <p:embed/>
                </p:oleObj>
              </mc:Choice>
              <mc:Fallback>
                <p:oleObj name="EDGE Diagram" r:id="rId14" imgW="700088" imgH="700088" progId="">
                  <p:embed/>
                  <p:pic>
                    <p:nvPicPr>
                      <p:cNvPr id="0" name="Object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565400"/>
                        <a:ext cx="6508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" name="Grupo 21"/>
          <p:cNvGrpSpPr>
            <a:grpSpLocks/>
          </p:cNvGrpSpPr>
          <p:nvPr/>
        </p:nvGrpSpPr>
        <p:grpSpPr bwMode="auto">
          <a:xfrm>
            <a:off x="6259513" y="4941888"/>
            <a:ext cx="893762" cy="460375"/>
            <a:chOff x="6259513" y="4941888"/>
            <a:chExt cx="893762" cy="460375"/>
          </a:xfrm>
        </p:grpSpPr>
        <p:sp>
          <p:nvSpPr>
            <p:cNvPr id="1335" name="Rectangle 44"/>
            <p:cNvSpPr>
              <a:spLocks noChangeArrowheads="1"/>
            </p:cNvSpPr>
            <p:nvPr/>
          </p:nvSpPr>
          <p:spPr bwMode="auto">
            <a:xfrm>
              <a:off x="6278780" y="4961340"/>
              <a:ext cx="874495" cy="4409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Rectangle 45"/>
            <p:cNvSpPr>
              <a:spLocks noChangeArrowheads="1"/>
            </p:cNvSpPr>
            <p:nvPr/>
          </p:nvSpPr>
          <p:spPr bwMode="auto">
            <a:xfrm>
              <a:off x="6259513" y="4941888"/>
              <a:ext cx="874495" cy="4409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Notação que será utilizada</a:t>
            </a:r>
          </a:p>
        </p:txBody>
      </p:sp>
      <p:sp>
        <p:nvSpPr>
          <p:cNvPr id="4403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2F2F797-FB56-4B07-A952-E45B385B10F0}" type="slidenum">
              <a:rPr lang="pt-BR" smtClean="0">
                <a:latin typeface="Arial Black" pitchFamily="34" charset="0"/>
              </a:rPr>
              <a:pPr/>
              <a:t>29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44035" name="Grupo 4"/>
          <p:cNvGrpSpPr>
            <a:grpSpLocks/>
          </p:cNvGrpSpPr>
          <p:nvPr/>
        </p:nvGrpSpPr>
        <p:grpSpPr bwMode="auto">
          <a:xfrm>
            <a:off x="1131888" y="1766888"/>
            <a:ext cx="7543800" cy="4038600"/>
            <a:chOff x="1295400" y="1524000"/>
            <a:chExt cx="7543800" cy="40386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828800" y="2133600"/>
              <a:ext cx="1447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>
                  <a:latin typeface="+mn-lt"/>
                  <a:cs typeface="Arial" charset="0"/>
                </a:rPr>
                <a:t>CLIENTE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371600" y="3276600"/>
              <a:ext cx="2667000" cy="3667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b="1" dirty="0">
                  <a:latin typeface="+mn-lt"/>
                  <a:cs typeface="Arial" charset="0"/>
                </a:rPr>
                <a:t> </a:t>
              </a:r>
              <a:r>
                <a:rPr lang="pt-BR" b="1" u="sng" dirty="0">
                  <a:latin typeface="+mn-lt"/>
                  <a:cs typeface="Arial" charset="0"/>
                </a:rPr>
                <a:t>PROCESSO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828800" y="3733800"/>
              <a:ext cx="1828800" cy="1828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pt-BR" sz="2400">
                  <a:latin typeface="+mn-lt"/>
                  <a:cs typeface="Arial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pt-BR" sz="1600">
                  <a:latin typeface="+mn-lt"/>
                  <a:cs typeface="Arial" charset="0"/>
                </a:rPr>
                <a:t>VERIFICAR </a:t>
              </a:r>
            </a:p>
            <a:p>
              <a:pPr algn="ctr" eaLnBrk="0" hangingPunct="0">
                <a:defRPr/>
              </a:pPr>
              <a:r>
                <a:rPr lang="pt-BR" sz="1600">
                  <a:latin typeface="+mn-lt"/>
                  <a:cs typeface="Arial" charset="0"/>
                </a:rPr>
                <a:t>PEDIDO</a:t>
              </a:r>
            </a:p>
            <a:p>
              <a:pPr algn="ctr" eaLnBrk="0" hangingPunct="0">
                <a:defRPr/>
              </a:pPr>
              <a:r>
                <a:rPr lang="pt-BR" sz="1600">
                  <a:latin typeface="+mn-lt"/>
                  <a:cs typeface="Arial" charset="0"/>
                </a:rPr>
                <a:t> DO CLIENTE</a:t>
              </a:r>
            </a:p>
            <a:p>
              <a:pPr algn="ctr" eaLnBrk="0" hangingPunct="0">
                <a:defRPr/>
              </a:pPr>
              <a:endParaRPr lang="pt-BR" sz="1600">
                <a:latin typeface="+mn-lt"/>
                <a:cs typeface="Arial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181600" y="1581150"/>
              <a:ext cx="3657600" cy="3667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b="1" u="sng" dirty="0">
                  <a:latin typeface="+mn-lt"/>
                  <a:cs typeface="Arial" charset="0"/>
                </a:rPr>
                <a:t>DEPÓSITO DE DADOS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410200" y="2209800"/>
              <a:ext cx="1371600" cy="3667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>
                  <a:latin typeface="+mn-lt"/>
                  <a:cs typeface="Arial" charset="0"/>
                </a:rPr>
                <a:t>CLIENTES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81600" y="3200400"/>
              <a:ext cx="3041650" cy="457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b="1" u="sng">
                  <a:latin typeface="+mn-lt"/>
                  <a:cs typeface="Arial" charset="0"/>
                </a:rPr>
                <a:t>FLUXO DE DADOS</a:t>
              </a:r>
              <a:r>
                <a:rPr lang="pt-BR" sz="2400" b="1"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562600" y="41910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n-lt"/>
                <a:cs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562600" y="3886200"/>
              <a:ext cx="1676400" cy="3667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>
                  <a:latin typeface="+mn-lt"/>
                  <a:cs typeface="Arial" charset="0"/>
                </a:rPr>
                <a:t>PEDIDO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562600" y="4438650"/>
              <a:ext cx="1905000" cy="3667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dirty="0" smtClean="0">
                  <a:latin typeface="+mn-lt"/>
                  <a:cs typeface="Arial" charset="0"/>
                </a:rPr>
                <a:t>NOTA-FISCAL</a:t>
              </a:r>
              <a:endParaRPr lang="pt-BR" dirty="0">
                <a:latin typeface="+mn-lt"/>
                <a:cs typeface="Arial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4864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n-lt"/>
                <a:cs typeface="Arial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562600" y="5029200"/>
              <a:ext cx="1371600" cy="3667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>
                  <a:latin typeface="+mn-lt"/>
                  <a:cs typeface="Arial" charset="0"/>
                </a:rPr>
                <a:t>CHEQUE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467350" y="5334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n-lt"/>
                <a:cs typeface="Arial" charset="0"/>
              </a:endParaRPr>
            </a:p>
          </p:txBody>
        </p:sp>
        <p:cxnSp>
          <p:nvCxnSpPr>
            <p:cNvPr id="44048" name="AutoShape 16"/>
            <p:cNvCxnSpPr>
              <a:cxnSpLocks noChangeShapeType="1"/>
            </p:cNvCxnSpPr>
            <p:nvPr/>
          </p:nvCxnSpPr>
          <p:spPr bwMode="auto">
            <a:xfrm>
              <a:off x="5486400" y="22098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9" name="AutoShape 17"/>
            <p:cNvCxnSpPr>
              <a:cxnSpLocks noChangeShapeType="1"/>
            </p:cNvCxnSpPr>
            <p:nvPr/>
          </p:nvCxnSpPr>
          <p:spPr bwMode="auto">
            <a:xfrm>
              <a:off x="5457825" y="253365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295400" y="1524000"/>
              <a:ext cx="2667000" cy="3667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b="1" u="sng" dirty="0">
                  <a:latin typeface="+mn-lt"/>
                  <a:cs typeface="Arial" charset="0"/>
                </a:rPr>
                <a:t>ENTIDADE EXTERNA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Revisão</a:t>
            </a:r>
          </a:p>
        </p:txBody>
      </p:sp>
      <p:sp>
        <p:nvSpPr>
          <p:cNvPr id="16386" name="Subtítulo 4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FED8E1A-B539-4DA9-B949-9E892ACEF4D2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7449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/>
              <a:t>Diagrama de Fluxo de Dados</a:t>
            </a:r>
            <a:r>
              <a:rPr lang="pt-BR" dirty="0" smtClean="0"/>
              <a:t>:</a:t>
            </a:r>
            <a:endParaRPr lang="pt-BR" dirty="0"/>
          </a:p>
          <a:p>
            <a:pPr lvl="1">
              <a:defRPr/>
            </a:pPr>
            <a:r>
              <a:rPr lang="pt-BR" dirty="0"/>
              <a:t>O </a:t>
            </a:r>
            <a:r>
              <a:rPr lang="pt-BR" b="1" dirty="0"/>
              <a:t>DFD</a:t>
            </a:r>
            <a:r>
              <a:rPr lang="pt-BR" dirty="0"/>
              <a:t> ou </a:t>
            </a:r>
            <a:r>
              <a:rPr lang="pt-BR" b="1" dirty="0"/>
              <a:t>Diagrama de Fluxos de Dados</a:t>
            </a:r>
            <a:r>
              <a:rPr lang="pt-BR" dirty="0"/>
              <a:t> é uma ferramenta para a modelagem de </a:t>
            </a:r>
            <a:r>
              <a:rPr lang="pt-BR" dirty="0" smtClean="0"/>
              <a:t>sistemas</a:t>
            </a:r>
            <a:endParaRPr lang="pt-BR" dirty="0"/>
          </a:p>
          <a:p>
            <a:pPr lvl="1">
              <a:defRPr/>
            </a:pPr>
            <a:r>
              <a:rPr lang="pt-BR" dirty="0"/>
              <a:t>Na análise, necessitamos </a:t>
            </a:r>
            <a:r>
              <a:rPr lang="pt-BR" dirty="0" smtClean="0"/>
              <a:t>reconhecer:</a:t>
            </a:r>
          </a:p>
          <a:p>
            <a:pPr lvl="2">
              <a:defRPr/>
            </a:pPr>
            <a:r>
              <a:rPr lang="pt-BR" dirty="0" smtClean="0"/>
              <a:t>Entidades externas</a:t>
            </a:r>
          </a:p>
          <a:p>
            <a:pPr lvl="2">
              <a:defRPr/>
            </a:pPr>
            <a:r>
              <a:rPr lang="pt-BR" dirty="0" smtClean="0"/>
              <a:t>Depósitos </a:t>
            </a:r>
            <a:r>
              <a:rPr lang="pt-BR" dirty="0"/>
              <a:t>de </a:t>
            </a:r>
            <a:r>
              <a:rPr lang="pt-BR" dirty="0" smtClean="0"/>
              <a:t>dados</a:t>
            </a:r>
          </a:p>
          <a:p>
            <a:pPr lvl="2">
              <a:defRPr/>
            </a:pPr>
            <a:r>
              <a:rPr lang="pt-BR" dirty="0" smtClean="0"/>
              <a:t>Fluxo </a:t>
            </a:r>
            <a:r>
              <a:rPr lang="pt-BR" dirty="0"/>
              <a:t>de </a:t>
            </a:r>
            <a:r>
              <a:rPr lang="pt-BR" dirty="0" smtClean="0"/>
              <a:t>dados</a:t>
            </a:r>
          </a:p>
          <a:p>
            <a:pPr lvl="2">
              <a:defRPr/>
            </a:pPr>
            <a:r>
              <a:rPr lang="pt-BR" dirty="0" smtClean="0"/>
              <a:t>Transformações </a:t>
            </a:r>
            <a:r>
              <a:rPr lang="pt-BR" dirty="0"/>
              <a:t>ou processos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D7B0720-EB2D-4CAD-A38E-4679F19E41C9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23050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pt-BR" dirty="0"/>
              <a:t>Entidades </a:t>
            </a:r>
            <a:r>
              <a:rPr lang="pt-BR" dirty="0" smtClean="0"/>
              <a:t>Externas</a:t>
            </a:r>
            <a:endParaRPr lang="pt-BR" dirty="0"/>
          </a:p>
          <a:p>
            <a:pPr lvl="1">
              <a:lnSpc>
                <a:spcPct val="90000"/>
              </a:lnSpc>
              <a:defRPr/>
            </a:pPr>
            <a:r>
              <a:rPr lang="pt-BR" dirty="0"/>
              <a:t>Podem ser pessoas, sistemas ou unidades departamentais; 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/>
              <a:t>Pretendo fornecer os itens X, Y e Z para o sistema e espero receber como resposta A, B e C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65E1935-7B5C-49AA-9EAB-C8A07FC498A6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05263"/>
            <a:ext cx="460851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19458" name="Subtítulo 4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64BD264-DB6A-4911-A089-731CE3E02B35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pt-BR" dirty="0" smtClean="0"/>
              <a:t>São os meios por onde os dados e as informações trafegam; </a:t>
            </a:r>
          </a:p>
          <a:p>
            <a:pPr>
              <a:defRPr/>
            </a:pPr>
            <a:r>
              <a:rPr lang="pt-BR" dirty="0" smtClean="0"/>
              <a:t>Regras: </a:t>
            </a:r>
          </a:p>
          <a:p>
            <a:pPr lvl="1">
              <a:defRPr/>
            </a:pPr>
            <a:r>
              <a:rPr lang="pt-BR" b="1" dirty="0" smtClean="0"/>
              <a:t>nome</a:t>
            </a:r>
            <a:r>
              <a:rPr lang="pt-BR" dirty="0" smtClean="0"/>
              <a:t>: nome do dado. </a:t>
            </a:r>
            <a:r>
              <a:rPr lang="pt-BR" dirty="0" err="1" smtClean="0"/>
              <a:t>Ex</a:t>
            </a:r>
            <a:r>
              <a:rPr lang="pt-BR" dirty="0" smtClean="0"/>
              <a:t>: Pedido, Nota Fiscal, Produto, Item, </a:t>
            </a:r>
          </a:p>
          <a:p>
            <a:pPr lvl="1">
              <a:defRPr/>
            </a:pPr>
            <a:r>
              <a:rPr lang="pt-BR" b="1" dirty="0" err="1" smtClean="0"/>
              <a:t>arg</a:t>
            </a:r>
            <a:r>
              <a:rPr lang="pt-BR" dirty="0" smtClean="0"/>
              <a:t>: argumento de acesso  a um depósito 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Cgc</a:t>
            </a:r>
            <a:r>
              <a:rPr lang="pt-BR" dirty="0" smtClean="0"/>
              <a:t>, CPF, CEP, código, matricula, Nome, etc... </a:t>
            </a:r>
          </a:p>
          <a:p>
            <a:pPr>
              <a:defRPr/>
            </a:pPr>
            <a:r>
              <a:rPr lang="pt-BR" dirty="0" smtClean="0"/>
              <a:t>Sempre envolvem processos não sendo possível o fluxo de:</a:t>
            </a:r>
          </a:p>
          <a:p>
            <a:pPr lvl="1">
              <a:defRPr/>
            </a:pPr>
            <a:r>
              <a:rPr lang="pt-BR" dirty="0" smtClean="0"/>
              <a:t>Entidade para entidade;</a:t>
            </a:r>
          </a:p>
          <a:p>
            <a:pPr lvl="1">
              <a:defRPr/>
            </a:pPr>
            <a:r>
              <a:rPr lang="pt-BR" dirty="0" smtClean="0"/>
              <a:t>Entidade para depósito de dados;</a:t>
            </a:r>
          </a:p>
          <a:p>
            <a:pPr lvl="1">
              <a:defRPr/>
            </a:pPr>
            <a:r>
              <a:rPr lang="pt-BR" dirty="0" smtClean="0"/>
              <a:t>Depósito de dados para  depósito de dados.</a:t>
            </a:r>
          </a:p>
          <a:p>
            <a:pPr>
              <a:defRPr/>
            </a:pPr>
            <a:r>
              <a:rPr lang="pt-BR" dirty="0" smtClean="0"/>
              <a:t>Cada fluxo pode ser considerado como um “tubo” por onde passam pacotes de dados</a:t>
            </a:r>
            <a:endParaRPr lang="pt-BR" dirty="0"/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283DF38-887E-4361-983A-011ABB6ADE00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3845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Representa a transferência de informações de um ponto a outro no sistema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Cada fluxo de dados, representado por uma seta, possui um nome para descrever a estrutura dos dados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b="1" dirty="0" smtClean="0"/>
              <a:t>Atenção: A seta não indica a transferência de controle do um módulo de programa para outro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10DB9A1-088A-452A-B4EE-97294E7D1BA6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2253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C698AE8-FE1A-4CBB-8CDE-BD6FE42609CA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571625"/>
            <a:ext cx="59055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929063"/>
            <a:ext cx="56896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17 - Análise Estruturada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17 - Análise Estruturada</Template>
  <TotalTime>0</TotalTime>
  <Words>904</Words>
  <Application>Microsoft Office PowerPoint</Application>
  <PresentationFormat>Apresentação na tela (4:3)</PresentationFormat>
  <Paragraphs>223</Paragraphs>
  <Slides>29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Calibri</vt:lpstr>
      <vt:lpstr>Arial Black</vt:lpstr>
      <vt:lpstr>Times New Roman</vt:lpstr>
      <vt:lpstr>Aula 17 - Análise Estruturada</vt:lpstr>
      <vt:lpstr>EDGE Diagram</vt:lpstr>
      <vt:lpstr>Análise e Especificação de Sistemas</vt:lpstr>
      <vt:lpstr>Roteiro</vt:lpstr>
      <vt:lpstr>Revisão</vt:lpstr>
      <vt:lpstr>Revisão</vt:lpstr>
      <vt:lpstr>Revisão</vt:lpstr>
      <vt:lpstr>Fluxo de Dados</vt:lpstr>
      <vt:lpstr>Fluxo de Dados</vt:lpstr>
      <vt:lpstr>Fluxo de Dados</vt:lpstr>
      <vt:lpstr>Fluxo de Dados</vt:lpstr>
      <vt:lpstr>Fluxo de Dados</vt:lpstr>
      <vt:lpstr>Fluxo de Dados</vt:lpstr>
      <vt:lpstr>Fluxo de Dados</vt:lpstr>
      <vt:lpstr>Fluxo de Dados</vt:lpstr>
      <vt:lpstr>Fluxo de Dados</vt:lpstr>
      <vt:lpstr>Fluxo de Dados</vt:lpstr>
      <vt:lpstr>Processos</vt:lpstr>
      <vt:lpstr>Processos</vt:lpstr>
      <vt:lpstr>Processos</vt:lpstr>
      <vt:lpstr>Processos</vt:lpstr>
      <vt:lpstr>Processos</vt:lpstr>
      <vt:lpstr>Depósito de Dados</vt:lpstr>
      <vt:lpstr>Depósito de dados</vt:lpstr>
      <vt:lpstr>Depósito de Dados</vt:lpstr>
      <vt:lpstr>Depósito de Dados</vt:lpstr>
      <vt:lpstr>Depósito de Dados</vt:lpstr>
      <vt:lpstr>Ilustração de um DFD</vt:lpstr>
      <vt:lpstr>Notações</vt:lpstr>
      <vt:lpstr>Notações de DFD</vt:lpstr>
      <vt:lpstr>Notação que será utilizada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1</cp:revision>
  <dcterms:created xsi:type="dcterms:W3CDTF">2013-09-26T01:39:35Z</dcterms:created>
  <dcterms:modified xsi:type="dcterms:W3CDTF">2013-09-26T01:40:01Z</dcterms:modified>
</cp:coreProperties>
</file>