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314" r:id="rId3"/>
    <p:sldId id="294" r:id="rId4"/>
    <p:sldId id="306" r:id="rId5"/>
    <p:sldId id="276" r:id="rId6"/>
    <p:sldId id="277" r:id="rId7"/>
    <p:sldId id="278" r:id="rId8"/>
    <p:sldId id="279" r:id="rId9"/>
    <p:sldId id="271" r:id="rId10"/>
    <p:sldId id="293" r:id="rId11"/>
    <p:sldId id="304" r:id="rId12"/>
    <p:sldId id="305" r:id="rId13"/>
    <p:sldId id="295" r:id="rId14"/>
    <p:sldId id="296" r:id="rId15"/>
    <p:sldId id="308" r:id="rId16"/>
    <p:sldId id="309" r:id="rId17"/>
    <p:sldId id="310" r:id="rId18"/>
    <p:sldId id="312" r:id="rId19"/>
    <p:sldId id="311" r:id="rId20"/>
    <p:sldId id="301" r:id="rId21"/>
    <p:sldId id="302" r:id="rId22"/>
    <p:sldId id="303" r:id="rId23"/>
    <p:sldId id="283" r:id="rId24"/>
    <p:sldId id="284" r:id="rId25"/>
    <p:sldId id="285" r:id="rId26"/>
    <p:sldId id="313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692152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0" smtClean="0"/>
              <a:t>Clique para editar o título mestre</a:t>
            </a:r>
            <a:endParaRPr lang="pt-BR" noProof="0" smtClean="0"/>
          </a:p>
        </p:txBody>
      </p:sp>
      <p:sp>
        <p:nvSpPr>
          <p:cNvPr id="5123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1371600" y="2492375"/>
            <a:ext cx="6400800" cy="17526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  <a:endParaRPr lang="pt-BR" noProof="0" smtClean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850E998-F888-41ED-8F57-51C413457E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1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7DBFF-8742-45B1-987E-0A39A4AFD4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45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AB157-EC40-42D7-A675-F1454FDDA24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91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692152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smtClean="0"/>
              <a:t>Clique para editar o título mestre</a:t>
            </a:r>
            <a:endParaRPr lang="pt-BR" noProof="0" smtClean="0"/>
          </a:p>
        </p:txBody>
      </p:sp>
      <p:sp>
        <p:nvSpPr>
          <p:cNvPr id="5123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1371600" y="2492375"/>
            <a:ext cx="6400800" cy="17526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smtClean="0"/>
              <a:t>Clique para editar o estilo do subtítulo mestre</a:t>
            </a:r>
            <a:endParaRPr lang="pt-BR" noProof="0" smtClean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850E998-F888-41ED-8F57-51C413457E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58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302D1-A496-49B6-9D3A-B49C6E195B6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309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F309D-0026-42D7-AF80-CC784C98326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166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45F98-3AC5-4309-9974-547BD48750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721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F33F2-7334-41D9-B8AF-BC65A31A26C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97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5CCE6-1111-46F7-99EF-61A05A2669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824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5ED2A-FFD4-4AB5-8429-1225A81DA54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180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EE370C-2C64-4490-98DB-783F874DA71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89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302D1-A496-49B6-9D3A-B49C6E195B6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245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0F3C0-0ED6-4DC7-9276-014BBE8D3F3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107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7DBFF-8742-45B1-987E-0A39A4AFD4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9408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AB157-EC40-42D7-A675-F1454FDDA24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08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F309D-0026-42D7-AF80-CC784C98326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68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45F98-3AC5-4309-9974-547BD48750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39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F33F2-7334-41D9-B8AF-BC65A31A26C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38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5CCE6-1111-46F7-99EF-61A05A2669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33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5ED2A-FFD4-4AB5-8429-1225A81DA54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24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EE370C-2C64-4490-98DB-783F874DA71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58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0F3C0-0ED6-4DC7-9276-014BBE8D3F3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7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4B589D56-F92B-4B55-BDCE-D6048E50B99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35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Arial Narrow" panose="020B060602020203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</a:defRPr>
            </a:lvl1pPr>
          </a:lstStyle>
          <a:p>
            <a:fld id="{4B589D56-F92B-4B55-BDCE-D6048E50B99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1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800" b="1" dirty="0" smtClean="0"/>
              <a:t>Programação e Estrutura de Dados</a:t>
            </a:r>
            <a:endParaRPr lang="pt-BR" sz="3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pt-BR" dirty="0"/>
              <a:t>Alocação Dinâmica e Apontadores (ponteiros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4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Aft>
                <a:spcPts val="1200"/>
              </a:spcAft>
            </a:pPr>
            <a:r>
              <a:rPr lang="pt-BR" sz="2200" dirty="0" smtClean="0"/>
              <a:t>Na linguagem C, a alocação dinâmica de memória pode ser realizada da seguinte forma:</a:t>
            </a:r>
          </a:p>
          <a:p>
            <a:pPr algn="just">
              <a:spcAft>
                <a:spcPts val="1200"/>
              </a:spcAft>
              <a:buNone/>
            </a:pPr>
            <a:r>
              <a:rPr lang="pt-BR" sz="2200" dirty="0" smtClean="0"/>
              <a:t>		</a:t>
            </a:r>
            <a:r>
              <a:rPr lang="pt-BR" sz="2200" dirty="0" err="1" smtClean="0"/>
              <a:t>void</a:t>
            </a:r>
            <a:r>
              <a:rPr lang="pt-BR" sz="2200" dirty="0" smtClean="0"/>
              <a:t> * </a:t>
            </a:r>
            <a:r>
              <a:rPr lang="pt-BR" sz="2200" dirty="0" err="1" smtClean="0"/>
              <a:t>malloc</a:t>
            </a:r>
            <a:r>
              <a:rPr lang="pt-BR" sz="2200" dirty="0" smtClean="0"/>
              <a:t> (</a:t>
            </a:r>
            <a:r>
              <a:rPr lang="pt-BR" sz="2200" dirty="0" err="1" smtClean="0"/>
              <a:t>int</a:t>
            </a:r>
            <a:r>
              <a:rPr lang="pt-BR" sz="2200" dirty="0" smtClean="0"/>
              <a:t> </a:t>
            </a:r>
            <a:r>
              <a:rPr lang="pt-BR" sz="2200" dirty="0" err="1" smtClean="0"/>
              <a:t>qtdBytesAlloc</a:t>
            </a:r>
            <a:r>
              <a:rPr lang="pt-BR" sz="2200" dirty="0" smtClean="0"/>
              <a:t>);</a:t>
            </a:r>
          </a:p>
          <a:p>
            <a:pPr algn="just"/>
            <a:r>
              <a:rPr lang="pt-BR" sz="2200" dirty="0" smtClean="0"/>
              <a:t>Esta função realiza alocação de memória. Deve-se informar para função a quantidade de bytes para alocação.</a:t>
            </a:r>
          </a:p>
          <a:p>
            <a:pPr algn="just"/>
            <a:r>
              <a:rPr lang="pt-BR" sz="2200" dirty="0" smtClean="0"/>
              <a:t>A função irá retornar, se existir memória suficiente, um endereço que deve ser colocado em uma variável do tipo ponteiro. Como a função retorna um ponteiro para o tipo </a:t>
            </a:r>
            <a:r>
              <a:rPr lang="pt-BR" sz="2200" dirty="0" err="1" smtClean="0"/>
              <a:t>void</a:t>
            </a:r>
            <a:r>
              <a:rPr lang="pt-BR" sz="2200" dirty="0" smtClean="0"/>
              <a:t>, deve-se utilizar o </a:t>
            </a:r>
            <a:r>
              <a:rPr lang="pt-BR" sz="2200" dirty="0" err="1" smtClean="0"/>
              <a:t>typecast</a:t>
            </a:r>
            <a:r>
              <a:rPr lang="pt-BR" sz="2200" dirty="0" smtClean="0"/>
              <a:t>, transformando este endereço para o tipo de ponteiro desejado.</a:t>
            </a:r>
            <a:endParaRPr lang="pt-BR" sz="2200" dirty="0">
              <a:latin typeface="+mj-l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3300">
                <a:latin typeface="Calibri" pitchFamily="34" charset="0"/>
                <a:ea typeface="+mj-ea"/>
                <a:cs typeface="Calibri" pitchFamily="34" charset="0"/>
              </a:defRPr>
            </a:lvl1pPr>
            <a:lvl2pPr algn="ctr" eaLnBrk="1" hangingPunct="1">
              <a:defRPr sz="3300">
                <a:latin typeface="Arial Narrow" panose="020B0606020202030204" pitchFamily="34" charset="0"/>
              </a:defRPr>
            </a:lvl2pPr>
            <a:lvl3pPr algn="ctr" eaLnBrk="1" hangingPunct="1">
              <a:defRPr sz="3300">
                <a:latin typeface="Arial Narrow" panose="020B0606020202030204" pitchFamily="34" charset="0"/>
              </a:defRPr>
            </a:lvl3pPr>
            <a:lvl4pPr algn="ctr" eaLnBrk="1" hangingPunct="1">
              <a:defRPr sz="3300">
                <a:latin typeface="Arial Narrow" panose="020B0606020202030204" pitchFamily="34" charset="0"/>
              </a:defRPr>
            </a:lvl4pPr>
            <a:lvl5pPr algn="ctr" eaLnBrk="1" hangingPunct="1">
              <a:defRPr sz="3300">
                <a:latin typeface="Arial Narrow" panose="020B0606020202030204" pitchFamily="34" charset="0"/>
              </a:defRPr>
            </a:lvl5pPr>
            <a:lvl6pPr marL="342900" algn="ctr" fontAlgn="base">
              <a:spcBef>
                <a:spcPct val="0"/>
              </a:spcBef>
              <a:spcAft>
                <a:spcPct val="0"/>
              </a:spcAft>
              <a:defRPr sz="3300">
                <a:latin typeface="Arial Narrow" panose="020B0606020202030204" pitchFamily="34" charset="0"/>
              </a:defRPr>
            </a:lvl6pPr>
            <a:lvl7pPr marL="685800" algn="ctr" fontAlgn="base">
              <a:spcBef>
                <a:spcPct val="0"/>
              </a:spcBef>
              <a:spcAft>
                <a:spcPct val="0"/>
              </a:spcAft>
              <a:defRPr sz="3300">
                <a:latin typeface="Arial Narrow" panose="020B0606020202030204" pitchFamily="34" charset="0"/>
              </a:defRPr>
            </a:lvl7pPr>
            <a:lvl8pPr marL="1028700" algn="ctr" fontAlgn="base">
              <a:spcBef>
                <a:spcPct val="0"/>
              </a:spcBef>
              <a:spcAft>
                <a:spcPct val="0"/>
              </a:spcAft>
              <a:defRPr sz="3300">
                <a:latin typeface="Arial Narrow" panose="020B0606020202030204" pitchFamily="34" charset="0"/>
              </a:defRPr>
            </a:lvl8pPr>
            <a:lvl9pPr marL="1371600" algn="ctr" fontAlgn="base">
              <a:spcBef>
                <a:spcPct val="0"/>
              </a:spcBef>
              <a:spcAft>
                <a:spcPct val="0"/>
              </a:spcAft>
              <a:defRPr sz="3300">
                <a:latin typeface="Arial Narrow" panose="020B0606020202030204" pitchFamily="34" charset="0"/>
              </a:defRPr>
            </a:lvl9pPr>
          </a:lstStyle>
          <a:p>
            <a:r>
              <a:rPr lang="pt-BR" dirty="0"/>
              <a:t>Alocação Dinâmica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9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Aft>
                <a:spcPts val="2400"/>
              </a:spcAft>
              <a:buNone/>
            </a:pPr>
            <a:r>
              <a:rPr lang="pt-BR" sz="2400" dirty="0" smtClean="0"/>
              <a:t>		</a:t>
            </a:r>
            <a:r>
              <a:rPr lang="pt-BR" sz="2400" dirty="0" err="1" smtClean="0"/>
              <a:t>free</a:t>
            </a:r>
            <a:r>
              <a:rPr lang="pt-BR" sz="2400" dirty="0" smtClean="0"/>
              <a:t> (</a:t>
            </a:r>
            <a:r>
              <a:rPr lang="pt-BR" sz="2400" dirty="0" err="1" smtClean="0"/>
              <a:t>void</a:t>
            </a:r>
            <a:r>
              <a:rPr lang="pt-BR" sz="2400" dirty="0" smtClean="0"/>
              <a:t> * pointer);</a:t>
            </a:r>
          </a:p>
          <a:p>
            <a:pPr algn="just"/>
            <a:r>
              <a:rPr lang="pt-BR" sz="2400" dirty="0" smtClean="0"/>
              <a:t>Quando não se deseja mais uma área alocada, deve-se liberá-la.</a:t>
            </a:r>
          </a:p>
          <a:p>
            <a:pPr algn="just"/>
            <a:r>
              <a:rPr lang="pt-BR" sz="2400" dirty="0" smtClean="0"/>
              <a:t>Esta função libera uma área alocada previamente com as funções </a:t>
            </a:r>
            <a:r>
              <a:rPr lang="pt-BR" sz="2400" dirty="0" err="1" smtClean="0"/>
              <a:t>malloc</a:t>
            </a:r>
            <a:r>
              <a:rPr lang="pt-BR" sz="2400" dirty="0" smtClean="0"/>
              <a:t>, </a:t>
            </a:r>
            <a:r>
              <a:rPr lang="pt-BR" sz="2400" dirty="0" err="1" smtClean="0"/>
              <a:t>calloc</a:t>
            </a:r>
            <a:r>
              <a:rPr lang="pt-BR" sz="2400" dirty="0" smtClean="0"/>
              <a:t> e </a:t>
            </a:r>
            <a:r>
              <a:rPr lang="pt-BR" sz="2400" dirty="0" err="1" smtClean="0"/>
              <a:t>realloc</a:t>
            </a:r>
            <a:r>
              <a:rPr lang="pt-BR" sz="2400" dirty="0" smtClean="0"/>
              <a:t>.</a:t>
            </a:r>
          </a:p>
          <a:p>
            <a:pPr algn="just"/>
            <a:r>
              <a:rPr lang="pt-BR" sz="2400" dirty="0" smtClean="0"/>
              <a:t>Deve ser passado para esta função o endereço, que se deseja liberar, que foi devolvido quando a alocação da memória ocorreu.</a:t>
            </a:r>
            <a:r>
              <a:rPr lang="en-US" sz="2400" dirty="0" smtClean="0"/>
              <a:t>		</a:t>
            </a:r>
            <a:endParaRPr lang="pt-BR" sz="2400" dirty="0">
              <a:latin typeface="+mj-l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3300">
                <a:latin typeface="Calibri" pitchFamily="34" charset="0"/>
                <a:ea typeface="+mj-ea"/>
                <a:cs typeface="Calibri" pitchFamily="34" charset="0"/>
              </a:defRPr>
            </a:lvl1pPr>
            <a:lvl2pPr algn="ctr" eaLnBrk="1" hangingPunct="1">
              <a:defRPr sz="3300">
                <a:latin typeface="Arial Narrow" panose="020B0606020202030204" pitchFamily="34" charset="0"/>
              </a:defRPr>
            </a:lvl2pPr>
            <a:lvl3pPr algn="ctr" eaLnBrk="1" hangingPunct="1">
              <a:defRPr sz="3300">
                <a:latin typeface="Arial Narrow" panose="020B0606020202030204" pitchFamily="34" charset="0"/>
              </a:defRPr>
            </a:lvl3pPr>
            <a:lvl4pPr algn="ctr" eaLnBrk="1" hangingPunct="1">
              <a:defRPr sz="3300">
                <a:latin typeface="Arial Narrow" panose="020B0606020202030204" pitchFamily="34" charset="0"/>
              </a:defRPr>
            </a:lvl4pPr>
            <a:lvl5pPr algn="ctr" eaLnBrk="1" hangingPunct="1">
              <a:defRPr sz="3300">
                <a:latin typeface="Arial Narrow" panose="020B0606020202030204" pitchFamily="34" charset="0"/>
              </a:defRPr>
            </a:lvl5pPr>
            <a:lvl6pPr marL="342900" algn="ctr" fontAlgn="base">
              <a:spcBef>
                <a:spcPct val="0"/>
              </a:spcBef>
              <a:spcAft>
                <a:spcPct val="0"/>
              </a:spcAft>
              <a:defRPr sz="3300">
                <a:latin typeface="Arial Narrow" panose="020B0606020202030204" pitchFamily="34" charset="0"/>
              </a:defRPr>
            </a:lvl6pPr>
            <a:lvl7pPr marL="685800" algn="ctr" fontAlgn="base">
              <a:spcBef>
                <a:spcPct val="0"/>
              </a:spcBef>
              <a:spcAft>
                <a:spcPct val="0"/>
              </a:spcAft>
              <a:defRPr sz="3300">
                <a:latin typeface="Arial Narrow" panose="020B0606020202030204" pitchFamily="34" charset="0"/>
              </a:defRPr>
            </a:lvl7pPr>
            <a:lvl8pPr marL="1028700" algn="ctr" fontAlgn="base">
              <a:spcBef>
                <a:spcPct val="0"/>
              </a:spcBef>
              <a:spcAft>
                <a:spcPct val="0"/>
              </a:spcAft>
              <a:defRPr sz="3300">
                <a:latin typeface="Arial Narrow" panose="020B0606020202030204" pitchFamily="34" charset="0"/>
              </a:defRPr>
            </a:lvl8pPr>
            <a:lvl9pPr marL="1371600" algn="ctr" fontAlgn="base">
              <a:spcBef>
                <a:spcPct val="0"/>
              </a:spcBef>
              <a:spcAft>
                <a:spcPct val="0"/>
              </a:spcAft>
              <a:defRPr sz="3300">
                <a:latin typeface="Arial Narrow" panose="020B0606020202030204" pitchFamily="34" charset="0"/>
              </a:defRPr>
            </a:lvl9pPr>
          </a:lstStyle>
          <a:p>
            <a:r>
              <a:rPr lang="pt-BR" dirty="0"/>
              <a:t>Alocação Dinâmica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43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543"/>
            <a:ext cx="8229600" cy="58654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dirty="0">
                <a:latin typeface="Calibri" pitchFamily="34" charset="0"/>
                <a:cs typeface="Calibri" pitchFamily="34" charset="0"/>
              </a:rPr>
              <a:t>Exemplo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714799"/>
            <a:ext cx="4067944" cy="580157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pt-BR" sz="1600" b="1" dirty="0"/>
              <a:t>Alocação Estática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12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conio.h</a:t>
            </a:r>
            <a:r>
              <a:rPr lang="pt-BR" sz="13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stdio.h</a:t>
            </a:r>
            <a:r>
              <a:rPr lang="pt-BR" sz="13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stdlib.h</a:t>
            </a:r>
            <a:r>
              <a:rPr lang="pt-BR" sz="13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13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 err="1"/>
              <a:t>void</a:t>
            </a:r>
            <a:r>
              <a:rPr lang="pt-BR" sz="1300" dirty="0"/>
              <a:t> </a:t>
            </a:r>
            <a:r>
              <a:rPr lang="pt-BR" sz="1300" dirty="0" err="1"/>
              <a:t>alocestat</a:t>
            </a:r>
            <a:r>
              <a:rPr lang="pt-BR" sz="1300" dirty="0"/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</a:t>
            </a:r>
            <a:r>
              <a:rPr lang="pt-BR" sz="1300" dirty="0" err="1"/>
              <a:t>int</a:t>
            </a:r>
            <a:r>
              <a:rPr lang="pt-BR" sz="1300" dirty="0"/>
              <a:t> a[100];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</a:t>
            </a:r>
            <a:r>
              <a:rPr lang="pt-BR" sz="1300" dirty="0" err="1"/>
              <a:t>int</a:t>
            </a:r>
            <a:r>
              <a:rPr lang="pt-BR" sz="1300" dirty="0"/>
              <a:t> n,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</a:t>
            </a:r>
            <a:r>
              <a:rPr lang="pt-BR" sz="1300" dirty="0" err="1"/>
              <a:t>puts</a:t>
            </a:r>
            <a:r>
              <a:rPr lang="pt-BR" sz="1300" dirty="0"/>
              <a:t>("Informe o numero de elementos a serem lidos: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</a:t>
            </a:r>
            <a:r>
              <a:rPr lang="pt-BR" sz="1300" dirty="0" err="1"/>
              <a:t>scanf</a:t>
            </a:r>
            <a:r>
              <a:rPr lang="pt-BR" sz="1300" dirty="0"/>
              <a:t>("%d", &amp;n);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for(i=0; i&lt;n; i++)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  </a:t>
            </a:r>
            <a:r>
              <a:rPr lang="pt-BR" sz="1300" dirty="0" err="1"/>
              <a:t>scanf</a:t>
            </a:r>
            <a:r>
              <a:rPr lang="pt-BR" sz="1300" dirty="0"/>
              <a:t>("%d", &amp;a[i]);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</a:t>
            </a:r>
            <a:r>
              <a:rPr lang="pt-BR" sz="1300" dirty="0" err="1"/>
              <a:t>printf</a:t>
            </a:r>
            <a:r>
              <a:rPr lang="pt-BR" sz="1300" dirty="0"/>
              <a:t>("--------------\n</a:t>
            </a:r>
            <a:r>
              <a:rPr lang="pt-BR" sz="1300" dirty="0" smtClean="0"/>
              <a:t>");</a:t>
            </a:r>
            <a:endParaRPr lang="pt-BR" sz="13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for(i=0; i&lt;n; i++)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   </a:t>
            </a:r>
            <a:r>
              <a:rPr lang="pt-BR" sz="1300" dirty="0" err="1"/>
              <a:t>printf</a:t>
            </a:r>
            <a:r>
              <a:rPr lang="pt-BR" sz="1300" dirty="0"/>
              <a:t>("%d ", a[i]);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</a:t>
            </a:r>
            <a:r>
              <a:rPr lang="pt-BR" sz="1300" dirty="0" err="1"/>
              <a:t>getch</a:t>
            </a:r>
            <a:r>
              <a:rPr lang="pt-BR" sz="1300" dirty="0"/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13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 err="1"/>
              <a:t>main</a:t>
            </a:r>
            <a:r>
              <a:rPr lang="pt-BR" sz="1300" dirty="0"/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</a:t>
            </a:r>
            <a:r>
              <a:rPr lang="pt-BR" sz="1300" dirty="0" err="1"/>
              <a:t>alocestat</a:t>
            </a:r>
            <a:r>
              <a:rPr lang="pt-BR" sz="1300" dirty="0"/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}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283968" y="716264"/>
            <a:ext cx="4860032" cy="602510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pt-BR" sz="1600" b="1" dirty="0"/>
              <a:t>Alocação Dinâmica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11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conio.h</a:t>
            </a:r>
            <a:r>
              <a:rPr lang="pt-BR" sz="14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stdio.h</a:t>
            </a:r>
            <a:r>
              <a:rPr lang="pt-BR" sz="14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stdlib.h</a:t>
            </a:r>
            <a:r>
              <a:rPr lang="pt-BR" sz="14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 err="1"/>
              <a:t>void</a:t>
            </a:r>
            <a:r>
              <a:rPr lang="pt-BR" sz="1400" dirty="0"/>
              <a:t> </a:t>
            </a:r>
            <a:r>
              <a:rPr lang="pt-BR" sz="1400" dirty="0" err="1"/>
              <a:t>alocdin</a:t>
            </a:r>
            <a:r>
              <a:rPr lang="pt-BR" sz="1400" dirty="0"/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   </a:t>
            </a:r>
            <a:r>
              <a:rPr lang="pt-BR" sz="1400" dirty="0" err="1"/>
              <a:t>int</a:t>
            </a:r>
            <a:r>
              <a:rPr lang="pt-BR" sz="1400" dirty="0"/>
              <a:t> *a;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   </a:t>
            </a: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smtClean="0"/>
              <a:t>n;</a:t>
            </a:r>
            <a:endParaRPr lang="pt-BR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   </a:t>
            </a:r>
            <a:r>
              <a:rPr lang="pt-BR" sz="1400" dirty="0" err="1"/>
              <a:t>puts</a:t>
            </a:r>
            <a:r>
              <a:rPr lang="pt-BR" sz="1400" dirty="0"/>
              <a:t>("Informe o numero a ser armazenado: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   </a:t>
            </a:r>
            <a:r>
              <a:rPr lang="pt-BR" sz="1400" dirty="0" err="1"/>
              <a:t>scanf</a:t>
            </a:r>
            <a:r>
              <a:rPr lang="pt-BR" sz="1400" dirty="0"/>
              <a:t>("%d", &amp;n);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   a = (</a:t>
            </a:r>
            <a:r>
              <a:rPr lang="pt-BR" sz="1400" dirty="0" err="1"/>
              <a:t>int</a:t>
            </a:r>
            <a:r>
              <a:rPr lang="pt-BR" sz="1400" dirty="0"/>
              <a:t> *)</a:t>
            </a:r>
            <a:r>
              <a:rPr lang="pt-BR" sz="1400" dirty="0" err="1"/>
              <a:t>malloc</a:t>
            </a:r>
            <a:r>
              <a:rPr lang="pt-BR" sz="1400" dirty="0"/>
              <a:t>(</a:t>
            </a:r>
            <a:r>
              <a:rPr lang="pt-BR" sz="1400" dirty="0" err="1"/>
              <a:t>sizeof</a:t>
            </a:r>
            <a:r>
              <a:rPr lang="pt-BR" sz="1400" dirty="0"/>
              <a:t>(</a:t>
            </a:r>
            <a:r>
              <a:rPr lang="pt-BR" sz="1400" dirty="0" err="1"/>
              <a:t>int</a:t>
            </a:r>
            <a:r>
              <a:rPr lang="pt-BR" sz="1400" dirty="0"/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   </a:t>
            </a:r>
            <a:r>
              <a:rPr lang="pt-BR" sz="1400" dirty="0" err="1"/>
              <a:t>if</a:t>
            </a:r>
            <a:r>
              <a:rPr lang="pt-BR" sz="1400" dirty="0"/>
              <a:t> (a == 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      </a:t>
            </a:r>
            <a:r>
              <a:rPr lang="pt-BR" sz="1400" dirty="0" err="1"/>
              <a:t>puts</a:t>
            </a:r>
            <a:r>
              <a:rPr lang="pt-BR" sz="1400" dirty="0"/>
              <a:t>("Erro de </a:t>
            </a:r>
            <a:r>
              <a:rPr lang="pt-BR" sz="1400" dirty="0" err="1"/>
              <a:t>alocacao</a:t>
            </a:r>
            <a:r>
              <a:rPr lang="pt-BR" sz="1400" dirty="0"/>
              <a:t> de memoria.\n");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      system("PAUSE");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      </a:t>
            </a:r>
            <a:r>
              <a:rPr lang="pt-BR" sz="1400" dirty="0" err="1"/>
              <a:t>exit</a:t>
            </a:r>
            <a:r>
              <a:rPr lang="pt-BR" sz="1400" dirty="0"/>
              <a:t>(0);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   </a:t>
            </a:r>
            <a:r>
              <a:rPr lang="pt-BR" sz="1400" dirty="0" err="1"/>
              <a:t>printf</a:t>
            </a:r>
            <a:r>
              <a:rPr lang="pt-BR" sz="1400" dirty="0"/>
              <a:t>("--------------\n");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   *a =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   </a:t>
            </a:r>
            <a:r>
              <a:rPr lang="pt-BR" sz="1400" dirty="0" err="1"/>
              <a:t>printf</a:t>
            </a:r>
            <a:r>
              <a:rPr lang="pt-BR" sz="1400" dirty="0"/>
              <a:t>("%d ", </a:t>
            </a:r>
            <a:r>
              <a:rPr lang="pt-BR" sz="1400" dirty="0" smtClean="0"/>
              <a:t>*a);</a:t>
            </a:r>
            <a:endParaRPr lang="pt-BR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   </a:t>
            </a:r>
            <a:r>
              <a:rPr lang="pt-BR" sz="1400" dirty="0" err="1"/>
              <a:t>getch</a:t>
            </a:r>
            <a:r>
              <a:rPr lang="pt-BR" sz="1400" dirty="0"/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 err="1"/>
              <a:t>main</a:t>
            </a:r>
            <a:r>
              <a:rPr lang="pt-BR" sz="1400" dirty="0"/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   </a:t>
            </a:r>
            <a:r>
              <a:rPr lang="pt-BR" sz="1400" dirty="0" err="1"/>
              <a:t>alocdin</a:t>
            </a:r>
            <a:r>
              <a:rPr lang="pt-BR" sz="1400" dirty="0"/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74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105"/>
            <a:ext cx="8229600" cy="53321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dirty="0">
                <a:latin typeface="Calibri" pitchFamily="34" charset="0"/>
                <a:cs typeface="Calibri" pitchFamily="34" charset="0"/>
              </a:rPr>
              <a:t>Exemplo – Alocando um Vetor de inteiros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16161"/>
            <a:ext cx="8229600" cy="59896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conio.h</a:t>
            </a:r>
            <a:r>
              <a:rPr lang="pt-BR" sz="13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stdio.h</a:t>
            </a:r>
            <a:r>
              <a:rPr lang="pt-BR" sz="1300" dirty="0"/>
              <a:t>&gt;</a:t>
            </a:r>
          </a:p>
          <a:p>
            <a:pPr>
              <a:lnSpc>
                <a:spcPct val="80000"/>
              </a:lnSpc>
              <a:spcAft>
                <a:spcPts val="300"/>
              </a:spcAft>
              <a:buFontTx/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stdlib.h</a:t>
            </a:r>
            <a:r>
              <a:rPr lang="pt-BR" sz="13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 err="1" smtClean="0"/>
              <a:t>void</a:t>
            </a:r>
            <a:r>
              <a:rPr lang="pt-BR" sz="1300" dirty="0" smtClean="0"/>
              <a:t> </a:t>
            </a:r>
            <a:r>
              <a:rPr lang="pt-BR" sz="1300" dirty="0"/>
              <a:t>alocdin2()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</a:t>
            </a:r>
            <a:r>
              <a:rPr lang="pt-BR" sz="1300" dirty="0" err="1"/>
              <a:t>int</a:t>
            </a:r>
            <a:r>
              <a:rPr lang="pt-BR" sz="1300" dirty="0"/>
              <a:t> *a;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</a:t>
            </a:r>
            <a:r>
              <a:rPr lang="pt-BR" sz="1300" dirty="0" err="1"/>
              <a:t>int</a:t>
            </a:r>
            <a:r>
              <a:rPr lang="pt-BR" sz="1300" dirty="0"/>
              <a:t> n,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</a:t>
            </a:r>
            <a:r>
              <a:rPr lang="pt-BR" sz="1300" dirty="0" err="1"/>
              <a:t>puts</a:t>
            </a:r>
            <a:r>
              <a:rPr lang="pt-BR" sz="1300" dirty="0"/>
              <a:t>("Informe o numero de elementos a serem lidos: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</a:t>
            </a:r>
            <a:r>
              <a:rPr lang="pt-BR" sz="1300" dirty="0" err="1"/>
              <a:t>scanf</a:t>
            </a:r>
            <a:r>
              <a:rPr lang="pt-BR" sz="1300" dirty="0"/>
              <a:t>("%d", &amp;n);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a = (</a:t>
            </a:r>
            <a:r>
              <a:rPr lang="pt-BR" sz="1300" dirty="0" err="1"/>
              <a:t>int</a:t>
            </a:r>
            <a:r>
              <a:rPr lang="pt-BR" sz="1300" dirty="0"/>
              <a:t> *)</a:t>
            </a:r>
            <a:r>
              <a:rPr lang="pt-BR" sz="1300" dirty="0" err="1"/>
              <a:t>malloc</a:t>
            </a:r>
            <a:r>
              <a:rPr lang="pt-BR" sz="1300" dirty="0"/>
              <a:t>(n * </a:t>
            </a:r>
            <a:r>
              <a:rPr lang="pt-BR" sz="1300" dirty="0" err="1"/>
              <a:t>sizeof</a:t>
            </a:r>
            <a:r>
              <a:rPr lang="pt-BR" sz="1300" dirty="0"/>
              <a:t>(</a:t>
            </a:r>
            <a:r>
              <a:rPr lang="pt-BR" sz="1300" dirty="0" err="1"/>
              <a:t>int</a:t>
            </a:r>
            <a:r>
              <a:rPr lang="pt-BR" sz="1300" dirty="0"/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</a:t>
            </a:r>
            <a:r>
              <a:rPr lang="pt-BR" sz="1300" dirty="0" err="1"/>
              <a:t>if</a:t>
            </a:r>
            <a:r>
              <a:rPr lang="pt-BR" sz="1300" dirty="0"/>
              <a:t>(a == 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   </a:t>
            </a:r>
            <a:r>
              <a:rPr lang="pt-BR" sz="1300" dirty="0" err="1"/>
              <a:t>puts</a:t>
            </a:r>
            <a:r>
              <a:rPr lang="pt-BR" sz="1300" dirty="0"/>
              <a:t>("Erro de </a:t>
            </a:r>
            <a:r>
              <a:rPr lang="pt-BR" sz="1300" dirty="0" err="1"/>
              <a:t>alocacao</a:t>
            </a:r>
            <a:r>
              <a:rPr lang="pt-BR" sz="1300" dirty="0"/>
              <a:t> de memoria.\n");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   system("PAUSE");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   </a:t>
            </a:r>
            <a:r>
              <a:rPr lang="pt-BR" sz="1300" dirty="0" err="1"/>
              <a:t>exit</a:t>
            </a:r>
            <a:r>
              <a:rPr lang="pt-BR" sz="1300" dirty="0"/>
              <a:t>(0);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}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for(i=0; i&lt;n; i++)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   </a:t>
            </a:r>
            <a:r>
              <a:rPr lang="pt-BR" sz="1300" dirty="0" err="1"/>
              <a:t>scanf</a:t>
            </a:r>
            <a:r>
              <a:rPr lang="pt-BR" sz="1300" dirty="0"/>
              <a:t>("%d", </a:t>
            </a:r>
            <a:r>
              <a:rPr lang="pt-BR" sz="1300" dirty="0" err="1"/>
              <a:t>a+i</a:t>
            </a:r>
            <a:r>
              <a:rPr lang="pt-BR" sz="13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</a:t>
            </a:r>
            <a:r>
              <a:rPr lang="pt-BR" sz="1300" dirty="0" err="1"/>
              <a:t>printf</a:t>
            </a:r>
            <a:r>
              <a:rPr lang="pt-BR" sz="1300" dirty="0"/>
              <a:t>("--------------\n");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for(i=0; i&lt;n; i++)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   </a:t>
            </a:r>
            <a:r>
              <a:rPr lang="pt-BR" sz="1300" dirty="0" err="1"/>
              <a:t>printf</a:t>
            </a:r>
            <a:r>
              <a:rPr lang="pt-BR" sz="1300" dirty="0"/>
              <a:t>("%d ", a[i]);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</a:t>
            </a:r>
            <a:r>
              <a:rPr lang="pt-BR" sz="1300" dirty="0" err="1"/>
              <a:t>getch</a:t>
            </a:r>
            <a:r>
              <a:rPr lang="pt-BR" sz="1300" dirty="0"/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 err="1"/>
              <a:t>main</a:t>
            </a:r>
            <a:r>
              <a:rPr lang="pt-BR" sz="1300" dirty="0"/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/>
              <a:t>   alocdin2();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300" dirty="0" smtClean="0"/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6277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716"/>
            <a:ext cx="8229600" cy="5865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dirty="0">
                <a:latin typeface="Calibri" pitchFamily="34" charset="0"/>
                <a:cs typeface="Calibri" pitchFamily="34" charset="0"/>
              </a:rPr>
              <a:t>Exemplo – Alocando um </a:t>
            </a:r>
            <a:r>
              <a:rPr lang="pt-BR" dirty="0">
                <a:latin typeface="Calibri" pitchFamily="34" charset="0"/>
                <a:cs typeface="Calibri" pitchFamily="34" charset="0"/>
              </a:rPr>
              <a:t>vetor </a:t>
            </a:r>
            <a:r>
              <a:rPr lang="pt-BR" dirty="0">
                <a:latin typeface="Calibri" pitchFamily="34" charset="0"/>
                <a:cs typeface="Calibri" pitchFamily="34" charset="0"/>
              </a:rPr>
              <a:t>de caracteres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620688"/>
            <a:ext cx="8147248" cy="6120680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#include &lt;</a:t>
            </a:r>
            <a:r>
              <a:rPr lang="pt-BR" sz="1200" dirty="0" err="1"/>
              <a:t>conio.h</a:t>
            </a:r>
            <a:r>
              <a:rPr lang="pt-BR" sz="1200" dirty="0"/>
              <a:t>&gt;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#include &lt;</a:t>
            </a:r>
            <a:r>
              <a:rPr lang="pt-BR" sz="1200" dirty="0" err="1"/>
              <a:t>stdio.h</a:t>
            </a:r>
            <a:r>
              <a:rPr lang="pt-BR" sz="1200" dirty="0"/>
              <a:t>&gt;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#include &lt;</a:t>
            </a:r>
            <a:r>
              <a:rPr lang="pt-BR" sz="1200" dirty="0" err="1"/>
              <a:t>stdlib.h</a:t>
            </a:r>
            <a:r>
              <a:rPr lang="pt-BR" sz="1200" dirty="0"/>
              <a:t>&gt;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pt-BR" sz="1200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 err="1"/>
              <a:t>void</a:t>
            </a:r>
            <a:r>
              <a:rPr lang="pt-BR" sz="1200" dirty="0"/>
              <a:t> </a:t>
            </a:r>
            <a:r>
              <a:rPr lang="pt-BR" sz="1200" dirty="0" err="1"/>
              <a:t>alocdinchar</a:t>
            </a:r>
            <a:r>
              <a:rPr lang="pt-BR" sz="1200" dirty="0"/>
              <a:t>()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char *a;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</a:t>
            </a:r>
            <a:r>
              <a:rPr lang="pt-BR" sz="1200" dirty="0" err="1"/>
              <a:t>int</a:t>
            </a:r>
            <a:r>
              <a:rPr lang="pt-BR" sz="1200" dirty="0"/>
              <a:t> n, i;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</a:t>
            </a:r>
            <a:r>
              <a:rPr lang="pt-BR" sz="1200" dirty="0" err="1"/>
              <a:t>puts</a:t>
            </a:r>
            <a:r>
              <a:rPr lang="pt-BR" sz="1200" dirty="0"/>
              <a:t>("Informe o numero de elementos a serem lidos:");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</a:t>
            </a:r>
            <a:r>
              <a:rPr lang="pt-BR" sz="1200" dirty="0" err="1"/>
              <a:t>scanf</a:t>
            </a:r>
            <a:r>
              <a:rPr lang="pt-BR" sz="1200" dirty="0"/>
              <a:t>("%d", &amp;n);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a = (char *)</a:t>
            </a:r>
            <a:r>
              <a:rPr lang="pt-BR" sz="1200" dirty="0" err="1"/>
              <a:t>malloc</a:t>
            </a:r>
            <a:r>
              <a:rPr lang="pt-BR" sz="1200" dirty="0"/>
              <a:t>(n * </a:t>
            </a:r>
            <a:r>
              <a:rPr lang="pt-BR" sz="1200" dirty="0" err="1"/>
              <a:t>sizeof</a:t>
            </a:r>
            <a:r>
              <a:rPr lang="pt-BR" sz="1200" dirty="0"/>
              <a:t>(char));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</a:t>
            </a:r>
            <a:r>
              <a:rPr lang="pt-BR" sz="1200" dirty="0" err="1"/>
              <a:t>if</a:t>
            </a:r>
            <a:r>
              <a:rPr lang="pt-BR" sz="1200" dirty="0"/>
              <a:t>(a == NULL)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   </a:t>
            </a:r>
            <a:r>
              <a:rPr lang="pt-BR" sz="1200" dirty="0" err="1"/>
              <a:t>puts</a:t>
            </a:r>
            <a:r>
              <a:rPr lang="pt-BR" sz="1200" dirty="0"/>
              <a:t>("Erro de </a:t>
            </a:r>
            <a:r>
              <a:rPr lang="pt-BR" sz="1200" dirty="0" err="1"/>
              <a:t>alocacao</a:t>
            </a:r>
            <a:r>
              <a:rPr lang="pt-BR" sz="1200" dirty="0"/>
              <a:t> de memoria.\n");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   system("PAUSE");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   </a:t>
            </a:r>
            <a:r>
              <a:rPr lang="pt-BR" sz="1200" dirty="0" err="1"/>
              <a:t>exit</a:t>
            </a:r>
            <a:r>
              <a:rPr lang="pt-BR" sz="1200" dirty="0"/>
              <a:t>(0);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}   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for(i=0; i&lt;n; i++)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   </a:t>
            </a:r>
            <a:r>
              <a:rPr lang="pt-BR" sz="1200" dirty="0" err="1"/>
              <a:t>fflush</a:t>
            </a:r>
            <a:r>
              <a:rPr lang="pt-BR" sz="1200" dirty="0"/>
              <a:t>(</a:t>
            </a:r>
            <a:r>
              <a:rPr lang="pt-BR" sz="1200" dirty="0" err="1"/>
              <a:t>stdin</a:t>
            </a:r>
            <a:r>
              <a:rPr lang="pt-BR" sz="1200" dirty="0"/>
              <a:t>);            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   </a:t>
            </a:r>
            <a:r>
              <a:rPr lang="pt-BR" sz="1200" dirty="0" err="1"/>
              <a:t>scanf</a:t>
            </a:r>
            <a:r>
              <a:rPr lang="pt-BR" sz="1200" dirty="0"/>
              <a:t>("%c", </a:t>
            </a:r>
            <a:r>
              <a:rPr lang="pt-BR" sz="1200" dirty="0" err="1"/>
              <a:t>a+i</a:t>
            </a:r>
            <a:r>
              <a:rPr lang="pt-BR" sz="1200" dirty="0"/>
              <a:t>);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}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</a:t>
            </a:r>
            <a:r>
              <a:rPr lang="pt-BR" sz="1200" dirty="0" err="1"/>
              <a:t>printf</a:t>
            </a:r>
            <a:r>
              <a:rPr lang="pt-BR" sz="1200" dirty="0"/>
              <a:t>("----------------------\n"); 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for(i=0; i&lt;n; i++)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   </a:t>
            </a:r>
            <a:r>
              <a:rPr lang="pt-BR" sz="1200" dirty="0" err="1"/>
              <a:t>printf</a:t>
            </a:r>
            <a:r>
              <a:rPr lang="pt-BR" sz="1200" dirty="0"/>
              <a:t>("%c ", a[i]);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}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</a:t>
            </a:r>
            <a:r>
              <a:rPr lang="pt-BR" sz="1200" dirty="0" err="1"/>
              <a:t>getch</a:t>
            </a:r>
            <a:r>
              <a:rPr lang="pt-BR" sz="1200" dirty="0"/>
              <a:t>();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}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 err="1"/>
              <a:t>main</a:t>
            </a:r>
            <a:r>
              <a:rPr lang="pt-BR" sz="1200" dirty="0"/>
              <a:t>()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/>
              <a:t>   </a:t>
            </a:r>
            <a:r>
              <a:rPr lang="pt-BR" sz="1200" dirty="0" err="1"/>
              <a:t>alocdinchar</a:t>
            </a:r>
            <a:r>
              <a:rPr lang="pt-BR" sz="1200" dirty="0"/>
              <a:t>();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1200" dirty="0" smtClean="0"/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44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13"/>
            <a:ext cx="8229600" cy="6451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dirty="0">
                <a:latin typeface="Calibri" pitchFamily="34" charset="0"/>
                <a:cs typeface="Calibri" pitchFamily="34" charset="0"/>
              </a:rPr>
              <a:t>Alocação de memória para um </a:t>
            </a:r>
            <a:r>
              <a:rPr lang="pt-BR" dirty="0">
                <a:latin typeface="Calibri" pitchFamily="34" charset="0"/>
                <a:cs typeface="Calibri" pitchFamily="34" charset="0"/>
              </a:rPr>
              <a:t>vetor de </a:t>
            </a:r>
            <a:r>
              <a:rPr lang="pt-BR" dirty="0" err="1">
                <a:latin typeface="Calibri" pitchFamily="34" charset="0"/>
                <a:cs typeface="Calibri" pitchFamily="34" charset="0"/>
              </a:rPr>
              <a:t>float</a:t>
            </a: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12316"/>
            <a:ext cx="8229600" cy="581302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#include &lt;</a:t>
            </a:r>
            <a:r>
              <a:rPr lang="pt-BR" sz="1200" dirty="0" err="1"/>
              <a:t>conio.h</a:t>
            </a:r>
            <a:r>
              <a:rPr lang="pt-BR" sz="1200" dirty="0"/>
              <a:t>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#include &lt;</a:t>
            </a:r>
            <a:r>
              <a:rPr lang="pt-BR" sz="1200" dirty="0" err="1"/>
              <a:t>stdio.h</a:t>
            </a:r>
            <a:r>
              <a:rPr lang="pt-BR" sz="1200" dirty="0"/>
              <a:t>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#include &lt;</a:t>
            </a:r>
            <a:r>
              <a:rPr lang="pt-BR" sz="1200" dirty="0" err="1"/>
              <a:t>stdlib.h</a:t>
            </a:r>
            <a:r>
              <a:rPr lang="pt-BR" sz="1200" dirty="0"/>
              <a:t>&gt;</a:t>
            </a:r>
          </a:p>
          <a:p>
            <a:pPr>
              <a:spcBef>
                <a:spcPts val="0"/>
              </a:spcBef>
              <a:buFontTx/>
              <a:buNone/>
            </a:pPr>
            <a:endParaRPr lang="pt-BR" sz="1200" dirty="0"/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 err="1"/>
              <a:t>void</a:t>
            </a:r>
            <a:r>
              <a:rPr lang="pt-BR" sz="1200" dirty="0"/>
              <a:t> </a:t>
            </a:r>
            <a:r>
              <a:rPr lang="pt-BR" sz="1200" dirty="0" err="1"/>
              <a:t>alocdinfloat</a:t>
            </a:r>
            <a:r>
              <a:rPr lang="pt-BR" sz="1200" dirty="0"/>
              <a:t>()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   </a:t>
            </a:r>
            <a:r>
              <a:rPr lang="pt-BR" sz="1200" dirty="0" err="1"/>
              <a:t>float</a:t>
            </a:r>
            <a:r>
              <a:rPr lang="pt-BR" sz="1200" dirty="0"/>
              <a:t> *a;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   </a:t>
            </a:r>
            <a:r>
              <a:rPr lang="pt-BR" sz="1200" dirty="0" err="1"/>
              <a:t>int</a:t>
            </a:r>
            <a:r>
              <a:rPr lang="pt-BR" sz="1200" dirty="0"/>
              <a:t> n, i;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   </a:t>
            </a:r>
            <a:r>
              <a:rPr lang="pt-BR" sz="1200" dirty="0" err="1"/>
              <a:t>puts</a:t>
            </a:r>
            <a:r>
              <a:rPr lang="pt-BR" sz="1200" dirty="0"/>
              <a:t>("Informe o numero de elementos a serem lidos:");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   </a:t>
            </a:r>
            <a:r>
              <a:rPr lang="pt-BR" sz="1200" dirty="0" err="1"/>
              <a:t>scanf</a:t>
            </a:r>
            <a:r>
              <a:rPr lang="pt-BR" sz="1200" dirty="0"/>
              <a:t>("%d", &amp;n);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   a = (</a:t>
            </a:r>
            <a:r>
              <a:rPr lang="pt-BR" sz="1200" dirty="0" err="1"/>
              <a:t>float</a:t>
            </a:r>
            <a:r>
              <a:rPr lang="pt-BR" sz="1200" dirty="0"/>
              <a:t> *)</a:t>
            </a:r>
            <a:r>
              <a:rPr lang="pt-BR" sz="1200" dirty="0" err="1"/>
              <a:t>malloc</a:t>
            </a:r>
            <a:r>
              <a:rPr lang="pt-BR" sz="1200" dirty="0"/>
              <a:t>(n * </a:t>
            </a:r>
            <a:r>
              <a:rPr lang="pt-BR" sz="1200" dirty="0" err="1"/>
              <a:t>sizeof</a:t>
            </a:r>
            <a:r>
              <a:rPr lang="pt-BR" sz="1200" dirty="0"/>
              <a:t>(</a:t>
            </a:r>
            <a:r>
              <a:rPr lang="pt-BR" sz="1200" dirty="0" err="1"/>
              <a:t>float</a:t>
            </a:r>
            <a:r>
              <a:rPr lang="pt-BR" sz="1200" dirty="0"/>
              <a:t>));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   </a:t>
            </a:r>
            <a:r>
              <a:rPr lang="pt-BR" sz="1200" dirty="0" err="1"/>
              <a:t>if</a:t>
            </a:r>
            <a:r>
              <a:rPr lang="pt-BR" sz="1200" dirty="0"/>
              <a:t>(a == NULL)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   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      </a:t>
            </a:r>
            <a:r>
              <a:rPr lang="pt-BR" sz="1200" dirty="0" err="1"/>
              <a:t>puts</a:t>
            </a:r>
            <a:r>
              <a:rPr lang="pt-BR" sz="1200" dirty="0"/>
              <a:t>("Erro de </a:t>
            </a:r>
            <a:r>
              <a:rPr lang="pt-BR" sz="1200" dirty="0" err="1"/>
              <a:t>alocacao</a:t>
            </a:r>
            <a:r>
              <a:rPr lang="pt-BR" sz="1200" dirty="0"/>
              <a:t> de memoria.\n");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      system("PAUSE");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      </a:t>
            </a:r>
            <a:r>
              <a:rPr lang="pt-BR" sz="1200" dirty="0" err="1"/>
              <a:t>exit</a:t>
            </a:r>
            <a:r>
              <a:rPr lang="pt-BR" sz="1200" dirty="0"/>
              <a:t>(0);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   }   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   for(i=0; i&lt;n; i++)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   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      </a:t>
            </a:r>
            <a:r>
              <a:rPr lang="pt-BR" sz="1200" dirty="0" err="1"/>
              <a:t>fflush</a:t>
            </a:r>
            <a:r>
              <a:rPr lang="pt-BR" sz="1200" dirty="0"/>
              <a:t>(</a:t>
            </a:r>
            <a:r>
              <a:rPr lang="pt-BR" sz="1200" dirty="0" err="1"/>
              <a:t>stdin</a:t>
            </a:r>
            <a:r>
              <a:rPr lang="pt-BR" sz="1200" dirty="0"/>
              <a:t>);            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      </a:t>
            </a:r>
            <a:r>
              <a:rPr lang="pt-BR" sz="1200" dirty="0" err="1"/>
              <a:t>scanf</a:t>
            </a:r>
            <a:r>
              <a:rPr lang="pt-BR" sz="1200" dirty="0"/>
              <a:t>("%f", </a:t>
            </a:r>
            <a:r>
              <a:rPr lang="pt-BR" sz="1200" dirty="0" err="1"/>
              <a:t>a+i</a:t>
            </a:r>
            <a:r>
              <a:rPr lang="pt-BR" sz="1200" dirty="0"/>
              <a:t>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   } 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   for(i=0; i&lt;n; i++)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   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      </a:t>
            </a:r>
            <a:r>
              <a:rPr lang="pt-BR" sz="1200" dirty="0" err="1"/>
              <a:t>printf</a:t>
            </a:r>
            <a:r>
              <a:rPr lang="pt-BR" sz="1200" dirty="0"/>
              <a:t>("%f ", a[i]);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   }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   </a:t>
            </a:r>
            <a:r>
              <a:rPr lang="pt-BR" sz="1200" dirty="0" err="1"/>
              <a:t>getch</a:t>
            </a:r>
            <a:r>
              <a:rPr lang="pt-BR" sz="1200" dirty="0"/>
              <a:t>();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}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 err="1"/>
              <a:t>main</a:t>
            </a:r>
            <a:r>
              <a:rPr lang="pt-BR" sz="1200" dirty="0"/>
              <a:t>()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   </a:t>
            </a:r>
            <a:r>
              <a:rPr lang="pt-BR" sz="1200" dirty="0" err="1"/>
              <a:t>alocdinfloat</a:t>
            </a:r>
            <a:r>
              <a:rPr lang="pt-BR" sz="1200" dirty="0"/>
              <a:t>();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200" dirty="0"/>
              <a:t>}</a:t>
            </a:r>
          </a:p>
          <a:p>
            <a:pPr>
              <a:spcBef>
                <a:spcPts val="0"/>
              </a:spcBef>
              <a:buFontTx/>
              <a:buNone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007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74"/>
            <a:ext cx="8229600" cy="56207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dirty="0">
                <a:latin typeface="Calibri" pitchFamily="34" charset="0"/>
                <a:cs typeface="Calibri" pitchFamily="34" charset="0"/>
              </a:rPr>
              <a:t/>
            </a:r>
            <a:br>
              <a:rPr lang="pt-BR" dirty="0">
                <a:latin typeface="Calibri" pitchFamily="34" charset="0"/>
                <a:cs typeface="Calibri" pitchFamily="34" charset="0"/>
              </a:rPr>
            </a:br>
            <a:r>
              <a:rPr lang="pt-BR" dirty="0">
                <a:latin typeface="Calibri" pitchFamily="34" charset="0"/>
                <a:cs typeface="Calibri" pitchFamily="34" charset="0"/>
              </a:rPr>
              <a:t>Apontadores para tipos </a:t>
            </a:r>
            <a:r>
              <a:rPr lang="pt-BR" dirty="0">
                <a:latin typeface="Calibri" pitchFamily="34" charset="0"/>
                <a:cs typeface="Calibri" pitchFamily="34" charset="0"/>
              </a:rPr>
              <a:t>estruturados (</a:t>
            </a:r>
            <a:r>
              <a:rPr lang="pt-BR" dirty="0" err="1">
                <a:latin typeface="Calibri" pitchFamily="34" charset="0"/>
                <a:cs typeface="Calibri" pitchFamily="34" charset="0"/>
              </a:rPr>
              <a:t>structs</a:t>
            </a:r>
            <a:r>
              <a:rPr lang="pt-BR" dirty="0">
                <a:latin typeface="Calibri" pitchFamily="34" charset="0"/>
                <a:cs typeface="Calibri" pitchFamily="34" charset="0"/>
              </a:rPr>
              <a:t>)</a:t>
            </a:r>
            <a:r>
              <a:rPr lang="pt-BR" dirty="0">
                <a:latin typeface="Calibri" pitchFamily="34" charset="0"/>
                <a:cs typeface="Calibri" pitchFamily="34" charset="0"/>
              </a:rPr>
              <a:t/>
            </a:r>
            <a:br>
              <a:rPr lang="pt-BR" dirty="0">
                <a:latin typeface="Calibri" pitchFamily="34" charset="0"/>
                <a:cs typeface="Calibri" pitchFamily="34" charset="0"/>
              </a:rPr>
            </a:b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700516"/>
            <a:ext cx="8229600" cy="604085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conio.h</a:t>
            </a:r>
            <a:r>
              <a:rPr lang="pt-BR" sz="1300" dirty="0"/>
              <a:t>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stdio.h</a:t>
            </a:r>
            <a:r>
              <a:rPr lang="pt-BR" sz="1300" dirty="0"/>
              <a:t>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stdlib.h</a:t>
            </a:r>
            <a:r>
              <a:rPr lang="pt-BR" sz="1300" dirty="0"/>
              <a:t>&gt;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string.h</a:t>
            </a:r>
            <a:r>
              <a:rPr lang="pt-BR" sz="1300" dirty="0"/>
              <a:t>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 err="1" smtClean="0"/>
              <a:t>struct</a:t>
            </a:r>
            <a:r>
              <a:rPr lang="pt-BR" sz="1300" dirty="0" smtClean="0"/>
              <a:t> </a:t>
            </a:r>
            <a:r>
              <a:rPr lang="pt-BR" sz="1300" dirty="0"/>
              <a:t>pessoa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   char nome[10];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   </a:t>
            </a:r>
            <a:r>
              <a:rPr lang="pt-BR" sz="1300" dirty="0" err="1"/>
              <a:t>int</a:t>
            </a:r>
            <a:r>
              <a:rPr lang="pt-BR" sz="1300" dirty="0"/>
              <a:t> idade;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   </a:t>
            </a:r>
            <a:r>
              <a:rPr lang="pt-BR" sz="1300" dirty="0" err="1"/>
              <a:t>float</a:t>
            </a:r>
            <a:r>
              <a:rPr lang="pt-BR" sz="1300" dirty="0"/>
              <a:t> altura;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   </a:t>
            </a:r>
            <a:r>
              <a:rPr lang="pt-BR" sz="1300" dirty="0" err="1"/>
              <a:t>float</a:t>
            </a:r>
            <a:r>
              <a:rPr lang="pt-BR" sz="1300" dirty="0"/>
              <a:t> peso;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} p1, p2;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				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 err="1"/>
              <a:t>void</a:t>
            </a:r>
            <a:r>
              <a:rPr lang="pt-BR" sz="1300" dirty="0"/>
              <a:t> </a:t>
            </a:r>
            <a:r>
              <a:rPr lang="pt-BR" sz="1300" dirty="0" err="1"/>
              <a:t>alocdinstruct</a:t>
            </a:r>
            <a:r>
              <a:rPr lang="pt-BR" sz="1300" dirty="0"/>
              <a:t>()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   pessoa *a;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   a = (</a:t>
            </a:r>
            <a:r>
              <a:rPr lang="pt-BR" sz="1300" dirty="0" err="1"/>
              <a:t>struct</a:t>
            </a:r>
            <a:r>
              <a:rPr lang="pt-BR" sz="1300" dirty="0"/>
              <a:t> pessoa*)</a:t>
            </a:r>
            <a:r>
              <a:rPr lang="pt-BR" sz="1300" dirty="0" err="1"/>
              <a:t>malloc</a:t>
            </a:r>
            <a:r>
              <a:rPr lang="pt-BR" sz="1300" dirty="0"/>
              <a:t>(</a:t>
            </a:r>
            <a:r>
              <a:rPr lang="pt-BR" sz="1300" dirty="0" err="1"/>
              <a:t>sizeof</a:t>
            </a:r>
            <a:r>
              <a:rPr lang="pt-BR" sz="1300" dirty="0"/>
              <a:t>(</a:t>
            </a:r>
            <a:r>
              <a:rPr lang="pt-BR" sz="1300" dirty="0" err="1"/>
              <a:t>struct</a:t>
            </a:r>
            <a:r>
              <a:rPr lang="pt-BR" sz="1300" dirty="0"/>
              <a:t> pessoa));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   </a:t>
            </a:r>
            <a:r>
              <a:rPr lang="pt-BR" sz="1300" dirty="0" err="1"/>
              <a:t>strcpy</a:t>
            </a:r>
            <a:r>
              <a:rPr lang="pt-BR" sz="1300" dirty="0"/>
              <a:t>(a -&gt; nome, "TED");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   a -&gt; idade  = 30;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   a -&gt; altura = 1.80;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   a -&gt; peso   = 85.7;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  </a:t>
            </a:r>
            <a:r>
              <a:rPr lang="pt-BR" sz="1300" dirty="0" smtClean="0"/>
              <a:t> </a:t>
            </a:r>
            <a:r>
              <a:rPr lang="pt-BR" sz="1300" dirty="0" err="1"/>
              <a:t>printf</a:t>
            </a:r>
            <a:r>
              <a:rPr lang="pt-BR" sz="1300" dirty="0"/>
              <a:t>("Nome..: %s\n"  , a -&gt; nome);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   </a:t>
            </a:r>
            <a:r>
              <a:rPr lang="pt-BR" sz="1300" dirty="0" err="1"/>
              <a:t>printf</a:t>
            </a:r>
            <a:r>
              <a:rPr lang="pt-BR" sz="1300" dirty="0"/>
              <a:t>("Idade.: %d\n"  , a -&gt; idade);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   </a:t>
            </a:r>
            <a:r>
              <a:rPr lang="pt-BR" sz="1300" dirty="0" err="1"/>
              <a:t>printf</a:t>
            </a:r>
            <a:r>
              <a:rPr lang="pt-BR" sz="1300" dirty="0"/>
              <a:t>("Altura: %.2f\n", a -&gt; altura);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   </a:t>
            </a:r>
            <a:r>
              <a:rPr lang="pt-BR" sz="1300" dirty="0" err="1"/>
              <a:t>printf</a:t>
            </a:r>
            <a:r>
              <a:rPr lang="pt-BR" sz="1300" dirty="0"/>
              <a:t>("Peso..: %.2f"  , a -&gt; peso);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   </a:t>
            </a:r>
            <a:r>
              <a:rPr lang="pt-BR" sz="1300" dirty="0" smtClean="0"/>
              <a:t>   </a:t>
            </a:r>
            <a:r>
              <a:rPr lang="pt-BR" sz="1300" dirty="0" err="1"/>
              <a:t>getch</a:t>
            </a:r>
            <a:r>
              <a:rPr lang="pt-BR" sz="1300" dirty="0"/>
              <a:t>();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}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 err="1" smtClean="0"/>
              <a:t>main</a:t>
            </a:r>
            <a:r>
              <a:rPr lang="pt-BR" sz="1300" dirty="0"/>
              <a:t>()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/>
              <a:t>   </a:t>
            </a:r>
            <a:r>
              <a:rPr lang="pt-BR" sz="1300" dirty="0" err="1"/>
              <a:t>alocdinstruct</a:t>
            </a:r>
            <a:r>
              <a:rPr lang="pt-BR" sz="1300" dirty="0"/>
              <a:t>();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300" dirty="0" smtClean="0"/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7999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>
                <a:latin typeface="Calibri" pitchFamily="34" charset="0"/>
                <a:cs typeface="Calibri" pitchFamily="34" charset="0"/>
              </a:rPr>
              <a:t>Alocando um Vetor de Estruturas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2100" dirty="0" err="1"/>
              <a:t>typedef</a:t>
            </a:r>
            <a:r>
              <a:rPr lang="pt-BR" sz="2100" dirty="0"/>
              <a:t> </a:t>
            </a:r>
            <a:r>
              <a:rPr lang="pt-BR" sz="2100" dirty="0" err="1"/>
              <a:t>struct</a:t>
            </a:r>
            <a:r>
              <a:rPr lang="pt-BR" sz="2100" dirty="0"/>
              <a:t> </a:t>
            </a:r>
            <a:endParaRPr lang="pt-BR" sz="21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pt-BR" sz="2100" dirty="0" smtClean="0"/>
              <a:t>{</a:t>
            </a:r>
            <a:endParaRPr lang="pt-BR" sz="2100" dirty="0"/>
          </a:p>
          <a:p>
            <a:pPr>
              <a:lnSpc>
                <a:spcPct val="90000"/>
              </a:lnSpc>
              <a:buFontTx/>
              <a:buNone/>
            </a:pPr>
            <a:r>
              <a:rPr lang="pt-BR" sz="2100" dirty="0" smtClean="0"/>
              <a:t>   </a:t>
            </a:r>
            <a:r>
              <a:rPr lang="pt-BR" sz="2100" dirty="0" err="1" smtClean="0"/>
              <a:t>int</a:t>
            </a:r>
            <a:r>
              <a:rPr lang="pt-BR" sz="2100" dirty="0" smtClean="0"/>
              <a:t> </a:t>
            </a:r>
            <a:r>
              <a:rPr lang="pt-BR" sz="2100" dirty="0"/>
              <a:t>x</a:t>
            </a:r>
            <a:r>
              <a:rPr lang="pt-BR" sz="2100" dirty="0" smtClean="0"/>
              <a:t>, y</a:t>
            </a:r>
            <a:r>
              <a:rPr lang="pt-BR" sz="2100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100" dirty="0" smtClean="0"/>
              <a:t>} ponto</a:t>
            </a:r>
            <a:r>
              <a:rPr lang="pt-BR" sz="2100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1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100" dirty="0" err="1" smtClean="0"/>
              <a:t>main</a:t>
            </a:r>
            <a:r>
              <a:rPr lang="pt-BR" sz="2100" dirty="0" smtClean="0"/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100" dirty="0"/>
              <a:t>{</a:t>
            </a:r>
            <a:endParaRPr lang="pt-BR" sz="21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pt-BR" sz="2100" dirty="0" smtClean="0"/>
              <a:t>   ponto </a:t>
            </a:r>
            <a:r>
              <a:rPr lang="pt-BR" sz="2100" dirty="0"/>
              <a:t>*a;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100" dirty="0"/>
              <a:t> </a:t>
            </a:r>
            <a:r>
              <a:rPr lang="pt-BR" sz="2100" dirty="0" smtClean="0"/>
              <a:t>  </a:t>
            </a:r>
            <a:r>
              <a:rPr lang="pt-BR" sz="2100" dirty="0" err="1" smtClean="0"/>
              <a:t>int</a:t>
            </a:r>
            <a:r>
              <a:rPr lang="pt-BR" sz="2100" dirty="0" smtClean="0"/>
              <a:t> </a:t>
            </a:r>
            <a:r>
              <a:rPr lang="pt-BR" sz="2100" dirty="0"/>
              <a:t>n</a:t>
            </a:r>
            <a:r>
              <a:rPr lang="pt-BR" sz="2100" dirty="0" smtClean="0"/>
              <a:t>, i</a:t>
            </a:r>
            <a:r>
              <a:rPr lang="pt-BR" sz="2100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100" dirty="0"/>
              <a:t> </a:t>
            </a:r>
            <a:r>
              <a:rPr lang="pt-BR" sz="2100" dirty="0" smtClean="0"/>
              <a:t>  </a:t>
            </a:r>
            <a:r>
              <a:rPr lang="pt-BR" sz="2100" dirty="0" err="1" smtClean="0"/>
              <a:t>puts</a:t>
            </a:r>
            <a:r>
              <a:rPr lang="pt-BR" sz="2100" dirty="0"/>
              <a:t>("Informe o número de elementos a serem lidos:");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100" dirty="0"/>
              <a:t> </a:t>
            </a:r>
            <a:r>
              <a:rPr lang="pt-BR" sz="2100" dirty="0" smtClean="0"/>
              <a:t>  </a:t>
            </a:r>
            <a:r>
              <a:rPr lang="pt-BR" sz="2100" dirty="0" err="1" smtClean="0"/>
              <a:t>scanf</a:t>
            </a:r>
            <a:r>
              <a:rPr lang="pt-BR" sz="2100" dirty="0"/>
              <a:t>("%d", &amp;n);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100" dirty="0"/>
              <a:t> </a:t>
            </a:r>
            <a:r>
              <a:rPr lang="pt-BR" sz="2100" dirty="0" smtClean="0"/>
              <a:t>  a </a:t>
            </a:r>
            <a:r>
              <a:rPr lang="pt-BR" sz="2100" dirty="0"/>
              <a:t>= </a:t>
            </a:r>
            <a:r>
              <a:rPr lang="pt-BR" sz="2100" dirty="0" smtClean="0"/>
              <a:t>(ponto *)</a:t>
            </a:r>
            <a:r>
              <a:rPr lang="pt-BR" sz="2100" dirty="0" err="1" smtClean="0"/>
              <a:t>malloc</a:t>
            </a:r>
            <a:r>
              <a:rPr lang="pt-BR" sz="2100" dirty="0" smtClean="0"/>
              <a:t>(n * </a:t>
            </a:r>
            <a:r>
              <a:rPr lang="pt-BR" sz="2100" dirty="0" err="1" smtClean="0"/>
              <a:t>sizeof</a:t>
            </a:r>
            <a:r>
              <a:rPr lang="pt-BR" sz="2100" dirty="0" smtClean="0"/>
              <a:t>(Ponto</a:t>
            </a:r>
            <a:r>
              <a:rPr lang="pt-BR" sz="21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99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dirty="0">
                <a:latin typeface="Calibri" pitchFamily="34" charset="0"/>
                <a:cs typeface="Calibri" pitchFamily="34" charset="0"/>
              </a:rPr>
              <a:t/>
            </a:r>
            <a:br>
              <a:rPr lang="pt-BR" dirty="0">
                <a:latin typeface="Calibri" pitchFamily="34" charset="0"/>
                <a:cs typeface="Calibri" pitchFamily="34" charset="0"/>
              </a:rPr>
            </a:br>
            <a:r>
              <a:rPr lang="pt-BR" dirty="0">
                <a:latin typeface="Calibri" pitchFamily="34" charset="0"/>
                <a:cs typeface="Calibri" pitchFamily="34" charset="0"/>
              </a:rPr>
              <a:t>Apontadores para tipos </a:t>
            </a:r>
            <a:r>
              <a:rPr lang="pt-BR" dirty="0">
                <a:latin typeface="Calibri" pitchFamily="34" charset="0"/>
                <a:cs typeface="Calibri" pitchFamily="34" charset="0"/>
              </a:rPr>
              <a:t>estruturados</a:t>
            </a:r>
            <a:br>
              <a:rPr lang="pt-BR" dirty="0">
                <a:latin typeface="Calibri" pitchFamily="34" charset="0"/>
                <a:cs typeface="Calibri" pitchFamily="34" charset="0"/>
              </a:rPr>
            </a:br>
            <a:r>
              <a:rPr lang="pt-BR" dirty="0">
                <a:latin typeface="Calibri" pitchFamily="34" charset="0"/>
                <a:cs typeface="Calibri" pitchFamily="34" charset="0"/>
              </a:rPr>
              <a:t>(Vetor de </a:t>
            </a:r>
            <a:r>
              <a:rPr lang="pt-BR" dirty="0" err="1">
                <a:latin typeface="Calibri" pitchFamily="34" charset="0"/>
                <a:cs typeface="Calibri" pitchFamily="34" charset="0"/>
              </a:rPr>
              <a:t>structs</a:t>
            </a:r>
            <a:r>
              <a:rPr lang="pt-BR" dirty="0">
                <a:latin typeface="Calibri" pitchFamily="34" charset="0"/>
                <a:cs typeface="Calibri" pitchFamily="34" charset="0"/>
              </a:rPr>
              <a:t>)</a:t>
            </a:r>
            <a:r>
              <a:rPr lang="pt-BR" dirty="0">
                <a:latin typeface="Calibri" pitchFamily="34" charset="0"/>
                <a:cs typeface="Calibri" pitchFamily="34" charset="0"/>
              </a:rPr>
              <a:t/>
            </a:r>
            <a:br>
              <a:rPr lang="pt-BR" dirty="0">
                <a:latin typeface="Calibri" pitchFamily="34" charset="0"/>
                <a:cs typeface="Calibri" pitchFamily="34" charset="0"/>
              </a:rPr>
            </a:b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#include &lt;</a:t>
            </a:r>
            <a:r>
              <a:rPr lang="pt-BR" sz="1100" dirty="0" err="1"/>
              <a:t>conio.h</a:t>
            </a:r>
            <a:r>
              <a:rPr lang="pt-BR" sz="1100" dirty="0"/>
              <a:t>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#include &lt;</a:t>
            </a:r>
            <a:r>
              <a:rPr lang="pt-BR" sz="1100" dirty="0" err="1"/>
              <a:t>stdio.h</a:t>
            </a:r>
            <a:r>
              <a:rPr lang="pt-BR" sz="1100" dirty="0"/>
              <a:t>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#include &lt;</a:t>
            </a:r>
            <a:r>
              <a:rPr lang="pt-BR" sz="1100" dirty="0" err="1"/>
              <a:t>stdlib.h</a:t>
            </a:r>
            <a:r>
              <a:rPr lang="pt-BR" sz="1100" dirty="0"/>
              <a:t>&gt;</a:t>
            </a:r>
          </a:p>
          <a:p>
            <a:pPr>
              <a:spcBef>
                <a:spcPts val="0"/>
              </a:spcBef>
              <a:buFontTx/>
              <a:buNone/>
            </a:pPr>
            <a:endParaRPr lang="pt-BR" sz="1100" dirty="0"/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 err="1"/>
              <a:t>typedef</a:t>
            </a:r>
            <a:r>
              <a:rPr lang="pt-BR" sz="1100" dirty="0"/>
              <a:t> </a:t>
            </a:r>
            <a:r>
              <a:rPr lang="pt-BR" sz="1100" dirty="0" err="1"/>
              <a:t>struct</a:t>
            </a:r>
            <a:r>
              <a:rPr lang="pt-BR" sz="1100" dirty="0"/>
              <a:t>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   </a:t>
            </a:r>
            <a:r>
              <a:rPr lang="pt-BR" sz="1100" dirty="0" err="1"/>
              <a:t>int</a:t>
            </a:r>
            <a:r>
              <a:rPr lang="pt-BR" sz="1100" dirty="0"/>
              <a:t> idade;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   </a:t>
            </a:r>
            <a:r>
              <a:rPr lang="pt-BR" sz="1100" dirty="0" err="1"/>
              <a:t>float</a:t>
            </a:r>
            <a:r>
              <a:rPr lang="pt-BR" sz="1100" dirty="0"/>
              <a:t> salario;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} </a:t>
            </a:r>
            <a:r>
              <a:rPr lang="pt-BR" sz="1100" dirty="0" err="1"/>
              <a:t>tregistro</a:t>
            </a:r>
            <a:r>
              <a:rPr lang="pt-BR" sz="1100" dirty="0"/>
              <a:t>;</a:t>
            </a:r>
          </a:p>
          <a:p>
            <a:pPr>
              <a:spcBef>
                <a:spcPts val="0"/>
              </a:spcBef>
              <a:buFontTx/>
              <a:buNone/>
            </a:pPr>
            <a:endParaRPr lang="pt-BR" sz="1100" dirty="0"/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 err="1"/>
              <a:t>void</a:t>
            </a:r>
            <a:r>
              <a:rPr lang="pt-BR" sz="1100" dirty="0"/>
              <a:t> </a:t>
            </a:r>
            <a:r>
              <a:rPr lang="pt-BR" sz="1100" dirty="0" err="1"/>
              <a:t>alocdinstruct</a:t>
            </a:r>
            <a:r>
              <a:rPr lang="pt-BR" sz="1100" dirty="0"/>
              <a:t>()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   </a:t>
            </a:r>
            <a:r>
              <a:rPr lang="pt-BR" sz="1100" dirty="0" err="1"/>
              <a:t>tregistro</a:t>
            </a:r>
            <a:r>
              <a:rPr lang="pt-BR" sz="1100" dirty="0"/>
              <a:t> *a;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   </a:t>
            </a:r>
            <a:r>
              <a:rPr lang="pt-BR" sz="1100" dirty="0" err="1"/>
              <a:t>int</a:t>
            </a:r>
            <a:r>
              <a:rPr lang="pt-BR" sz="1100" dirty="0"/>
              <a:t> n, i;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   </a:t>
            </a:r>
            <a:r>
              <a:rPr lang="pt-BR" sz="1100" dirty="0" err="1"/>
              <a:t>puts</a:t>
            </a:r>
            <a:r>
              <a:rPr lang="pt-BR" sz="1100" dirty="0"/>
              <a:t>("Informe o numero de elementos a serem lidos:");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   </a:t>
            </a:r>
            <a:r>
              <a:rPr lang="pt-BR" sz="1100" dirty="0" err="1"/>
              <a:t>scanf</a:t>
            </a:r>
            <a:r>
              <a:rPr lang="pt-BR" sz="1100" dirty="0"/>
              <a:t>("%d", &amp;n);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   a = (</a:t>
            </a:r>
            <a:r>
              <a:rPr lang="pt-BR" sz="1100" dirty="0" err="1"/>
              <a:t>tregistro</a:t>
            </a:r>
            <a:r>
              <a:rPr lang="pt-BR" sz="1100" dirty="0"/>
              <a:t> *) </a:t>
            </a:r>
            <a:r>
              <a:rPr lang="pt-BR" sz="1100" dirty="0" err="1"/>
              <a:t>malloc</a:t>
            </a:r>
            <a:r>
              <a:rPr lang="pt-BR" sz="1100" dirty="0"/>
              <a:t>(n * </a:t>
            </a:r>
            <a:r>
              <a:rPr lang="pt-BR" sz="1100" dirty="0" err="1"/>
              <a:t>sizeof</a:t>
            </a:r>
            <a:r>
              <a:rPr lang="pt-BR" sz="1100" dirty="0"/>
              <a:t>(</a:t>
            </a:r>
            <a:r>
              <a:rPr lang="pt-BR" sz="1100" dirty="0" err="1"/>
              <a:t>tregistro</a:t>
            </a:r>
            <a:r>
              <a:rPr lang="pt-BR" sz="1100" dirty="0"/>
              <a:t>));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   for(i=0; i&lt;n; i++)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   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      </a:t>
            </a:r>
            <a:r>
              <a:rPr lang="pt-BR" sz="1100" dirty="0" err="1"/>
              <a:t>scanf</a:t>
            </a:r>
            <a:r>
              <a:rPr lang="pt-BR" sz="1100" dirty="0"/>
              <a:t>("%d", </a:t>
            </a:r>
            <a:r>
              <a:rPr lang="pt-BR" sz="1100" dirty="0" smtClean="0"/>
              <a:t>&amp;a[i].idade</a:t>
            </a:r>
            <a:r>
              <a:rPr lang="pt-BR" sz="1100" dirty="0"/>
              <a:t>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      </a:t>
            </a:r>
            <a:r>
              <a:rPr lang="pt-BR" sz="1100" dirty="0" err="1"/>
              <a:t>scanf</a:t>
            </a:r>
            <a:r>
              <a:rPr lang="pt-BR" sz="1100" dirty="0"/>
              <a:t>("%f", &amp;a[i].salario);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   }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   </a:t>
            </a:r>
            <a:r>
              <a:rPr lang="pt-BR" sz="1100" dirty="0" err="1"/>
              <a:t>printf</a:t>
            </a:r>
            <a:r>
              <a:rPr lang="pt-BR" sz="1100" dirty="0"/>
              <a:t>("--------------------------\n");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   for(i=0; i&lt;n; i++)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   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      </a:t>
            </a:r>
            <a:r>
              <a:rPr lang="pt-BR" sz="1100" dirty="0" err="1"/>
              <a:t>printf</a:t>
            </a:r>
            <a:r>
              <a:rPr lang="pt-BR" sz="1100" dirty="0"/>
              <a:t>("%d\n", a[i].idade);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      </a:t>
            </a:r>
            <a:r>
              <a:rPr lang="pt-BR" sz="1100" dirty="0" err="1"/>
              <a:t>printf</a:t>
            </a:r>
            <a:r>
              <a:rPr lang="pt-BR" sz="1100" dirty="0"/>
              <a:t>("%f\n", a[i].salario);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   }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   </a:t>
            </a:r>
            <a:r>
              <a:rPr lang="pt-BR" sz="1100" dirty="0" err="1"/>
              <a:t>getch</a:t>
            </a:r>
            <a:r>
              <a:rPr lang="pt-BR" sz="1100" dirty="0"/>
              <a:t>();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}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 err="1"/>
              <a:t>main</a:t>
            </a:r>
            <a:r>
              <a:rPr lang="pt-BR" sz="1100" dirty="0"/>
              <a:t>()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/>
              <a:t>   </a:t>
            </a:r>
            <a:r>
              <a:rPr lang="pt-BR" sz="1100" dirty="0" err="1"/>
              <a:t>alocdinstruct</a:t>
            </a:r>
            <a:r>
              <a:rPr lang="pt-BR" sz="1100" dirty="0"/>
              <a:t>();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1100" dirty="0" smtClean="0"/>
              <a:t>}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9987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>
                <a:latin typeface="Calibri" pitchFamily="34" charset="0"/>
                <a:cs typeface="Calibri" pitchFamily="34" charset="0"/>
              </a:rPr>
              <a:t>Apontadores e espaços alocados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/>
              <a:t>Seja a declaração:</a:t>
            </a:r>
          </a:p>
          <a:p>
            <a:pPr lvl="1" algn="just">
              <a:buFontTx/>
              <a:buNone/>
            </a:pPr>
            <a:r>
              <a:rPr lang="pt-BR" sz="1800" dirty="0" err="1"/>
              <a:t>int</a:t>
            </a:r>
            <a:r>
              <a:rPr lang="pt-BR" sz="1800" dirty="0"/>
              <a:t> *a;</a:t>
            </a:r>
          </a:p>
          <a:p>
            <a:pPr lvl="1" algn="just">
              <a:buFontTx/>
              <a:buNone/>
            </a:pPr>
            <a:r>
              <a:rPr lang="pt-BR" sz="1800" dirty="0"/>
              <a:t> a = </a:t>
            </a:r>
            <a:r>
              <a:rPr lang="pt-BR" sz="1800" dirty="0" smtClean="0"/>
              <a:t>(</a:t>
            </a:r>
            <a:r>
              <a:rPr lang="pt-BR" sz="1800" dirty="0" err="1" smtClean="0"/>
              <a:t>int</a:t>
            </a:r>
            <a:r>
              <a:rPr lang="pt-BR" sz="1800" dirty="0" smtClean="0"/>
              <a:t> *)</a:t>
            </a:r>
            <a:r>
              <a:rPr lang="pt-BR" sz="1800" dirty="0" err="1" smtClean="0"/>
              <a:t>malloc</a:t>
            </a:r>
            <a:r>
              <a:rPr lang="pt-BR" sz="1800" dirty="0" smtClean="0"/>
              <a:t>(10 * </a:t>
            </a:r>
            <a:r>
              <a:rPr lang="pt-BR" sz="1800" dirty="0" err="1" smtClean="0"/>
              <a:t>sizeof</a:t>
            </a:r>
            <a:r>
              <a:rPr lang="pt-BR" sz="1800" dirty="0" smtClean="0"/>
              <a:t>(</a:t>
            </a:r>
            <a:r>
              <a:rPr lang="pt-BR" sz="1800" dirty="0" err="1" smtClean="0"/>
              <a:t>int</a:t>
            </a:r>
            <a:r>
              <a:rPr lang="pt-BR" sz="1800" dirty="0"/>
              <a:t>));</a:t>
            </a:r>
          </a:p>
          <a:p>
            <a:pPr lvl="1" algn="just">
              <a:buFontTx/>
              <a:buNone/>
            </a:pPr>
            <a:endParaRPr lang="pt-BR" sz="1800" dirty="0"/>
          </a:p>
          <a:p>
            <a:pPr lvl="1" algn="just"/>
            <a:r>
              <a:rPr lang="pt-BR" sz="1800" dirty="0"/>
              <a:t>Depois que a alocação foi feita não é possível aumentar o tamanho do espaço alocado.</a:t>
            </a:r>
          </a:p>
          <a:p>
            <a:pPr lvl="1" algn="just"/>
            <a:r>
              <a:rPr lang="pt-BR" sz="1800" dirty="0"/>
              <a:t>Porém, é possível fazer o ponteiro apontar para outro espaço.</a:t>
            </a:r>
          </a:p>
          <a:p>
            <a:pPr lvl="1" algn="just">
              <a:spcAft>
                <a:spcPts val="600"/>
              </a:spcAft>
            </a:pPr>
            <a:r>
              <a:rPr lang="pt-BR" sz="1800" dirty="0"/>
              <a:t>Assim na </a:t>
            </a:r>
            <a:r>
              <a:rPr lang="pt-BR" sz="1800" dirty="0" err="1"/>
              <a:t>seqüência</a:t>
            </a:r>
            <a:r>
              <a:rPr lang="pt-BR" sz="1800" dirty="0" smtClean="0"/>
              <a:t>:</a:t>
            </a:r>
            <a:endParaRPr lang="pt-BR" sz="1800" dirty="0"/>
          </a:p>
          <a:p>
            <a:pPr lvl="1" algn="just">
              <a:buFontTx/>
              <a:buNone/>
            </a:pPr>
            <a:r>
              <a:rPr lang="pt-BR" sz="1800" dirty="0"/>
              <a:t>a = (</a:t>
            </a: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smtClean="0"/>
              <a:t>*)</a:t>
            </a:r>
            <a:r>
              <a:rPr lang="pt-BR" sz="1800" dirty="0" err="1" smtClean="0"/>
              <a:t>malloc</a:t>
            </a:r>
            <a:r>
              <a:rPr lang="pt-BR" sz="1800" dirty="0" smtClean="0"/>
              <a:t>(10 * </a:t>
            </a:r>
            <a:r>
              <a:rPr lang="pt-BR" sz="1800" dirty="0" err="1" smtClean="0"/>
              <a:t>sizeof</a:t>
            </a:r>
            <a:r>
              <a:rPr lang="pt-BR" sz="1800" dirty="0" smtClean="0"/>
              <a:t>(</a:t>
            </a:r>
            <a:r>
              <a:rPr lang="pt-BR" sz="1800" dirty="0" err="1" smtClean="0"/>
              <a:t>int</a:t>
            </a:r>
            <a:r>
              <a:rPr lang="pt-BR" sz="1800" dirty="0"/>
              <a:t>)); ...</a:t>
            </a:r>
          </a:p>
          <a:p>
            <a:pPr lvl="1" algn="just">
              <a:buFontTx/>
              <a:buNone/>
            </a:pPr>
            <a:r>
              <a:rPr lang="pt-BR" sz="1800" dirty="0"/>
              <a:t>a = (</a:t>
            </a: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smtClean="0"/>
              <a:t>*)</a:t>
            </a:r>
            <a:r>
              <a:rPr lang="pt-BR" sz="1800" dirty="0" err="1" smtClean="0"/>
              <a:t>malloc</a:t>
            </a:r>
            <a:r>
              <a:rPr lang="pt-BR" sz="1800" dirty="0" smtClean="0"/>
              <a:t>(20 * </a:t>
            </a:r>
            <a:r>
              <a:rPr lang="pt-BR" sz="1800" dirty="0" err="1" smtClean="0"/>
              <a:t>sizeof</a:t>
            </a:r>
            <a:r>
              <a:rPr lang="pt-BR" sz="1800" dirty="0" smtClean="0"/>
              <a:t>(</a:t>
            </a:r>
            <a:r>
              <a:rPr lang="pt-BR" sz="1800" dirty="0" err="1" smtClean="0"/>
              <a:t>int</a:t>
            </a:r>
            <a:r>
              <a:rPr lang="pt-BR" sz="1800" dirty="0"/>
              <a:t>)); ...</a:t>
            </a:r>
          </a:p>
          <a:p>
            <a:pPr lvl="1" algn="just">
              <a:spcAft>
                <a:spcPts val="600"/>
              </a:spcAft>
              <a:buFontTx/>
              <a:buNone/>
            </a:pPr>
            <a:r>
              <a:rPr lang="pt-BR" sz="1800" dirty="0"/>
              <a:t>a = (</a:t>
            </a: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smtClean="0"/>
              <a:t>*)</a:t>
            </a:r>
            <a:r>
              <a:rPr lang="pt-BR" sz="1800" dirty="0" err="1" smtClean="0"/>
              <a:t>malloc</a:t>
            </a:r>
            <a:r>
              <a:rPr lang="pt-BR" sz="1800" dirty="0" smtClean="0"/>
              <a:t>(5 * </a:t>
            </a:r>
            <a:r>
              <a:rPr lang="pt-BR" sz="1800" dirty="0" err="1" smtClean="0"/>
              <a:t>sizeof</a:t>
            </a:r>
            <a:r>
              <a:rPr lang="pt-BR" sz="1800" dirty="0" smtClean="0"/>
              <a:t>(</a:t>
            </a:r>
            <a:r>
              <a:rPr lang="pt-BR" sz="1800" dirty="0" err="1" smtClean="0"/>
              <a:t>int</a:t>
            </a:r>
            <a:r>
              <a:rPr lang="pt-BR" sz="1800" dirty="0"/>
              <a:t>));</a:t>
            </a:r>
          </a:p>
          <a:p>
            <a:pPr marL="354013" lvl="1" indent="0" algn="just">
              <a:buFontTx/>
              <a:buNone/>
            </a:pPr>
            <a:r>
              <a:rPr lang="pt-BR" sz="1800" dirty="0"/>
              <a:t>Os espaços alocados pelas duas primeiras chamadas de </a:t>
            </a:r>
            <a:r>
              <a:rPr lang="pt-BR" sz="1800" dirty="0" err="1"/>
              <a:t>malloc</a:t>
            </a:r>
            <a:r>
              <a:rPr lang="pt-BR" sz="1800" dirty="0"/>
              <a:t> ficarão “perdidos”, ficam alocados e sem uma referência para acessá-los.</a:t>
            </a:r>
          </a:p>
        </p:txBody>
      </p:sp>
    </p:spTree>
    <p:extLst>
      <p:ext uri="{BB962C8B-B14F-4D97-AF65-F5344CB8AC3E}">
        <p14:creationId xmlns:p14="http://schemas.microsoft.com/office/powerpoint/2010/main" val="10424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dirty="0">
                <a:latin typeface="Calibri" pitchFamily="34" charset="0"/>
                <a:cs typeface="Calibri" pitchFamily="34" charset="0"/>
              </a:rPr>
              <a:t>Objetivos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Utilizar </a:t>
            </a:r>
            <a:r>
              <a:rPr lang="pt-BR" sz="2800" dirty="0"/>
              <a:t>espaços da memória </a:t>
            </a:r>
            <a:r>
              <a:rPr lang="pt-BR" sz="2800" dirty="0" smtClean="0"/>
              <a:t>RAM de </a:t>
            </a:r>
            <a:r>
              <a:rPr lang="pt-BR" sz="2800" dirty="0"/>
              <a:t>tamanho </a:t>
            </a:r>
            <a:r>
              <a:rPr lang="pt-BR" sz="2800" dirty="0" smtClean="0"/>
              <a:t>arbitrário;</a:t>
            </a:r>
            <a:endParaRPr lang="pt-BR" sz="2800" dirty="0"/>
          </a:p>
          <a:p>
            <a:pPr algn="just"/>
            <a:r>
              <a:rPr lang="pt-BR" sz="2800" dirty="0"/>
              <a:t>Criar estruturas de dados usando </a:t>
            </a:r>
            <a:r>
              <a:rPr lang="pt-BR" sz="2800" dirty="0" smtClean="0"/>
              <a:t>encadeamento (via ponteiros).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991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>
                <a:latin typeface="Calibri" pitchFamily="34" charset="0"/>
                <a:cs typeface="Calibri" pitchFamily="34" charset="0"/>
              </a:rPr>
              <a:t>Liberando espaço com free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sz="2400" dirty="0"/>
              <a:t>Sempre que um espaço alocado fica sem referência este é perdido, não podendo ser utilizado novamente, nem pelo programa que o alocou nem por outros programas em execução na memória.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BR" sz="2400" dirty="0"/>
              <a:t>Antes de fazer um apontador apontar para outro espaço, o espaço que este aponta deve ser liberado com </a:t>
            </a:r>
            <a:r>
              <a:rPr lang="pt-BR" sz="2400" b="1" dirty="0" err="1" smtClean="0"/>
              <a:t>free</a:t>
            </a:r>
            <a:r>
              <a:rPr lang="pt-BR" sz="2400" dirty="0"/>
              <a:t>: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pt-BR" sz="2000" dirty="0"/>
              <a:t>a = (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smtClean="0"/>
              <a:t>*)</a:t>
            </a:r>
            <a:r>
              <a:rPr lang="pt-BR" sz="2000" dirty="0" err="1" smtClean="0"/>
              <a:t>malloc</a:t>
            </a:r>
            <a:r>
              <a:rPr lang="pt-BR" sz="2000" dirty="0" smtClean="0"/>
              <a:t>(10 * </a:t>
            </a:r>
            <a:r>
              <a:rPr lang="pt-BR" sz="2000" dirty="0" err="1" smtClean="0"/>
              <a:t>sizeof</a:t>
            </a:r>
            <a:r>
              <a:rPr lang="pt-BR" sz="2000" dirty="0" smtClean="0"/>
              <a:t>(</a:t>
            </a:r>
            <a:r>
              <a:rPr lang="pt-BR" sz="2000" dirty="0" err="1" smtClean="0"/>
              <a:t>int</a:t>
            </a:r>
            <a:r>
              <a:rPr lang="pt-BR" sz="2000" dirty="0"/>
              <a:t>));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pt-BR" sz="2000" dirty="0"/>
              <a:t>  ....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pt-BR" sz="2000" dirty="0" err="1"/>
              <a:t>free</a:t>
            </a:r>
            <a:r>
              <a:rPr lang="pt-BR" sz="2000" dirty="0"/>
              <a:t>(a);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pt-BR" sz="2000" dirty="0"/>
              <a:t>a = (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smtClean="0"/>
              <a:t>*)</a:t>
            </a:r>
            <a:r>
              <a:rPr lang="pt-BR" sz="2000" dirty="0" err="1" smtClean="0"/>
              <a:t>malloc</a:t>
            </a:r>
            <a:r>
              <a:rPr lang="pt-BR" sz="2000" dirty="0" smtClean="0"/>
              <a:t>(20 * </a:t>
            </a:r>
            <a:r>
              <a:rPr lang="pt-BR" sz="2000" dirty="0" err="1" smtClean="0"/>
              <a:t>sizeof</a:t>
            </a:r>
            <a:r>
              <a:rPr lang="pt-BR" sz="2000" dirty="0" smtClean="0"/>
              <a:t>(</a:t>
            </a:r>
            <a:r>
              <a:rPr lang="pt-BR" sz="2000" dirty="0" err="1" smtClean="0"/>
              <a:t>int</a:t>
            </a:r>
            <a:r>
              <a:rPr lang="pt-BR" sz="2000" dirty="0"/>
              <a:t>));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pt-BR" sz="2000" dirty="0"/>
              <a:t>....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pt-BR" sz="2000" dirty="0" err="1"/>
              <a:t>free</a:t>
            </a:r>
            <a:r>
              <a:rPr lang="pt-BR" sz="2000" dirty="0"/>
              <a:t>(a);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pt-BR" sz="2000" dirty="0"/>
              <a:t>a = (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smtClean="0"/>
              <a:t>*)</a:t>
            </a:r>
            <a:r>
              <a:rPr lang="pt-BR" sz="2000" dirty="0" err="1" smtClean="0"/>
              <a:t>malloc</a:t>
            </a:r>
            <a:r>
              <a:rPr lang="pt-BR" sz="2000" dirty="0" smtClean="0"/>
              <a:t>(5 * </a:t>
            </a:r>
            <a:r>
              <a:rPr lang="pt-BR" sz="2000" dirty="0" err="1" smtClean="0"/>
              <a:t>sizeof</a:t>
            </a:r>
            <a:r>
              <a:rPr lang="pt-BR" sz="2000" dirty="0" smtClean="0"/>
              <a:t>(</a:t>
            </a:r>
            <a:r>
              <a:rPr lang="pt-BR" sz="2000" dirty="0" err="1" smtClean="0"/>
              <a:t>int</a:t>
            </a:r>
            <a:r>
              <a:rPr lang="pt-BR" sz="2000" dirty="0"/>
              <a:t>));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095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>
                <a:latin typeface="Calibri" pitchFamily="34" charset="0"/>
                <a:cs typeface="Calibri" pitchFamily="34" charset="0"/>
              </a:rPr>
              <a:t>Liberando espaço com free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A função </a:t>
            </a:r>
            <a:r>
              <a:rPr lang="pt-BR" sz="2800" dirty="0" err="1"/>
              <a:t>free</a:t>
            </a:r>
            <a:r>
              <a:rPr lang="pt-BR" sz="2800" dirty="0"/>
              <a:t> libera espaços contíguos alocados por </a:t>
            </a:r>
            <a:r>
              <a:rPr lang="pt-BR" sz="2800" dirty="0" err="1"/>
              <a:t>malloc</a:t>
            </a:r>
            <a:r>
              <a:rPr lang="pt-BR" sz="2800" dirty="0"/>
              <a:t>.</a:t>
            </a:r>
          </a:p>
          <a:p>
            <a:pPr algn="just"/>
            <a:r>
              <a:rPr lang="pt-BR" sz="2800" dirty="0"/>
              <a:t>No exemplo</a:t>
            </a:r>
          </a:p>
          <a:p>
            <a:pPr lvl="1" algn="just">
              <a:buFontTx/>
              <a:buNone/>
            </a:pPr>
            <a:r>
              <a:rPr lang="pt-BR" sz="2400" dirty="0"/>
              <a:t>a = (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smtClean="0"/>
              <a:t>*)</a:t>
            </a:r>
            <a:r>
              <a:rPr lang="pt-BR" sz="2400" dirty="0" err="1" smtClean="0"/>
              <a:t>malloc</a:t>
            </a:r>
            <a:r>
              <a:rPr lang="pt-BR" sz="2400" dirty="0" smtClean="0"/>
              <a:t>(10 * </a:t>
            </a:r>
            <a:r>
              <a:rPr lang="pt-BR" sz="2400" dirty="0" err="1" smtClean="0"/>
              <a:t>sizeof</a:t>
            </a:r>
            <a:r>
              <a:rPr lang="pt-BR" sz="2400" dirty="0" smtClean="0"/>
              <a:t>(</a:t>
            </a:r>
            <a:r>
              <a:rPr lang="pt-BR" sz="2400" dirty="0" err="1" smtClean="0"/>
              <a:t>int</a:t>
            </a:r>
            <a:r>
              <a:rPr lang="pt-BR" sz="2400" dirty="0"/>
              <a:t>));</a:t>
            </a:r>
          </a:p>
          <a:p>
            <a:pPr lvl="1" algn="just">
              <a:buFontTx/>
              <a:buNone/>
            </a:pPr>
            <a:r>
              <a:rPr lang="pt-BR" sz="2400" dirty="0"/>
              <a:t>  ....</a:t>
            </a:r>
          </a:p>
          <a:p>
            <a:pPr lvl="1" algn="just">
              <a:buFontTx/>
              <a:buNone/>
            </a:pPr>
            <a:r>
              <a:rPr lang="pt-BR" sz="2400" dirty="0" err="1"/>
              <a:t>free</a:t>
            </a:r>
            <a:r>
              <a:rPr lang="pt-BR" sz="2400" dirty="0"/>
              <a:t>(a);</a:t>
            </a:r>
          </a:p>
          <a:p>
            <a:pPr lvl="1" algn="just">
              <a:buFontTx/>
              <a:buNone/>
            </a:pPr>
            <a:endParaRPr lang="pt-BR" sz="2400" dirty="0"/>
          </a:p>
          <a:p>
            <a:pPr marL="354013" lvl="1" indent="0" algn="just">
              <a:buFontTx/>
              <a:buNone/>
            </a:pPr>
            <a:r>
              <a:rPr lang="pt-BR" sz="2400" dirty="0" err="1"/>
              <a:t>free</a:t>
            </a:r>
            <a:r>
              <a:rPr lang="pt-BR" sz="2400" dirty="0"/>
              <a:t> vai liberar todos o bloco de memória de equivalente ao que foi alocado por </a:t>
            </a:r>
            <a:r>
              <a:rPr lang="pt-BR" sz="2400" dirty="0" err="1"/>
              <a:t>malloc</a:t>
            </a:r>
            <a:r>
              <a:rPr lang="pt-BR" sz="2400" dirty="0"/>
              <a:t>. (10 * o tamanho de um inteiro)</a:t>
            </a:r>
          </a:p>
          <a:p>
            <a:pPr algn="just">
              <a:buFontTx/>
              <a:buNone/>
            </a:pPr>
            <a:endParaRPr lang="pt-BR" sz="2800" dirty="0"/>
          </a:p>
          <a:p>
            <a:pPr algn="just">
              <a:buFontTx/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190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7313" indent="1588" algn="just">
              <a:spcBef>
                <a:spcPts val="0"/>
              </a:spcBef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conio.h</a:t>
            </a:r>
            <a:r>
              <a:rPr lang="pt-BR" sz="1800" dirty="0"/>
              <a:t>&gt;</a:t>
            </a:r>
          </a:p>
          <a:p>
            <a:pPr marL="87313" indent="1588" algn="just">
              <a:spcBef>
                <a:spcPts val="0"/>
              </a:spcBef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stdio.h</a:t>
            </a:r>
            <a:r>
              <a:rPr lang="pt-BR" sz="1800" dirty="0"/>
              <a:t>&gt;</a:t>
            </a:r>
          </a:p>
          <a:p>
            <a:pPr marL="87313" indent="1588" algn="just">
              <a:spcBef>
                <a:spcPts val="0"/>
              </a:spcBef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stdlib.h</a:t>
            </a:r>
            <a:r>
              <a:rPr lang="pt-BR" sz="1800" dirty="0"/>
              <a:t>&gt;</a:t>
            </a:r>
          </a:p>
          <a:p>
            <a:pPr marL="87313" indent="1588" algn="just">
              <a:spcBef>
                <a:spcPts val="0"/>
              </a:spcBef>
              <a:buNone/>
            </a:pPr>
            <a:endParaRPr lang="pt-BR" sz="1800" dirty="0"/>
          </a:p>
          <a:p>
            <a:pPr marL="87313" indent="1588" algn="just">
              <a:spcBef>
                <a:spcPts val="0"/>
              </a:spcBef>
              <a:buNone/>
            </a:pPr>
            <a:r>
              <a:rPr lang="pt-BR" sz="1800" dirty="0" err="1"/>
              <a:t>main</a:t>
            </a:r>
            <a:r>
              <a:rPr lang="pt-BR" sz="1800" dirty="0"/>
              <a:t>()</a:t>
            </a:r>
          </a:p>
          <a:p>
            <a:pPr marL="87313" indent="1588" algn="just">
              <a:spcBef>
                <a:spcPts val="0"/>
              </a:spcBef>
              <a:buNone/>
            </a:pPr>
            <a:r>
              <a:rPr lang="pt-BR" sz="1800" dirty="0"/>
              <a:t>{</a:t>
            </a:r>
          </a:p>
          <a:p>
            <a:pPr marL="87313" indent="1588" algn="just">
              <a:spcBef>
                <a:spcPts val="0"/>
              </a:spcBef>
              <a:buNone/>
            </a:pPr>
            <a:r>
              <a:rPr lang="pt-BR" sz="1800" dirty="0"/>
              <a:t>   </a:t>
            </a:r>
            <a:r>
              <a:rPr lang="pt-BR" sz="1800" dirty="0" err="1"/>
              <a:t>int</a:t>
            </a:r>
            <a:r>
              <a:rPr lang="pt-BR" sz="1800" dirty="0"/>
              <a:t> *a, *c, b;</a:t>
            </a:r>
          </a:p>
          <a:p>
            <a:pPr marL="87313" indent="1588" algn="just">
              <a:spcBef>
                <a:spcPts val="0"/>
              </a:spcBef>
              <a:buNone/>
            </a:pPr>
            <a:r>
              <a:rPr lang="pt-BR" sz="1800" dirty="0"/>
              <a:t>   b = 10;</a:t>
            </a:r>
          </a:p>
          <a:p>
            <a:pPr marL="87313" indent="1588" algn="just">
              <a:spcBef>
                <a:spcPts val="0"/>
              </a:spcBef>
              <a:buNone/>
            </a:pPr>
            <a:r>
              <a:rPr lang="pt-BR" sz="1800" dirty="0"/>
              <a:t>   a = (</a:t>
            </a: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smtClean="0"/>
              <a:t>*)</a:t>
            </a:r>
            <a:r>
              <a:rPr lang="pt-BR" sz="1800" dirty="0" err="1" smtClean="0"/>
              <a:t>malloc</a:t>
            </a:r>
            <a:r>
              <a:rPr lang="pt-BR" sz="1800" dirty="0" smtClean="0"/>
              <a:t>(</a:t>
            </a:r>
            <a:r>
              <a:rPr lang="pt-BR" sz="1800" dirty="0" err="1" smtClean="0"/>
              <a:t>sizeof</a:t>
            </a:r>
            <a:r>
              <a:rPr lang="pt-BR" sz="1800" dirty="0" smtClean="0"/>
              <a:t>(</a:t>
            </a:r>
            <a:r>
              <a:rPr lang="pt-BR" sz="1800" dirty="0" err="1" smtClean="0"/>
              <a:t>int</a:t>
            </a:r>
            <a:r>
              <a:rPr lang="pt-BR" sz="1800" dirty="0"/>
              <a:t>));</a:t>
            </a:r>
          </a:p>
          <a:p>
            <a:pPr marL="87313" indent="1588" algn="just">
              <a:spcBef>
                <a:spcPts val="0"/>
              </a:spcBef>
              <a:buNone/>
            </a:pPr>
            <a:r>
              <a:rPr lang="pt-BR" sz="1800" dirty="0"/>
              <a:t>   c = a;</a:t>
            </a:r>
          </a:p>
          <a:p>
            <a:pPr marL="87313" indent="1588" algn="just">
              <a:spcBef>
                <a:spcPts val="0"/>
              </a:spcBef>
              <a:buNone/>
            </a:pPr>
            <a:r>
              <a:rPr lang="pt-BR" sz="1800" dirty="0"/>
              <a:t>   *a = 20;</a:t>
            </a:r>
          </a:p>
          <a:p>
            <a:pPr marL="87313" indent="1588" algn="just">
              <a:spcBef>
                <a:spcPts val="0"/>
              </a:spcBef>
              <a:buNone/>
            </a:pPr>
            <a:r>
              <a:rPr lang="pt-BR" sz="1800" dirty="0"/>
              <a:t>   </a:t>
            </a:r>
            <a:r>
              <a:rPr lang="pt-BR" sz="1800" dirty="0" err="1"/>
              <a:t>free</a:t>
            </a:r>
            <a:r>
              <a:rPr lang="pt-BR" sz="1800" dirty="0"/>
              <a:t>(a);</a:t>
            </a:r>
          </a:p>
          <a:p>
            <a:pPr marL="87313" indent="1588" algn="just">
              <a:spcBef>
                <a:spcPts val="0"/>
              </a:spcBef>
              <a:buNone/>
            </a:pPr>
            <a:r>
              <a:rPr lang="pt-BR" sz="1800" dirty="0"/>
              <a:t>   a = &amp;b;</a:t>
            </a:r>
          </a:p>
          <a:p>
            <a:pPr marL="87313" indent="1588" algn="just">
              <a:spcBef>
                <a:spcPts val="0"/>
              </a:spcBef>
              <a:buNone/>
            </a:pPr>
            <a:r>
              <a:rPr lang="pt-BR" sz="1800" dirty="0"/>
              <a:t>   *a = 30;</a:t>
            </a:r>
          </a:p>
          <a:p>
            <a:pPr marL="87313" indent="1588" algn="just">
              <a:spcBef>
                <a:spcPts val="0"/>
              </a:spcBef>
              <a:buNone/>
            </a:pPr>
            <a:r>
              <a:rPr lang="pt-BR" sz="1800" dirty="0"/>
              <a:t>   </a:t>
            </a:r>
            <a:r>
              <a:rPr lang="pt-BR" sz="1800" dirty="0" err="1"/>
              <a:t>printf</a:t>
            </a:r>
            <a:r>
              <a:rPr lang="pt-BR" sz="1800" dirty="0"/>
              <a:t>("%d", b);</a:t>
            </a:r>
          </a:p>
          <a:p>
            <a:pPr marL="87313" indent="1588" algn="just">
              <a:spcBef>
                <a:spcPts val="0"/>
              </a:spcBef>
              <a:buNone/>
            </a:pPr>
            <a:r>
              <a:rPr lang="pt-BR" sz="1800" dirty="0"/>
              <a:t>   </a:t>
            </a:r>
            <a:r>
              <a:rPr lang="pt-BR" sz="1800" dirty="0" err="1"/>
              <a:t>getch</a:t>
            </a:r>
            <a:r>
              <a:rPr lang="pt-BR" sz="1800" dirty="0"/>
              <a:t>();</a:t>
            </a:r>
          </a:p>
          <a:p>
            <a:pPr marL="87313" indent="1588" algn="just">
              <a:spcBef>
                <a:spcPts val="0"/>
              </a:spcBef>
              <a:buNone/>
            </a:pPr>
            <a:r>
              <a:rPr lang="pt-BR" sz="1800" dirty="0"/>
              <a:t>}</a:t>
            </a:r>
          </a:p>
          <a:p>
            <a:pPr marL="87313" indent="1588" algn="ctr">
              <a:spcBef>
                <a:spcPts val="0"/>
              </a:spcBef>
              <a:buNone/>
            </a:pPr>
            <a:r>
              <a:rPr lang="pt-BR" sz="1800" dirty="0"/>
              <a:t>Qual é o valor de b?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3300">
                <a:latin typeface="Calibri" pitchFamily="34" charset="0"/>
                <a:ea typeface="+mj-ea"/>
                <a:cs typeface="Calibri" pitchFamily="34" charset="0"/>
              </a:defRPr>
            </a:lvl1pPr>
            <a:lvl2pPr algn="ctr" eaLnBrk="1" hangingPunct="1">
              <a:defRPr sz="3300">
                <a:latin typeface="Arial Narrow" panose="020B0606020202030204" pitchFamily="34" charset="0"/>
              </a:defRPr>
            </a:lvl2pPr>
            <a:lvl3pPr algn="ctr" eaLnBrk="1" hangingPunct="1">
              <a:defRPr sz="3300">
                <a:latin typeface="Arial Narrow" panose="020B0606020202030204" pitchFamily="34" charset="0"/>
              </a:defRPr>
            </a:lvl3pPr>
            <a:lvl4pPr algn="ctr" eaLnBrk="1" hangingPunct="1">
              <a:defRPr sz="3300">
                <a:latin typeface="Arial Narrow" panose="020B0606020202030204" pitchFamily="34" charset="0"/>
              </a:defRPr>
            </a:lvl4pPr>
            <a:lvl5pPr algn="ctr" eaLnBrk="1" hangingPunct="1">
              <a:defRPr sz="3300">
                <a:latin typeface="Arial Narrow" panose="020B0606020202030204" pitchFamily="34" charset="0"/>
              </a:defRPr>
            </a:lvl5pPr>
            <a:lvl6pPr marL="342900" algn="ctr" fontAlgn="base">
              <a:spcBef>
                <a:spcPct val="0"/>
              </a:spcBef>
              <a:spcAft>
                <a:spcPct val="0"/>
              </a:spcAft>
              <a:defRPr sz="3300">
                <a:latin typeface="Arial Narrow" panose="020B0606020202030204" pitchFamily="34" charset="0"/>
              </a:defRPr>
            </a:lvl6pPr>
            <a:lvl7pPr marL="685800" algn="ctr" fontAlgn="base">
              <a:spcBef>
                <a:spcPct val="0"/>
              </a:spcBef>
              <a:spcAft>
                <a:spcPct val="0"/>
              </a:spcAft>
              <a:defRPr sz="3300">
                <a:latin typeface="Arial Narrow" panose="020B0606020202030204" pitchFamily="34" charset="0"/>
              </a:defRPr>
            </a:lvl7pPr>
            <a:lvl8pPr marL="1028700" algn="ctr" fontAlgn="base">
              <a:spcBef>
                <a:spcPct val="0"/>
              </a:spcBef>
              <a:spcAft>
                <a:spcPct val="0"/>
              </a:spcAft>
              <a:defRPr sz="3300">
                <a:latin typeface="Arial Narrow" panose="020B0606020202030204" pitchFamily="34" charset="0"/>
              </a:defRPr>
            </a:lvl8pPr>
            <a:lvl9pPr marL="1371600" algn="ctr" fontAlgn="base">
              <a:spcBef>
                <a:spcPct val="0"/>
              </a:spcBef>
              <a:spcAft>
                <a:spcPct val="0"/>
              </a:spcAft>
              <a:defRPr sz="3300">
                <a:latin typeface="Arial Narrow" panose="020B0606020202030204" pitchFamily="34" charset="0"/>
              </a:defRPr>
            </a:lvl9pPr>
          </a:lstStyle>
          <a:p>
            <a:r>
              <a:rPr lang="pt-BR" dirty="0"/>
              <a:t>Alocação Dinâmica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2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638" indent="-182563" algn="just">
              <a:buFont typeface="Wingdings" pitchFamily="2" charset="2"/>
              <a:buChar char="Ø"/>
            </a:pPr>
            <a:r>
              <a:rPr lang="pt-BR" sz="2600" dirty="0" smtClean="0"/>
              <a:t>Esquecer de alocar memória e querer acessar o conteúdo da variável;</a:t>
            </a:r>
          </a:p>
          <a:p>
            <a:pPr marL="274638" indent="-182563" algn="just">
              <a:buFont typeface="Wingdings" pitchFamily="2" charset="2"/>
              <a:buChar char="Ø"/>
            </a:pPr>
            <a:r>
              <a:rPr lang="pt-BR" sz="2600" dirty="0" smtClean="0"/>
              <a:t> Copiar o valor do apontador ao invés do valor da variável apontada;</a:t>
            </a:r>
          </a:p>
          <a:p>
            <a:pPr marL="274638" indent="-182563" algn="just">
              <a:buFont typeface="Wingdings" pitchFamily="2" charset="2"/>
              <a:buChar char="Ø"/>
            </a:pPr>
            <a:r>
              <a:rPr lang="pt-BR" sz="2600" dirty="0" smtClean="0"/>
              <a:t> Esquecer de </a:t>
            </a:r>
            <a:r>
              <a:rPr lang="pt-BR" sz="2600" dirty="0" err="1" smtClean="0"/>
              <a:t>desalocar</a:t>
            </a:r>
            <a:r>
              <a:rPr lang="pt-BR" sz="2600" dirty="0" smtClean="0"/>
              <a:t> memória;</a:t>
            </a:r>
          </a:p>
          <a:p>
            <a:pPr marL="274638" indent="-182563" algn="just">
              <a:buFont typeface="Wingdings" pitchFamily="2" charset="2"/>
              <a:buChar char="Ø"/>
            </a:pPr>
            <a:r>
              <a:rPr lang="pt-BR" sz="2600" dirty="0" smtClean="0"/>
              <a:t> Ela é </a:t>
            </a:r>
            <a:r>
              <a:rPr lang="pt-BR" sz="2600" dirty="0" err="1" smtClean="0"/>
              <a:t>desalocada</a:t>
            </a:r>
            <a:r>
              <a:rPr lang="pt-BR" sz="2600" dirty="0" smtClean="0"/>
              <a:t> ao fim do programa, procedimento ou função onde a variável está declarada, mas pode ser um problema em loops;</a:t>
            </a:r>
          </a:p>
          <a:p>
            <a:pPr marL="274638" indent="-182563" algn="just">
              <a:buFont typeface="Wingdings" pitchFamily="2" charset="2"/>
              <a:buChar char="Ø"/>
            </a:pPr>
            <a:r>
              <a:rPr lang="pt-BR" sz="2600" dirty="0" smtClean="0"/>
              <a:t> Tentar acessar o conteúdo da variável depois de </a:t>
            </a:r>
            <a:r>
              <a:rPr lang="pt-BR" sz="2600" dirty="0" err="1" smtClean="0"/>
              <a:t>desalocá-la</a:t>
            </a:r>
            <a:r>
              <a:rPr lang="pt-BR" sz="2600" dirty="0" smtClean="0"/>
              <a:t>;</a:t>
            </a:r>
            <a:endParaRPr lang="pt-BR" sz="2600" dirty="0">
              <a:latin typeface="+mj-l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3300">
                <a:latin typeface="Calibri" pitchFamily="34" charset="0"/>
                <a:ea typeface="+mj-ea"/>
                <a:cs typeface="Calibri" pitchFamily="34" charset="0"/>
              </a:defRPr>
            </a:lvl1pPr>
            <a:lvl2pPr algn="ctr" eaLnBrk="1" hangingPunct="1">
              <a:defRPr sz="3300">
                <a:latin typeface="Arial Narrow" panose="020B0606020202030204" pitchFamily="34" charset="0"/>
              </a:defRPr>
            </a:lvl2pPr>
            <a:lvl3pPr algn="ctr" eaLnBrk="1" hangingPunct="1">
              <a:defRPr sz="3300">
                <a:latin typeface="Arial Narrow" panose="020B0606020202030204" pitchFamily="34" charset="0"/>
              </a:defRPr>
            </a:lvl3pPr>
            <a:lvl4pPr algn="ctr" eaLnBrk="1" hangingPunct="1">
              <a:defRPr sz="3300">
                <a:latin typeface="Arial Narrow" panose="020B0606020202030204" pitchFamily="34" charset="0"/>
              </a:defRPr>
            </a:lvl4pPr>
            <a:lvl5pPr algn="ctr" eaLnBrk="1" hangingPunct="1">
              <a:defRPr sz="3300">
                <a:latin typeface="Arial Narrow" panose="020B0606020202030204" pitchFamily="34" charset="0"/>
              </a:defRPr>
            </a:lvl5pPr>
            <a:lvl6pPr marL="342900" algn="ctr" fontAlgn="base">
              <a:spcBef>
                <a:spcPct val="0"/>
              </a:spcBef>
              <a:spcAft>
                <a:spcPct val="0"/>
              </a:spcAft>
              <a:defRPr sz="3300">
                <a:latin typeface="Arial Narrow" panose="020B0606020202030204" pitchFamily="34" charset="0"/>
              </a:defRPr>
            </a:lvl6pPr>
            <a:lvl7pPr marL="685800" algn="ctr" fontAlgn="base">
              <a:spcBef>
                <a:spcPct val="0"/>
              </a:spcBef>
              <a:spcAft>
                <a:spcPct val="0"/>
              </a:spcAft>
              <a:defRPr sz="3300">
                <a:latin typeface="Arial Narrow" panose="020B0606020202030204" pitchFamily="34" charset="0"/>
              </a:defRPr>
            </a:lvl7pPr>
            <a:lvl8pPr marL="1028700" algn="ctr" fontAlgn="base">
              <a:spcBef>
                <a:spcPct val="0"/>
              </a:spcBef>
              <a:spcAft>
                <a:spcPct val="0"/>
              </a:spcAft>
              <a:defRPr sz="3300">
                <a:latin typeface="Arial Narrow" panose="020B0606020202030204" pitchFamily="34" charset="0"/>
              </a:defRPr>
            </a:lvl8pPr>
            <a:lvl9pPr marL="1371600" algn="ctr" fontAlgn="base">
              <a:spcBef>
                <a:spcPct val="0"/>
              </a:spcBef>
              <a:spcAft>
                <a:spcPct val="0"/>
              </a:spcAft>
              <a:defRPr sz="3300">
                <a:latin typeface="Arial Narrow" panose="020B0606020202030204" pitchFamily="34" charset="0"/>
              </a:defRPr>
            </a:lvl9pPr>
          </a:lstStyle>
          <a:p>
            <a:r>
              <a:rPr lang="pt-BR" dirty="0"/>
              <a:t>Alocação Dinâmica – Erros Comuns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87313" indent="1588" algn="just">
              <a:spcBef>
                <a:spcPts val="0"/>
              </a:spcBef>
              <a:buNone/>
            </a:pPr>
            <a:r>
              <a:rPr lang="pt-BR" sz="1200" dirty="0"/>
              <a:t>#include &lt;</a:t>
            </a:r>
            <a:r>
              <a:rPr lang="pt-BR" sz="1200" dirty="0" err="1"/>
              <a:t>conio.h</a:t>
            </a:r>
            <a:r>
              <a:rPr lang="pt-BR" sz="1200" dirty="0"/>
              <a:t>&gt;</a:t>
            </a:r>
          </a:p>
          <a:p>
            <a:pPr marL="87313" indent="1588" algn="just">
              <a:spcBef>
                <a:spcPts val="0"/>
              </a:spcBef>
              <a:buNone/>
            </a:pPr>
            <a:r>
              <a:rPr lang="pt-BR" sz="1200" dirty="0"/>
              <a:t>#include &lt;</a:t>
            </a:r>
            <a:r>
              <a:rPr lang="pt-BR" sz="1200" dirty="0" err="1"/>
              <a:t>stdio.h</a:t>
            </a:r>
            <a:r>
              <a:rPr lang="pt-BR" sz="1200" dirty="0"/>
              <a:t>&gt;</a:t>
            </a:r>
          </a:p>
          <a:p>
            <a:pPr marL="87313" indent="1588" algn="just">
              <a:spcBef>
                <a:spcPts val="0"/>
              </a:spcBef>
              <a:buNone/>
            </a:pPr>
            <a:r>
              <a:rPr lang="pt-BR" sz="1200" dirty="0"/>
              <a:t>#include &lt;</a:t>
            </a:r>
            <a:r>
              <a:rPr lang="pt-BR" sz="1200" dirty="0" err="1"/>
              <a:t>stdlib.h</a:t>
            </a:r>
            <a:r>
              <a:rPr lang="pt-BR" sz="1200" dirty="0"/>
              <a:t>&gt;</a:t>
            </a:r>
          </a:p>
          <a:p>
            <a:pPr marL="87313" indent="1588" algn="just">
              <a:spcBef>
                <a:spcPts val="0"/>
              </a:spcBef>
              <a:buNone/>
            </a:pPr>
            <a:r>
              <a:rPr lang="pt-BR" sz="1200" dirty="0" err="1" smtClean="0"/>
              <a:t>main</a:t>
            </a:r>
            <a:r>
              <a:rPr lang="pt-BR" sz="1200" dirty="0"/>
              <a:t>()</a:t>
            </a:r>
          </a:p>
          <a:p>
            <a:pPr marL="87313" indent="1588" algn="just">
              <a:spcBef>
                <a:spcPts val="0"/>
              </a:spcBef>
              <a:buNone/>
            </a:pPr>
            <a:r>
              <a:rPr lang="pt-BR" sz="1200" dirty="0"/>
              <a:t>{</a:t>
            </a:r>
          </a:p>
          <a:p>
            <a:pPr marL="87313" indent="1588" algn="just">
              <a:buNone/>
            </a:pPr>
            <a:r>
              <a:rPr lang="pt-BR" sz="1200" dirty="0" err="1" smtClean="0">
                <a:latin typeface="+mj-lt"/>
              </a:rPr>
              <a:t>double</a:t>
            </a:r>
            <a:r>
              <a:rPr lang="pt-BR" sz="1200" dirty="0" smtClean="0">
                <a:latin typeface="+mj-lt"/>
              </a:rPr>
              <a:t> a;</a:t>
            </a:r>
          </a:p>
          <a:p>
            <a:pPr marL="87313" indent="1588" algn="just">
              <a:buNone/>
            </a:pPr>
            <a:r>
              <a:rPr lang="pt-BR" sz="1200" dirty="0" err="1" smtClean="0">
                <a:latin typeface="+mj-lt"/>
              </a:rPr>
              <a:t>double</a:t>
            </a:r>
            <a:r>
              <a:rPr lang="pt-BR" sz="1200" dirty="0" smtClean="0">
                <a:latin typeface="+mj-lt"/>
              </a:rPr>
              <a:t> *p, *q;</a:t>
            </a:r>
          </a:p>
          <a:p>
            <a:pPr marL="87313" indent="1588" algn="just">
              <a:buNone/>
            </a:pPr>
            <a:r>
              <a:rPr lang="pt-BR" sz="1200" dirty="0" smtClean="0">
                <a:latin typeface="+mj-lt"/>
              </a:rPr>
              <a:t>a = 3.14;</a:t>
            </a:r>
          </a:p>
          <a:p>
            <a:pPr marL="87313" indent="1588" algn="just">
              <a:buNone/>
            </a:pPr>
            <a:r>
              <a:rPr lang="pt-BR" sz="1200" dirty="0" err="1" smtClean="0">
                <a:latin typeface="+mj-lt"/>
              </a:rPr>
              <a:t>printf</a:t>
            </a:r>
            <a:r>
              <a:rPr lang="pt-BR" sz="1200" dirty="0" smtClean="0">
                <a:latin typeface="+mj-lt"/>
              </a:rPr>
              <a:t>(“%f\n”, a);</a:t>
            </a:r>
          </a:p>
          <a:p>
            <a:pPr marL="87313" indent="1588" algn="just">
              <a:buNone/>
            </a:pPr>
            <a:r>
              <a:rPr lang="pt-BR" sz="1200" dirty="0" smtClean="0">
                <a:latin typeface="+mj-lt"/>
              </a:rPr>
              <a:t>p = &amp;a;</a:t>
            </a:r>
          </a:p>
          <a:p>
            <a:pPr marL="87313" indent="1588" algn="just">
              <a:buNone/>
            </a:pPr>
            <a:r>
              <a:rPr lang="pt-BR" sz="1200" dirty="0" smtClean="0">
                <a:latin typeface="+mj-lt"/>
              </a:rPr>
              <a:t>*p = 2.718;</a:t>
            </a:r>
          </a:p>
          <a:p>
            <a:pPr marL="87313" indent="1588" algn="just">
              <a:buNone/>
            </a:pPr>
            <a:r>
              <a:rPr lang="pt-BR" sz="1200" dirty="0" err="1" smtClean="0"/>
              <a:t>printf</a:t>
            </a:r>
            <a:r>
              <a:rPr lang="pt-BR" sz="1200" dirty="0" smtClean="0"/>
              <a:t>(“%f\n”, a);</a:t>
            </a:r>
          </a:p>
          <a:p>
            <a:pPr marL="87313" indent="1588" algn="just">
              <a:buNone/>
            </a:pPr>
            <a:r>
              <a:rPr lang="pt-BR" sz="1200" dirty="0" smtClean="0"/>
              <a:t>a = 5;</a:t>
            </a:r>
          </a:p>
          <a:p>
            <a:pPr marL="87313" indent="1588" algn="just">
              <a:buNone/>
            </a:pPr>
            <a:r>
              <a:rPr lang="pt-BR" sz="1200" dirty="0" err="1" smtClean="0">
                <a:latin typeface="+mj-lt"/>
              </a:rPr>
              <a:t>printf</a:t>
            </a:r>
            <a:r>
              <a:rPr lang="pt-BR" sz="1200" dirty="0" smtClean="0">
                <a:latin typeface="+mj-lt"/>
              </a:rPr>
              <a:t>(“%f\n”, *p);</a:t>
            </a:r>
          </a:p>
          <a:p>
            <a:pPr marL="87313" indent="1588" algn="just">
              <a:buNone/>
            </a:pPr>
            <a:r>
              <a:rPr lang="pt-BR" sz="1200" dirty="0" smtClean="0">
                <a:latin typeface="+mj-lt"/>
              </a:rPr>
              <a:t>p = </a:t>
            </a:r>
            <a:r>
              <a:rPr lang="pt-BR" sz="1200" dirty="0" err="1" smtClean="0">
                <a:latin typeface="+mj-lt"/>
              </a:rPr>
              <a:t>null</a:t>
            </a:r>
            <a:r>
              <a:rPr lang="pt-BR" sz="1200" dirty="0" smtClean="0">
                <a:latin typeface="+mj-lt"/>
              </a:rPr>
              <a:t>;</a:t>
            </a:r>
          </a:p>
          <a:p>
            <a:pPr marL="87313" indent="1588" algn="just">
              <a:buNone/>
            </a:pPr>
            <a:r>
              <a:rPr lang="pt-BR" sz="1200" dirty="0" smtClean="0">
                <a:latin typeface="+mj-lt"/>
              </a:rPr>
              <a:t>p = (</a:t>
            </a:r>
            <a:r>
              <a:rPr lang="pt-BR" sz="1200" dirty="0" err="1" smtClean="0">
                <a:latin typeface="+mj-lt"/>
              </a:rPr>
              <a:t>double</a:t>
            </a:r>
            <a:r>
              <a:rPr lang="pt-BR" sz="1200" dirty="0" smtClean="0">
                <a:latin typeface="+mj-lt"/>
              </a:rPr>
              <a:t> *)</a:t>
            </a:r>
            <a:r>
              <a:rPr lang="pt-BR" sz="1200" dirty="0" err="1" smtClean="0">
                <a:latin typeface="+mj-lt"/>
              </a:rPr>
              <a:t>malloc</a:t>
            </a:r>
            <a:r>
              <a:rPr lang="pt-BR" sz="1200" dirty="0" smtClean="0">
                <a:latin typeface="+mj-lt"/>
              </a:rPr>
              <a:t>(</a:t>
            </a:r>
            <a:r>
              <a:rPr lang="pt-BR" sz="1200" dirty="0" err="1" smtClean="0">
                <a:latin typeface="+mj-lt"/>
              </a:rPr>
              <a:t>sizeof</a:t>
            </a:r>
            <a:r>
              <a:rPr lang="pt-BR" sz="1200" dirty="0" smtClean="0">
                <a:latin typeface="+mj-lt"/>
              </a:rPr>
              <a:t>(</a:t>
            </a:r>
            <a:r>
              <a:rPr lang="pt-BR" sz="1200" dirty="0" err="1" smtClean="0">
                <a:latin typeface="+mj-lt"/>
              </a:rPr>
              <a:t>double</a:t>
            </a:r>
            <a:r>
              <a:rPr lang="pt-BR" sz="1200" dirty="0" smtClean="0">
                <a:latin typeface="+mj-lt"/>
              </a:rPr>
              <a:t>));</a:t>
            </a:r>
          </a:p>
          <a:p>
            <a:pPr marL="87313" indent="1588" algn="just">
              <a:buNone/>
            </a:pPr>
            <a:r>
              <a:rPr lang="pt-BR" sz="1200" dirty="0" smtClean="0">
                <a:latin typeface="+mj-lt"/>
              </a:rPr>
              <a:t>*p = 20;</a:t>
            </a:r>
          </a:p>
          <a:p>
            <a:pPr marL="87313" indent="1588" algn="just">
              <a:buNone/>
            </a:pPr>
            <a:r>
              <a:rPr lang="pt-BR" sz="1200" dirty="0" smtClean="0">
                <a:latin typeface="+mj-lt"/>
              </a:rPr>
              <a:t>q = p;</a:t>
            </a:r>
          </a:p>
          <a:p>
            <a:pPr marL="87313" indent="1588" algn="just">
              <a:buNone/>
            </a:pPr>
            <a:r>
              <a:rPr lang="pt-BR" sz="1200" dirty="0" err="1" smtClean="0"/>
              <a:t>printf</a:t>
            </a:r>
            <a:r>
              <a:rPr lang="pt-BR" sz="1200" dirty="0" smtClean="0"/>
              <a:t>(“%f\n”, *p);</a:t>
            </a:r>
          </a:p>
          <a:p>
            <a:pPr marL="87313" indent="1588" algn="just">
              <a:buNone/>
            </a:pPr>
            <a:r>
              <a:rPr lang="pt-BR" sz="1200" dirty="0" err="1" smtClean="0"/>
              <a:t>printf</a:t>
            </a:r>
            <a:r>
              <a:rPr lang="pt-BR" sz="1200" dirty="0" smtClean="0"/>
              <a:t>(“%f\n”, a);</a:t>
            </a:r>
          </a:p>
          <a:p>
            <a:pPr marL="87313" indent="1588" algn="just">
              <a:buNone/>
            </a:pPr>
            <a:r>
              <a:rPr lang="pt-BR" sz="1200" dirty="0" err="1" smtClean="0">
                <a:latin typeface="+mj-lt"/>
              </a:rPr>
              <a:t>free</a:t>
            </a:r>
            <a:r>
              <a:rPr lang="pt-BR" sz="1200" dirty="0" smtClean="0">
                <a:latin typeface="+mj-lt"/>
              </a:rPr>
              <a:t>(p);</a:t>
            </a:r>
          </a:p>
          <a:p>
            <a:pPr marL="87313" indent="1588" algn="just">
              <a:buNone/>
            </a:pPr>
            <a:r>
              <a:rPr lang="pt-BR" sz="1200" dirty="0" err="1" smtClean="0"/>
              <a:t>printf</a:t>
            </a:r>
            <a:r>
              <a:rPr lang="pt-BR" sz="1200" dirty="0" smtClean="0"/>
              <a:t>(“%f\n”, *q);</a:t>
            </a:r>
          </a:p>
          <a:p>
            <a:pPr marL="87313" indent="1588" algn="ctr">
              <a:buNone/>
            </a:pPr>
            <a:r>
              <a:rPr lang="pt-BR" sz="1200" dirty="0" smtClean="0"/>
              <a:t>O que vai ser impresso?</a:t>
            </a:r>
            <a:endParaRPr lang="pt-BR" sz="1200" dirty="0" smtClean="0">
              <a:latin typeface="+mj-l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3300">
                <a:latin typeface="Calibri" pitchFamily="34" charset="0"/>
                <a:ea typeface="+mj-ea"/>
                <a:cs typeface="Calibri" pitchFamily="34" charset="0"/>
              </a:defRPr>
            </a:lvl1pPr>
            <a:lvl2pPr algn="ctr" eaLnBrk="1" hangingPunct="1">
              <a:defRPr sz="3300">
                <a:latin typeface="Arial Narrow" panose="020B0606020202030204" pitchFamily="34" charset="0"/>
              </a:defRPr>
            </a:lvl2pPr>
            <a:lvl3pPr algn="ctr" eaLnBrk="1" hangingPunct="1">
              <a:defRPr sz="3300">
                <a:latin typeface="Arial Narrow" panose="020B0606020202030204" pitchFamily="34" charset="0"/>
              </a:defRPr>
            </a:lvl3pPr>
            <a:lvl4pPr algn="ctr" eaLnBrk="1" hangingPunct="1">
              <a:defRPr sz="3300">
                <a:latin typeface="Arial Narrow" panose="020B0606020202030204" pitchFamily="34" charset="0"/>
              </a:defRPr>
            </a:lvl4pPr>
            <a:lvl5pPr algn="ctr" eaLnBrk="1" hangingPunct="1">
              <a:defRPr sz="3300">
                <a:latin typeface="Arial Narrow" panose="020B0606020202030204" pitchFamily="34" charset="0"/>
              </a:defRPr>
            </a:lvl5pPr>
            <a:lvl6pPr marL="342900" algn="ctr" fontAlgn="base">
              <a:spcBef>
                <a:spcPct val="0"/>
              </a:spcBef>
              <a:spcAft>
                <a:spcPct val="0"/>
              </a:spcAft>
              <a:defRPr sz="3300">
                <a:latin typeface="Arial Narrow" panose="020B0606020202030204" pitchFamily="34" charset="0"/>
              </a:defRPr>
            </a:lvl6pPr>
            <a:lvl7pPr marL="685800" algn="ctr" fontAlgn="base">
              <a:spcBef>
                <a:spcPct val="0"/>
              </a:spcBef>
              <a:spcAft>
                <a:spcPct val="0"/>
              </a:spcAft>
              <a:defRPr sz="3300">
                <a:latin typeface="Arial Narrow" panose="020B0606020202030204" pitchFamily="34" charset="0"/>
              </a:defRPr>
            </a:lvl7pPr>
            <a:lvl8pPr marL="1028700" algn="ctr" fontAlgn="base">
              <a:spcBef>
                <a:spcPct val="0"/>
              </a:spcBef>
              <a:spcAft>
                <a:spcPct val="0"/>
              </a:spcAft>
              <a:defRPr sz="3300">
                <a:latin typeface="Arial Narrow" panose="020B0606020202030204" pitchFamily="34" charset="0"/>
              </a:defRPr>
            </a:lvl8pPr>
            <a:lvl9pPr marL="1371600" algn="ctr" fontAlgn="base">
              <a:spcBef>
                <a:spcPct val="0"/>
              </a:spcBef>
              <a:spcAft>
                <a:spcPct val="0"/>
              </a:spcAft>
              <a:defRPr sz="3300">
                <a:latin typeface="Arial Narrow" panose="020B0606020202030204" pitchFamily="34" charset="0"/>
              </a:defRPr>
            </a:lvl9pPr>
          </a:lstStyle>
          <a:p>
            <a:r>
              <a:rPr lang="pt-BR" dirty="0"/>
              <a:t>Alocação Dinâmica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14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dirty="0">
                <a:latin typeface="Calibri" pitchFamily="34" charset="0"/>
                <a:cs typeface="Calibri" pitchFamily="34" charset="0"/>
              </a:rPr>
              <a:t>Apontadores e Alocação de Memória</a:t>
            </a: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341474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Definição de p como um apontador para uma variável do tipo int.</a:t>
            </a:r>
          </a:p>
          <a:p>
            <a:pPr>
              <a:spcAft>
                <a:spcPts val="1200"/>
              </a:spcAft>
              <a:buNone/>
            </a:pPr>
            <a:r>
              <a:rPr lang="pt-BR" sz="1800" b="1" dirty="0" err="1" smtClean="0"/>
              <a:t>Int</a:t>
            </a:r>
            <a:r>
              <a:rPr lang="pt-BR" sz="1800" b="1" dirty="0" smtClean="0"/>
              <a:t> *p;</a:t>
            </a:r>
          </a:p>
          <a:p>
            <a:pPr>
              <a:buNone/>
            </a:pPr>
            <a:r>
              <a:rPr lang="pt-BR" sz="1800" dirty="0" smtClean="0"/>
              <a:t>Alocação de memória para uma variável apontada por p.</a:t>
            </a:r>
          </a:p>
          <a:p>
            <a:pPr>
              <a:spcAft>
                <a:spcPts val="1200"/>
              </a:spcAft>
              <a:buNone/>
            </a:pPr>
            <a:r>
              <a:rPr lang="pt-BR" sz="1800" b="1" dirty="0"/>
              <a:t>p = (</a:t>
            </a:r>
            <a:r>
              <a:rPr lang="pt-BR" sz="1800" b="1" dirty="0" err="1"/>
              <a:t>int</a:t>
            </a:r>
            <a:r>
              <a:rPr lang="pt-BR" sz="1800" b="1" dirty="0"/>
              <a:t>*) </a:t>
            </a:r>
            <a:r>
              <a:rPr lang="pt-BR" sz="1800" b="1" dirty="0" err="1"/>
              <a:t>malloc</a:t>
            </a:r>
            <a:r>
              <a:rPr lang="pt-BR" sz="1800" b="1" dirty="0"/>
              <a:t>(</a:t>
            </a:r>
            <a:r>
              <a:rPr lang="pt-BR" sz="1800" b="1" dirty="0" err="1"/>
              <a:t>sizeof</a:t>
            </a:r>
            <a:r>
              <a:rPr lang="pt-BR" sz="1800" b="1" dirty="0"/>
              <a:t>(</a:t>
            </a:r>
            <a:r>
              <a:rPr lang="pt-BR" sz="1800" b="1" dirty="0" err="1"/>
              <a:t>int</a:t>
            </a:r>
            <a:r>
              <a:rPr lang="pt-BR" sz="1800" b="1" dirty="0"/>
              <a:t>));</a:t>
            </a:r>
          </a:p>
          <a:p>
            <a:pPr>
              <a:buNone/>
            </a:pPr>
            <a:r>
              <a:rPr lang="pt-BR" sz="1800" dirty="0" err="1" smtClean="0"/>
              <a:t>Desalocação</a:t>
            </a:r>
            <a:r>
              <a:rPr lang="pt-BR" sz="1800" dirty="0" smtClean="0"/>
              <a:t> de memória.</a:t>
            </a:r>
          </a:p>
          <a:p>
            <a:pPr>
              <a:spcAft>
                <a:spcPts val="1200"/>
              </a:spcAft>
              <a:buNone/>
            </a:pPr>
            <a:r>
              <a:rPr lang="pt-BR" sz="1800" b="1" dirty="0" err="1"/>
              <a:t>free</a:t>
            </a:r>
            <a:r>
              <a:rPr lang="pt-BR" sz="1800" b="1" dirty="0"/>
              <a:t>(p);</a:t>
            </a:r>
          </a:p>
          <a:p>
            <a:pPr>
              <a:buNone/>
            </a:pPr>
            <a:r>
              <a:rPr lang="pt-BR" sz="1800" dirty="0" smtClean="0"/>
              <a:t>Conteúdo da variável apontada por p.</a:t>
            </a:r>
          </a:p>
          <a:p>
            <a:pPr>
              <a:spcAft>
                <a:spcPts val="1200"/>
              </a:spcAft>
              <a:buNone/>
            </a:pPr>
            <a:r>
              <a:rPr lang="pt-BR" sz="1800" b="1" dirty="0"/>
              <a:t>*p;</a:t>
            </a:r>
          </a:p>
          <a:p>
            <a:pPr>
              <a:buNone/>
            </a:pPr>
            <a:r>
              <a:rPr lang="pt-BR" sz="1800" dirty="0" smtClean="0"/>
              <a:t>Valor nulo para uma apontador.</a:t>
            </a:r>
          </a:p>
          <a:p>
            <a:pPr>
              <a:spcAft>
                <a:spcPts val="1200"/>
              </a:spcAft>
              <a:buNone/>
            </a:pPr>
            <a:r>
              <a:rPr lang="pt-BR" sz="1800" b="1" dirty="0" smtClean="0"/>
              <a:t>NULL</a:t>
            </a:r>
            <a:endParaRPr lang="pt-BR" sz="1800" b="1" dirty="0"/>
          </a:p>
          <a:p>
            <a:pPr>
              <a:buNone/>
            </a:pPr>
            <a:r>
              <a:rPr lang="pt-BR" sz="1800" dirty="0" smtClean="0"/>
              <a:t>Endereço de uma variável a.</a:t>
            </a:r>
          </a:p>
          <a:p>
            <a:pPr>
              <a:spcAft>
                <a:spcPts val="1200"/>
              </a:spcAft>
              <a:buNone/>
            </a:pPr>
            <a:r>
              <a:rPr lang="pt-BR" sz="1800" b="1" dirty="0"/>
              <a:t>&amp;a</a:t>
            </a:r>
          </a:p>
        </p:txBody>
      </p:sp>
    </p:spTree>
    <p:extLst>
      <p:ext uri="{BB962C8B-B14F-4D97-AF65-F5344CB8AC3E}">
        <p14:creationId xmlns:p14="http://schemas.microsoft.com/office/powerpoint/2010/main" val="10269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>
                <a:latin typeface="Calibri" pitchFamily="34" charset="0"/>
                <a:cs typeface="Calibri" pitchFamily="34" charset="0"/>
              </a:rPr>
              <a:t>Motivação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sz="3200" dirty="0"/>
              <a:t>Alocação de espaço sob </a:t>
            </a:r>
            <a:r>
              <a:rPr lang="pt-BR" sz="3200" dirty="0" smtClean="0"/>
              <a:t>demanda</a:t>
            </a:r>
          </a:p>
          <a:p>
            <a:pPr marL="357188" indent="0" algn="just"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2800" dirty="0" smtClean="0"/>
              <a:t>Muitas </a:t>
            </a:r>
            <a:r>
              <a:rPr lang="pt-BR" sz="2800" dirty="0"/>
              <a:t>vezes o espaço de memória necessário para um conjunto de dados varia durante a execução do </a:t>
            </a:r>
            <a:r>
              <a:rPr lang="pt-BR" sz="2800" dirty="0" smtClean="0"/>
              <a:t>programa;</a:t>
            </a:r>
            <a:endParaRPr lang="pt-BR" sz="2800" dirty="0"/>
          </a:p>
          <a:p>
            <a:pPr algn="just">
              <a:lnSpc>
                <a:spcPct val="90000"/>
              </a:lnSpc>
            </a:pPr>
            <a:r>
              <a:rPr lang="pt-BR" sz="2800" dirty="0"/>
              <a:t>Encadeamento prove um estilo eficiente de representar conjuntos de dados em C e para implementar as estruturas de armazenamento de Tipos Abstratos de </a:t>
            </a:r>
            <a:r>
              <a:rPr lang="pt-BR" sz="2800" dirty="0" smtClean="0"/>
              <a:t>Dados (</a:t>
            </a:r>
            <a:r>
              <a:rPr lang="pt-BR" sz="2800" b="1" dirty="0"/>
              <a:t>Tipo Abstrato de Dado</a:t>
            </a:r>
            <a:r>
              <a:rPr lang="pt-BR" sz="2800" dirty="0"/>
              <a:t> (</a:t>
            </a:r>
            <a:r>
              <a:rPr lang="pt-BR" sz="2800" b="1" dirty="0"/>
              <a:t>TAD</a:t>
            </a:r>
            <a:r>
              <a:rPr lang="pt-BR" sz="2800" dirty="0"/>
              <a:t>) é uma especificação de um conjunto de dados </a:t>
            </a:r>
            <a:r>
              <a:rPr lang="pt-BR" sz="2800" dirty="0" smtClean="0"/>
              <a:t>(</a:t>
            </a:r>
            <a:r>
              <a:rPr lang="pt-BR" sz="2800" dirty="0"/>
              <a:t>uma coleção bem definida de </a:t>
            </a:r>
            <a:r>
              <a:rPr lang="pt-BR" sz="2800" dirty="0" smtClean="0"/>
              <a:t>dados) e </a:t>
            </a:r>
            <a:r>
              <a:rPr lang="pt-BR" sz="2800" dirty="0"/>
              <a:t>um grupo </a:t>
            </a:r>
            <a:r>
              <a:rPr lang="pt-BR" sz="2800" dirty="0" smtClean="0"/>
              <a:t>de operações </a:t>
            </a:r>
            <a:r>
              <a:rPr lang="pt-BR" sz="2800" dirty="0"/>
              <a:t>que podem ser aplicados para manipulação desses </a:t>
            </a:r>
            <a:r>
              <a:rPr lang="pt-BR" sz="2800" dirty="0" smtClean="0"/>
              <a:t>dados).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0674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dirty="0">
                <a:latin typeface="Calibri" pitchFamily="34" charset="0"/>
                <a:cs typeface="Calibri" pitchFamily="34" charset="0"/>
              </a:rPr>
              <a:t>Alocação Estática x Alocação Dinâmica</a:t>
            </a: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pPr algn="just"/>
            <a:r>
              <a:rPr lang="pt-BR" sz="2800" dirty="0"/>
              <a:t>Linguagens de programação como Pascal, C e C++ permitem dois tipos de alocação de memória: estática e dinâmica;</a:t>
            </a:r>
          </a:p>
          <a:p>
            <a:pPr algn="just"/>
            <a:r>
              <a:rPr lang="pt-BR" sz="2800" dirty="0"/>
              <a:t>Na alocação estática, o espaço de memória para as variáveis é reservado no início da execução, não podendo ser alterado;</a:t>
            </a:r>
          </a:p>
          <a:p>
            <a:pPr lvl="5"/>
            <a:r>
              <a:rPr lang="pt-BR" sz="2400" dirty="0" err="1"/>
              <a:t>int</a:t>
            </a:r>
            <a:r>
              <a:rPr lang="pt-BR" sz="2400" dirty="0"/>
              <a:t> a; </a:t>
            </a:r>
            <a:r>
              <a:rPr lang="pt-BR" sz="2400" dirty="0" err="1"/>
              <a:t>char</a:t>
            </a:r>
            <a:r>
              <a:rPr lang="pt-BR" sz="2400" dirty="0"/>
              <a:t> b[20];</a:t>
            </a:r>
          </a:p>
          <a:p>
            <a:pPr algn="just"/>
            <a:r>
              <a:rPr lang="pt-BR" sz="2800" dirty="0"/>
              <a:t>Na alocação dinâmica, o espaço de memória para as variáveis pode ser alocado dinamicamente durante a execução do programa;</a:t>
            </a:r>
          </a:p>
        </p:txBody>
      </p:sp>
    </p:spTree>
    <p:extLst>
      <p:ext uri="{BB962C8B-B14F-4D97-AF65-F5344CB8AC3E}">
        <p14:creationId xmlns:p14="http://schemas.microsoft.com/office/powerpoint/2010/main" val="20588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dirty="0">
                <a:latin typeface="Calibri" pitchFamily="34" charset="0"/>
                <a:cs typeface="Calibri" pitchFamily="34" charset="0"/>
              </a:rPr>
              <a:t>Alocação Estática x Alocação Dinâmica</a:t>
            </a: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pPr algn="just"/>
            <a:r>
              <a:rPr lang="pt-BR" sz="3200" dirty="0"/>
              <a:t>Em alocação estática, a quantidade total de memória utilizada pelos dados é previamente conhecida e definida de modo imutável; de outra forma, diz-se que a alocação é dinâmica.</a:t>
            </a:r>
          </a:p>
          <a:p>
            <a:pPr algn="just"/>
            <a:r>
              <a:rPr lang="pt-BR" sz="3200" dirty="0"/>
              <a:t>A forma mais natural de armazenar uma lista dentro do computador é a alocação seqüencial.</a:t>
            </a:r>
          </a:p>
        </p:txBody>
      </p:sp>
    </p:spTree>
    <p:extLst>
      <p:ext uri="{BB962C8B-B14F-4D97-AF65-F5344CB8AC3E}">
        <p14:creationId xmlns:p14="http://schemas.microsoft.com/office/powerpoint/2010/main" val="4087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dirty="0">
                <a:latin typeface="Calibri" pitchFamily="34" charset="0"/>
                <a:cs typeface="Calibri" pitchFamily="34" charset="0"/>
              </a:rPr>
              <a:t>Alocação Estática x Alocação Dinâmica</a:t>
            </a: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pPr algn="just"/>
            <a:r>
              <a:rPr lang="pt-BR" sz="3200" dirty="0"/>
              <a:t>A maior vantagem no uso de uma área seqüencial de memória é que, dado o endereço inicial da área alocada e o índice de um elemento qualquer da lista, podemos acessá-lo imediatamente, com um simples e rápido cálculo.</a:t>
            </a:r>
          </a:p>
          <a:p>
            <a:pPr algn="just"/>
            <a:r>
              <a:rPr lang="pt-BR" sz="3200" dirty="0"/>
              <a:t>O grande problema está em não poder redimensionar o uso de memória de uma estrutura, ou seja, deve ser conhecido previamente e de tamanho imutável.</a:t>
            </a:r>
          </a:p>
        </p:txBody>
      </p:sp>
    </p:spTree>
    <p:extLst>
      <p:ext uri="{BB962C8B-B14F-4D97-AF65-F5344CB8AC3E}">
        <p14:creationId xmlns:p14="http://schemas.microsoft.com/office/powerpoint/2010/main" val="364150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dirty="0">
                <a:latin typeface="Calibri" pitchFamily="34" charset="0"/>
                <a:cs typeface="Calibri" pitchFamily="34" charset="0"/>
              </a:rPr>
              <a:t>Alocação Estática x Alocação Dinâmica</a:t>
            </a: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0" algn="just">
              <a:buNone/>
            </a:pPr>
            <a:r>
              <a:rPr lang="pt-BR" sz="3200" dirty="0" smtClean="0"/>
              <a:t>O ponto fraco da alocação estática aparece quando precisamos inserir ou apagar elementos no meio do vetor, por exemplo. Nessa caso, o vetor deve ser rearranjado;</a:t>
            </a:r>
          </a:p>
          <a:p>
            <a:pPr marL="87313" indent="0" algn="just">
              <a:buNone/>
            </a:pPr>
            <a:r>
              <a:rPr lang="pt-BR" sz="3200" dirty="0" smtClean="0"/>
              <a:t>A diferença da alocação dinâmica em relação à estática está somente na possibilidade da primeira poder redimensionar o uso da memória, se necessário.</a:t>
            </a:r>
            <a:endParaRPr lang="pt-BR" sz="3600" i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44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dirty="0">
                <a:latin typeface="Calibri" pitchFamily="34" charset="0"/>
                <a:cs typeface="Calibri" pitchFamily="34" charset="0"/>
              </a:rPr>
              <a:t>Conceito Formal de Alocação Dinâmica</a:t>
            </a: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pPr algn="just"/>
            <a:r>
              <a:rPr lang="pt-BR" sz="2000" dirty="0"/>
              <a:t>A alocação dinâmica é o processo que aloca memória em tempo de execução. Ela é utilizada quando não se sabe ao certo quanto de memória será necessário para o armazenamento das informações, podendo ser determinadas em tempo de execução conforme a necessidade do programa. </a:t>
            </a:r>
            <a:r>
              <a:rPr lang="pt-BR" sz="2000" dirty="0" smtClean="0"/>
              <a:t>Evita-se, </a:t>
            </a:r>
            <a:r>
              <a:rPr lang="pt-BR" sz="2000" dirty="0"/>
              <a:t>dessa forma, o desperdício de memória.</a:t>
            </a:r>
          </a:p>
          <a:p>
            <a:pPr algn="just"/>
            <a:r>
              <a:rPr lang="pt-BR" sz="2000" dirty="0"/>
              <a:t>Existem 4 funções para alocações dinâmicas pertencentes a biblioteca </a:t>
            </a:r>
            <a:r>
              <a:rPr lang="pt-BR" sz="2000" dirty="0" err="1"/>
              <a:t>stdlib.h</a:t>
            </a:r>
            <a:r>
              <a:rPr lang="pt-BR" sz="2000" dirty="0"/>
              <a:t>. São </a:t>
            </a:r>
            <a:r>
              <a:rPr lang="pt-BR" sz="2000" dirty="0" smtClean="0"/>
              <a:t>elas: </a:t>
            </a:r>
            <a:r>
              <a:rPr lang="pt-BR" sz="2000" dirty="0" err="1"/>
              <a:t>malloc</a:t>
            </a:r>
            <a:r>
              <a:rPr lang="pt-BR" sz="2000" dirty="0"/>
              <a:t>(), </a:t>
            </a:r>
            <a:r>
              <a:rPr lang="pt-BR" sz="2000" dirty="0" err="1"/>
              <a:t>calloc</a:t>
            </a:r>
            <a:r>
              <a:rPr lang="pt-BR" sz="2000" dirty="0"/>
              <a:t>(), </a:t>
            </a:r>
            <a:r>
              <a:rPr lang="pt-BR" sz="2000" dirty="0" err="1"/>
              <a:t>realloc</a:t>
            </a:r>
            <a:r>
              <a:rPr lang="pt-BR" sz="2000" dirty="0"/>
              <a:t>() e </a:t>
            </a:r>
            <a:r>
              <a:rPr lang="pt-BR" sz="2000" dirty="0" err="1"/>
              <a:t>free</a:t>
            </a:r>
            <a:r>
              <a:rPr lang="pt-BR" sz="2000" dirty="0"/>
              <a:t>(). Sendo que as mais utilizadas são as funções </a:t>
            </a:r>
            <a:r>
              <a:rPr lang="pt-BR" sz="2000" dirty="0" err="1"/>
              <a:t>malloc</a:t>
            </a:r>
            <a:r>
              <a:rPr lang="pt-BR" sz="2000" dirty="0"/>
              <a:t>() e </a:t>
            </a:r>
            <a:r>
              <a:rPr lang="pt-BR" sz="2000" dirty="0" err="1"/>
              <a:t>free</a:t>
            </a:r>
            <a:r>
              <a:rPr lang="pt-BR" sz="2000" dirty="0"/>
              <a:t>().</a:t>
            </a:r>
          </a:p>
          <a:p>
            <a:pPr algn="just"/>
            <a:r>
              <a:rPr lang="pt-BR" sz="2000" dirty="0"/>
              <a:t>A alocação dinâmica é muito utilizada em problemas de estrutura de dados, por exemplo, listas encadeadas, pilhas, filas, arvores binárias e grafos. As funções </a:t>
            </a:r>
            <a:r>
              <a:rPr lang="pt-BR" sz="2000" dirty="0" err="1"/>
              <a:t>malloc</a:t>
            </a:r>
            <a:r>
              <a:rPr lang="pt-BR" sz="2000" dirty="0"/>
              <a:t>() e </a:t>
            </a:r>
            <a:r>
              <a:rPr lang="pt-BR" sz="2000" dirty="0" err="1"/>
              <a:t>calloc</a:t>
            </a:r>
            <a:r>
              <a:rPr lang="pt-BR" sz="2000" dirty="0"/>
              <a:t>() são responsáveis por alocar memória, a </a:t>
            </a:r>
            <a:r>
              <a:rPr lang="pt-BR" sz="2000" dirty="0" err="1"/>
              <a:t>realloc</a:t>
            </a:r>
            <a:r>
              <a:rPr lang="pt-BR" sz="2000" dirty="0"/>
              <a:t>() por realocar a memória e por </a:t>
            </a:r>
            <a:r>
              <a:rPr lang="pt-BR" sz="2000" dirty="0" smtClean="0"/>
              <a:t>último a função </a:t>
            </a:r>
            <a:r>
              <a:rPr lang="pt-BR" sz="2000" dirty="0" err="1"/>
              <a:t>free</a:t>
            </a:r>
            <a:r>
              <a:rPr lang="pt-BR" sz="2000" dirty="0"/>
              <a:t>() fica responsável por liberar a memória alocada.</a:t>
            </a:r>
          </a:p>
        </p:txBody>
      </p:sp>
    </p:spTree>
    <p:extLst>
      <p:ext uri="{BB962C8B-B14F-4D97-AF65-F5344CB8AC3E}">
        <p14:creationId xmlns:p14="http://schemas.microsoft.com/office/powerpoint/2010/main" val="2818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>
                <a:latin typeface="Calibri" pitchFamily="34" charset="0"/>
                <a:cs typeface="Calibri" pitchFamily="34" charset="0"/>
              </a:rPr>
              <a:t>Funções para alocação Dinâmica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pPr marL="87313" indent="0" algn="just">
              <a:buNone/>
            </a:pPr>
            <a:r>
              <a:rPr lang="pt-BR" dirty="0"/>
              <a:t>A memória alocada dinamicamente é acessada através de </a:t>
            </a:r>
            <a:r>
              <a:rPr lang="pt-BR" dirty="0" smtClean="0"/>
              <a:t>apontadores </a:t>
            </a:r>
            <a:r>
              <a:rPr lang="pt-BR" dirty="0"/>
              <a:t>(ponteiros), que na verdade são variáveis que armazenam o endereço de uma área de memória.</a:t>
            </a:r>
          </a:p>
          <a:p>
            <a:pPr marL="87313" indent="0" algn="just">
              <a:buNone/>
            </a:pPr>
            <a:r>
              <a:rPr lang="pt-BR" dirty="0"/>
              <a:t>Funções principais</a:t>
            </a:r>
          </a:p>
          <a:p>
            <a:pPr lvl="1" algn="just"/>
            <a:r>
              <a:rPr lang="pt-BR" sz="2400" dirty="0" err="1"/>
              <a:t>malloc</a:t>
            </a:r>
            <a:r>
              <a:rPr lang="pt-BR" sz="2400" dirty="0"/>
              <a:t>() – Aloca um espaço na memória e retorna um ponteiro para o espaço alocado</a:t>
            </a:r>
          </a:p>
          <a:p>
            <a:pPr lvl="1" algn="just"/>
            <a:r>
              <a:rPr lang="pt-BR" sz="2400" dirty="0" err="1" smtClean="0"/>
              <a:t>free</a:t>
            </a:r>
            <a:r>
              <a:rPr lang="pt-BR" sz="2400" dirty="0"/>
              <a:t>() -  Libera  espaço alocado na memória para que possa ser utilizados por outras aplicações ou por outras chamadas de </a:t>
            </a:r>
            <a:r>
              <a:rPr lang="pt-BR" sz="2400" dirty="0" err="1"/>
              <a:t>malloc</a:t>
            </a:r>
            <a:r>
              <a:rPr lang="pt-BR" sz="2400" dirty="0"/>
              <a:t>.</a:t>
            </a:r>
          </a:p>
          <a:p>
            <a:pPr lvl="1" algn="just"/>
            <a:endParaRPr lang="pt-BR" sz="2400" dirty="0"/>
          </a:p>
          <a:p>
            <a:pPr lvl="1"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434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laAzul">
  <a:themeElements>
    <a:clrScheme name="Apresentação1 1">
      <a:dk1>
        <a:srgbClr val="000000"/>
      </a:dk1>
      <a:lt1>
        <a:srgbClr val="FFFFFF"/>
      </a:lt1>
      <a:dk2>
        <a:srgbClr val="1F497D"/>
      </a:dk2>
      <a:lt2>
        <a:srgbClr val="000000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presentação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presentação1 1">
        <a:dk1>
          <a:srgbClr val="000000"/>
        </a:dk1>
        <a:lt1>
          <a:srgbClr val="FFFFFF"/>
        </a:lt1>
        <a:dk2>
          <a:srgbClr val="1F497D"/>
        </a:dk2>
        <a:lt2>
          <a:srgbClr val="000000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ulaAzul" id="{50B8E356-7283-4B79-B285-206F7C0BEDD9}" vid="{F1E27BBC-C57A-4DCB-990C-746403003030}"/>
    </a:ext>
  </a:extLst>
</a:theme>
</file>

<file path=ppt/theme/theme2.xml><?xml version="1.0" encoding="utf-8"?>
<a:theme xmlns:a="http://schemas.openxmlformats.org/drawingml/2006/main" name="AulaBranco">
  <a:themeElements>
    <a:clrScheme name="Apresentação3 1">
      <a:dk1>
        <a:srgbClr val="000000"/>
      </a:dk1>
      <a:lt1>
        <a:srgbClr val="FFFFFF"/>
      </a:lt1>
      <a:dk2>
        <a:srgbClr val="1F497D"/>
      </a:dk2>
      <a:lt2>
        <a:srgbClr val="000000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presentação3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presentação3 1">
        <a:dk1>
          <a:srgbClr val="000000"/>
        </a:dk1>
        <a:lt1>
          <a:srgbClr val="FFFFFF"/>
        </a:lt1>
        <a:dk2>
          <a:srgbClr val="1F497D"/>
        </a:dk2>
        <a:lt2>
          <a:srgbClr val="000000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ulaBranco" id="{91DF1BAD-42BA-427D-8556-5C3E5BFCAC67}" vid="{EB627339-1350-4E7B-977B-2234924CAD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877</TotalTime>
  <Words>2071</Words>
  <Application>Microsoft Office PowerPoint</Application>
  <PresentationFormat>Apresentação na tela (4:3)</PresentationFormat>
  <Paragraphs>368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Calibri</vt:lpstr>
      <vt:lpstr>Wingdings</vt:lpstr>
      <vt:lpstr>AulaAzul</vt:lpstr>
      <vt:lpstr>AulaBranco</vt:lpstr>
      <vt:lpstr>Programação e Estrutura de Dados</vt:lpstr>
      <vt:lpstr>Objetivos</vt:lpstr>
      <vt:lpstr>Motivação</vt:lpstr>
      <vt:lpstr>Alocação Estática x Alocação Dinâmica</vt:lpstr>
      <vt:lpstr>Alocação Estática x Alocação Dinâmica</vt:lpstr>
      <vt:lpstr>Alocação Estática x Alocação Dinâmica</vt:lpstr>
      <vt:lpstr>Alocação Estática x Alocação Dinâmica</vt:lpstr>
      <vt:lpstr>Conceito Formal de Alocação Dinâmica</vt:lpstr>
      <vt:lpstr>Funções para alocação Dinâmica</vt:lpstr>
      <vt:lpstr>Apresentação do PowerPoint</vt:lpstr>
      <vt:lpstr>Apresentação do PowerPoint</vt:lpstr>
      <vt:lpstr>Exemplo</vt:lpstr>
      <vt:lpstr>Exemplo – Alocando um Vetor de inteiros</vt:lpstr>
      <vt:lpstr>Exemplo – Alocando um vetor de caracteres</vt:lpstr>
      <vt:lpstr>Alocação de memória para um vetor de float</vt:lpstr>
      <vt:lpstr> Apontadores para tipos estruturados (structs) </vt:lpstr>
      <vt:lpstr>Alocando um Vetor de Estruturas</vt:lpstr>
      <vt:lpstr> Apontadores para tipos estruturados (Vetor de structs) </vt:lpstr>
      <vt:lpstr>Apontadores e espaços alocados</vt:lpstr>
      <vt:lpstr>Liberando espaço com free</vt:lpstr>
      <vt:lpstr>Liberando espaço com free</vt:lpstr>
      <vt:lpstr>Apresentação do PowerPoint</vt:lpstr>
      <vt:lpstr>Apresentação do PowerPoint</vt:lpstr>
      <vt:lpstr>Apresentação do PowerPoint</vt:lpstr>
      <vt:lpstr>Apontadores e Alocação de Memória</vt:lpstr>
    </vt:vector>
  </TitlesOfParts>
  <Company>CEFETES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Alocação Dinâmica de Memória</dc:title>
  <dc:creator>mcosta</dc:creator>
  <cp:lastModifiedBy>Gilvan Maiochi</cp:lastModifiedBy>
  <cp:revision>139</cp:revision>
  <dcterms:created xsi:type="dcterms:W3CDTF">2008-06-10T16:04:20Z</dcterms:created>
  <dcterms:modified xsi:type="dcterms:W3CDTF">2013-04-23T00:03:10Z</dcterms:modified>
</cp:coreProperties>
</file>