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3" r:id="rId1"/>
    <p:sldMasterId id="2147483715" r:id="rId2"/>
  </p:sldMasterIdLst>
  <p:notesMasterIdLst>
    <p:notesMasterId r:id="rId14"/>
  </p:notesMasterIdLst>
  <p:sldIdLst>
    <p:sldId id="424" r:id="rId3"/>
    <p:sldId id="371" r:id="rId4"/>
    <p:sldId id="414" r:id="rId5"/>
    <p:sldId id="415" r:id="rId6"/>
    <p:sldId id="417" r:id="rId7"/>
    <p:sldId id="418" r:id="rId8"/>
    <p:sldId id="419" r:id="rId9"/>
    <p:sldId id="420" r:id="rId10"/>
    <p:sldId id="421" r:id="rId11"/>
    <p:sldId id="422" r:id="rId12"/>
    <p:sldId id="423" r:id="rId13"/>
  </p:sldIdLst>
  <p:sldSz cx="9144000" cy="6858000" type="screen4x3"/>
  <p:notesSz cx="6797675" cy="98742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AFFF7-950D-4F9F-9A53-4A9DCAC10DF2}" type="datetimeFigureOut">
              <a:rPr lang="pt-BR" smtClean="0"/>
              <a:pPr/>
              <a:t>26/02/2013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60F2-8FCE-4779-A68C-C091C166F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29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9D0AA935-B869-4B2A-A503-7F5027692C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9747-7CEA-475B-ADE1-33EAC48D64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A1B7-0202-4A71-B185-D680288DD37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9D0AA935-B869-4B2A-A503-7F5027692C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49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16D65-E835-4958-827F-06CDE55EBD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33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E5381-C96F-4DD9-95F5-5C8B13A1D3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41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F4493-40F0-43FD-8E96-1B41A48AEE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8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E2E5-6AE2-41C2-AB7B-3BFBC628F8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269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4D671-A27C-49A5-BC3A-BE7891455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506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8CC84-262A-4B8E-94BF-D5A5E8073B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743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B6FC6-F88E-415F-B419-D18BC29F15E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07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16D65-E835-4958-827F-06CDE55EBD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350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3C54-8D8A-4C89-B7D0-3793947C62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94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9747-7CEA-475B-ADE1-33EAC48D64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7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A1B7-0202-4A71-B185-D680288DD37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6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E5381-C96F-4DD9-95F5-5C8B13A1D3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97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F4493-40F0-43FD-8E96-1B41A48AEE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E2E5-6AE2-41C2-AB7B-3BFBC628F8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9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4D671-A27C-49A5-BC3A-BE7891455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8CC84-262A-4B8E-94BF-D5A5E8073B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1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B6FC6-F88E-415F-B419-D18BC29F15E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03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3C54-8D8A-4C89-B7D0-3793947C62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3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03E9962F-B2C6-4947-8ED8-424A0037CB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12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03E9962F-B2C6-4947-8ED8-424A0037CB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4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ad.cpdee.ufmg.br/cursos/C/aulas/c320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300" b="1" dirty="0"/>
              <a:t>Programação e Estrutura de Dados</a:t>
            </a:r>
            <a:br>
              <a:rPr lang="pt-BR" sz="4300" b="1" dirty="0"/>
            </a:br>
            <a:endParaRPr lang="pt-BR" sz="43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pt-BR" sz="4400" dirty="0">
                <a:solidFill>
                  <a:schemeClr val="bg1"/>
                </a:solidFill>
              </a:rPr>
              <a:t>Ponteiros</a:t>
            </a:r>
            <a:endParaRPr lang="pt-BR" sz="4400" b="1" dirty="0">
              <a:solidFill>
                <a:schemeClr val="bg1"/>
              </a:solidFill>
            </a:endParaRPr>
          </a:p>
          <a:p>
            <a:endParaRPr lang="pt-BR" sz="4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9D0AA935-B869-4B2A-A503-7F5027692C3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Exemplo do uso de ponteiros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pt-BR" sz="2000" dirty="0"/>
              <a:t>#include &lt;</a:t>
            </a:r>
            <a:r>
              <a:rPr lang="pt-BR" sz="2000" dirty="0" err="1"/>
              <a:t>conio.h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2000" dirty="0"/>
              <a:t>#include &lt;</a:t>
            </a:r>
            <a:r>
              <a:rPr lang="pt-BR" sz="2000" dirty="0" err="1"/>
              <a:t>stdio.h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endParaRPr lang="pt-BR" sz="200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pt-BR" sz="2000" dirty="0" err="1" smtClean="0"/>
              <a:t>main</a:t>
            </a:r>
            <a:r>
              <a:rPr lang="pt-BR" sz="2000" dirty="0" smtClean="0"/>
              <a:t> ()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2000" dirty="0" smtClean="0"/>
              <a:t>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int</a:t>
            </a:r>
            <a:r>
              <a:rPr lang="pt-BR" sz="2000" dirty="0" smtClean="0"/>
              <a:t> num,*p;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2000" dirty="0" smtClean="0"/>
              <a:t>	num = 55;</a:t>
            </a:r>
          </a:p>
          <a:p>
            <a:pPr>
              <a:buNone/>
            </a:pPr>
            <a:r>
              <a:rPr lang="pt-BR" sz="2000" dirty="0" smtClean="0"/>
              <a:t>	p      = &amp;num;	</a:t>
            </a:r>
            <a:r>
              <a:rPr lang="pt-BR" sz="1600" dirty="0"/>
              <a:t>/* Pega o </a:t>
            </a:r>
            <a:r>
              <a:rPr lang="pt-BR" sz="1600" dirty="0" smtClean="0"/>
              <a:t>endereço </a:t>
            </a:r>
            <a:r>
              <a:rPr lang="pt-BR" sz="1600" dirty="0"/>
              <a:t>de num */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printf</a:t>
            </a:r>
            <a:r>
              <a:rPr lang="pt-BR" sz="2000" dirty="0" smtClean="0"/>
              <a:t> ("\</a:t>
            </a:r>
            <a:r>
              <a:rPr lang="pt-BR" sz="2000" dirty="0" err="1" smtClean="0"/>
              <a:t>nValor</a:t>
            </a:r>
            <a:r>
              <a:rPr lang="pt-BR" sz="2000" dirty="0" smtClean="0"/>
              <a:t> inicial: %d\n", num);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2000" dirty="0" smtClean="0"/>
              <a:t>	*p     = 100;	</a:t>
            </a:r>
            <a:r>
              <a:rPr lang="pt-BR" sz="1600" dirty="0" smtClean="0"/>
              <a:t>/* Muda o valor de num de uma maneira indireta */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printf</a:t>
            </a:r>
            <a:r>
              <a:rPr lang="pt-BR" sz="2000" dirty="0" smtClean="0"/>
              <a:t> ("\</a:t>
            </a:r>
            <a:r>
              <a:rPr lang="pt-BR" sz="2000" dirty="0" err="1" smtClean="0"/>
              <a:t>nValor</a:t>
            </a:r>
            <a:r>
              <a:rPr lang="pt-BR" sz="2000" dirty="0" smtClean="0"/>
              <a:t> final: %d\n", num);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getch</a:t>
            </a:r>
            <a:r>
              <a:rPr lang="pt-BR" sz="2000" dirty="0" smtClean="0"/>
              <a:t>();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Operações com ponteiros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550" indent="0">
              <a:spcAft>
                <a:spcPts val="1200"/>
              </a:spcAft>
              <a:buNone/>
            </a:pPr>
            <a:r>
              <a:rPr lang="pt-BR" sz="2800" b="1" dirty="0"/>
              <a:t>p</a:t>
            </a:r>
            <a:r>
              <a:rPr lang="pt-BR" sz="2800" b="1" dirty="0" smtClean="0"/>
              <a:t>1 = p2</a:t>
            </a:r>
            <a:r>
              <a:rPr lang="pt-BR" sz="2800" dirty="0" smtClean="0"/>
              <a:t> se </a:t>
            </a:r>
            <a:r>
              <a:rPr lang="pt-BR" sz="2800" b="1" dirty="0" smtClean="0"/>
              <a:t>p1 e p2</a:t>
            </a:r>
            <a:r>
              <a:rPr lang="pt-BR" sz="2800" dirty="0" smtClean="0"/>
              <a:t> são ponteiros, faz com que </a:t>
            </a:r>
            <a:r>
              <a:rPr lang="pt-BR" sz="2800" b="1" dirty="0" smtClean="0"/>
              <a:t>p1</a:t>
            </a:r>
            <a:r>
              <a:rPr lang="pt-BR" sz="2800" dirty="0" smtClean="0"/>
              <a:t> aponte para o mesmo lugar que </a:t>
            </a:r>
            <a:r>
              <a:rPr lang="pt-BR" sz="2800" b="1" dirty="0" smtClean="0"/>
              <a:t>p2</a:t>
            </a:r>
            <a:r>
              <a:rPr lang="pt-BR" sz="2800" dirty="0" smtClean="0"/>
              <a:t>.</a:t>
            </a:r>
          </a:p>
          <a:p>
            <a:pPr marL="82550" indent="0">
              <a:buNone/>
            </a:pPr>
            <a:r>
              <a:rPr lang="pt-BR" sz="2800" b="1" dirty="0" smtClean="0"/>
              <a:t>*p1 = *p2</a:t>
            </a:r>
            <a:r>
              <a:rPr lang="pt-BR" sz="2800" dirty="0" smtClean="0"/>
              <a:t> , faz com que </a:t>
            </a:r>
            <a:r>
              <a:rPr lang="pt-BR" sz="2800" b="1" dirty="0" smtClean="0"/>
              <a:t>p1</a:t>
            </a:r>
            <a:r>
              <a:rPr lang="pt-BR" sz="2800" dirty="0" smtClean="0"/>
              <a:t> tenha o mesmo conteúdo da variável apontada por </a:t>
            </a:r>
            <a:r>
              <a:rPr lang="pt-BR" sz="2800" b="1" dirty="0" smtClean="0"/>
              <a:t>p2</a:t>
            </a:r>
            <a:r>
              <a:rPr lang="pt-BR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Características iniciais sobre Ponteiros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pt-BR" sz="2800" dirty="0" smtClean="0"/>
              <a:t>Ponteiros guardam endereços de memória.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pt-BR" sz="2800" dirty="0" smtClean="0"/>
              <a:t>Um ponteiro também tem tipo.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pt-BR" sz="2800" dirty="0" smtClean="0"/>
              <a:t>Um ponteiro </a:t>
            </a:r>
            <a:r>
              <a:rPr lang="pt-BR" sz="2800" b="1" dirty="0" err="1" smtClean="0">
                <a:hlinkClick r:id="rId2"/>
              </a:rPr>
              <a:t>int</a:t>
            </a:r>
            <a:r>
              <a:rPr lang="pt-BR" sz="2800" dirty="0" smtClean="0"/>
              <a:t> aponta para um inteiro, isto é, guarda o endereço de um inteiro.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pt-BR" sz="2800" i="1" dirty="0" smtClean="0"/>
              <a:t>O ponteiro deve ser inicializado (apontado para algum lugar conhecido) antes de ser usado!</a:t>
            </a:r>
            <a:r>
              <a:rPr lang="pt-BR" sz="2800" dirty="0" smtClean="0"/>
              <a:t>  Isso é de suma importância!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Ponteiros ou Apontadores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5725" indent="0" algn="just">
              <a:buNone/>
            </a:pPr>
            <a:r>
              <a:rPr lang="pt-BR" sz="3200" dirty="0" smtClean="0"/>
              <a:t>São variáveis que servem para armazenar endereços de memória (em contraste com as variáveis convencionais que armazenam dados). Em geral, um ponteiro aponta para (armazena o endereço de) outra variável, onde, aí sim, está guardando um dado.</a:t>
            </a:r>
          </a:p>
          <a:p>
            <a:pPr marL="85725" indent="0" algn="just">
              <a:buNone/>
            </a:pPr>
            <a:endParaRPr lang="pt-BR" sz="3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Ponteiros ou Apontadores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550" indent="0" algn="just">
              <a:spcAft>
                <a:spcPts val="1200"/>
              </a:spcAft>
              <a:buNone/>
            </a:pPr>
            <a:r>
              <a:rPr lang="pt-BR" sz="2100" dirty="0" smtClean="0"/>
              <a:t>A linguagem C oferece dois operadores que permitem ao programador trabalhar com ponteiros:</a:t>
            </a:r>
          </a:p>
          <a:p>
            <a:pPr marL="338582" lvl="1" indent="0" algn="just">
              <a:spcAft>
                <a:spcPts val="600"/>
              </a:spcAft>
              <a:buNone/>
            </a:pPr>
            <a:r>
              <a:rPr lang="pt-BR" b="1" dirty="0" smtClean="0"/>
              <a:t>&amp;</a:t>
            </a:r>
            <a:r>
              <a:rPr lang="pt-BR" dirty="0" smtClean="0"/>
              <a:t> - é um operador unário que retorna o endereço de memória do operando. Uma instrução como ali=&amp;valor, atribui à variável “ali” o endereço de memória ocupada pela variável “valor” (“ali” precisa ser uma variável do tipo ponteiro).</a:t>
            </a:r>
          </a:p>
          <a:p>
            <a:pPr marL="338582" lvl="1" indent="0" algn="just">
              <a:buNone/>
            </a:pPr>
            <a:r>
              <a:rPr lang="pt-BR" b="1" dirty="0" smtClean="0"/>
              <a:t>*</a:t>
            </a:r>
            <a:r>
              <a:rPr lang="pt-BR" dirty="0" smtClean="0"/>
              <a:t> - é um operador utilizado com duas finalidades – a primeira é na </a:t>
            </a:r>
            <a:r>
              <a:rPr lang="pt-BR" b="1" dirty="0" smtClean="0"/>
              <a:t>declaração</a:t>
            </a:r>
            <a:r>
              <a:rPr lang="pt-BR" dirty="0" smtClean="0"/>
              <a:t> de variáveis, pois uma variável cujo nome inicia por *, será um ponteiro e, assim, armazenará um endereço de memória, não um dado; a segunda, é para fins de endereçamento, ou seja, o operador permite acessar o conteúdo armazenado num endereço de memória indicado pelo ponteiro.</a:t>
            </a:r>
          </a:p>
          <a:p>
            <a:pPr lvl="1" algn="just">
              <a:buFontTx/>
              <a:buNone/>
            </a:pPr>
            <a:endParaRPr lang="pt-BR" dirty="0" smtClean="0"/>
          </a:p>
          <a:p>
            <a:pPr marL="85725" indent="0" algn="just">
              <a:buNone/>
            </a:pPr>
            <a:endParaRPr lang="pt-BR" sz="2100" dirty="0" smtClean="0"/>
          </a:p>
          <a:p>
            <a:pPr marL="85725" indent="0" algn="just">
              <a:buNone/>
            </a:pPr>
            <a:endParaRPr lang="pt-BR" sz="21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Declarando ponteiros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550" indent="0" algn="just">
              <a:spcAft>
                <a:spcPts val="600"/>
              </a:spcAft>
              <a:buNone/>
            </a:pPr>
            <a:r>
              <a:rPr lang="pt-BR" dirty="0" smtClean="0"/>
              <a:t>Forma Geral</a:t>
            </a:r>
          </a:p>
          <a:p>
            <a:pPr marL="82550" indent="0" algn="just">
              <a:spcAft>
                <a:spcPts val="600"/>
              </a:spcAft>
              <a:buNone/>
            </a:pPr>
            <a:r>
              <a:rPr lang="pt-BR" i="1" dirty="0" smtClean="0"/>
              <a:t>	</a:t>
            </a:r>
            <a:r>
              <a:rPr lang="pt-BR" i="1" dirty="0" err="1" smtClean="0"/>
              <a:t>tipo_do_ponteiro</a:t>
            </a:r>
            <a:r>
              <a:rPr lang="pt-BR" i="1" dirty="0" smtClean="0"/>
              <a:t> *</a:t>
            </a:r>
            <a:r>
              <a:rPr lang="pt-BR" i="1" dirty="0" err="1" smtClean="0"/>
              <a:t>nome_da_variável</a:t>
            </a:r>
            <a:r>
              <a:rPr lang="pt-BR" i="1" dirty="0" smtClean="0"/>
              <a:t>;</a:t>
            </a:r>
            <a:r>
              <a:rPr lang="pt-BR" dirty="0" smtClean="0"/>
              <a:t> </a:t>
            </a:r>
          </a:p>
          <a:p>
            <a:pPr marL="82550" indent="0" algn="just">
              <a:spcAft>
                <a:spcPts val="600"/>
              </a:spcAft>
              <a:buNone/>
            </a:pPr>
            <a:r>
              <a:rPr lang="pt-BR" dirty="0" smtClean="0"/>
              <a:t>É o asterisco (</a:t>
            </a:r>
            <a:r>
              <a:rPr lang="pt-BR" b="1" dirty="0" smtClean="0"/>
              <a:t>*</a:t>
            </a:r>
            <a:r>
              <a:rPr lang="pt-BR" dirty="0" smtClean="0"/>
              <a:t>) que faz o compilador saber que aquela variável não vai guardar um valor mas sim um endereço para aquele tipo especificado. Vamos ver exemplos de declarações:</a:t>
            </a:r>
          </a:p>
          <a:p>
            <a:pPr algn="just">
              <a:buFontTx/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*</a:t>
            </a:r>
            <a:r>
              <a:rPr lang="pt-BR" dirty="0" err="1" smtClean="0"/>
              <a:t>pt</a:t>
            </a:r>
            <a:r>
              <a:rPr lang="pt-BR" dirty="0" smtClean="0"/>
              <a:t>;                 </a:t>
            </a:r>
          </a:p>
          <a:p>
            <a:pPr algn="just">
              <a:buFontTx/>
              <a:buNone/>
            </a:pPr>
            <a:r>
              <a:rPr lang="pt-BR" dirty="0" smtClean="0"/>
              <a:t> 	</a:t>
            </a:r>
            <a:r>
              <a:rPr lang="pt-BR" dirty="0" err="1" smtClean="0"/>
              <a:t>char</a:t>
            </a:r>
            <a:r>
              <a:rPr lang="pt-BR" dirty="0" smtClean="0"/>
              <a:t> *</a:t>
            </a:r>
            <a:r>
              <a:rPr lang="pt-BR" dirty="0" err="1" smtClean="0"/>
              <a:t>temp</a:t>
            </a:r>
            <a:r>
              <a:rPr lang="pt-BR" dirty="0" smtClean="0"/>
              <a:t>,*pt2; </a:t>
            </a:r>
          </a:p>
          <a:p>
            <a:pPr marL="338582" lvl="1" indent="0" algn="just">
              <a:buNone/>
            </a:pPr>
            <a:endParaRPr lang="pt-BR" sz="2000" dirty="0" smtClean="0"/>
          </a:p>
          <a:p>
            <a:pPr lvl="1" algn="just">
              <a:buFontTx/>
              <a:buNone/>
            </a:pPr>
            <a:endParaRPr lang="pt-BR" sz="2000" dirty="0" smtClean="0"/>
          </a:p>
          <a:p>
            <a:pPr marL="85725" indent="0" algn="just">
              <a:buNone/>
            </a:pPr>
            <a:endParaRPr lang="pt-BR" sz="2000" dirty="0" smtClean="0"/>
          </a:p>
          <a:p>
            <a:pPr marL="85725" indent="0" algn="just">
              <a:buNone/>
            </a:pPr>
            <a:endParaRPr lang="pt-BR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Usando ponteiros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550" indent="0" algn="just">
              <a:spcAft>
                <a:spcPts val="1200"/>
              </a:spcAft>
              <a:buNone/>
            </a:pPr>
            <a:r>
              <a:rPr lang="pt-BR" sz="2800" dirty="0" smtClean="0"/>
              <a:t>Para saber o endereço de uma variável basta usar o operador &amp;. Veja o exemplo:</a:t>
            </a:r>
          </a:p>
          <a:p>
            <a:pPr marL="82550" indent="0" algn="just">
              <a:buFontTx/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count</a:t>
            </a:r>
            <a:r>
              <a:rPr lang="pt-BR" sz="2800" dirty="0" smtClean="0"/>
              <a:t>=10;                </a:t>
            </a:r>
          </a:p>
          <a:p>
            <a:pPr marL="82550" indent="0" algn="just">
              <a:buFontTx/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int</a:t>
            </a:r>
            <a:r>
              <a:rPr lang="pt-BR" sz="2800" dirty="0" smtClean="0"/>
              <a:t> *</a:t>
            </a:r>
            <a:r>
              <a:rPr lang="pt-BR" sz="2800" dirty="0" err="1" smtClean="0"/>
              <a:t>pt</a:t>
            </a:r>
            <a:r>
              <a:rPr lang="pt-BR" sz="2800" dirty="0" smtClean="0"/>
              <a:t>;                 </a:t>
            </a:r>
          </a:p>
          <a:p>
            <a:pPr marL="82550" indent="0" algn="just">
              <a:buFontTx/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pt</a:t>
            </a:r>
            <a:r>
              <a:rPr lang="pt-BR" sz="2800" dirty="0" smtClean="0"/>
              <a:t>=&amp;</a:t>
            </a:r>
            <a:r>
              <a:rPr lang="pt-BR" sz="2800" dirty="0" err="1" smtClean="0"/>
              <a:t>count</a:t>
            </a:r>
            <a:r>
              <a:rPr lang="pt-BR" sz="2800" dirty="0" smtClean="0"/>
              <a:t>;</a:t>
            </a:r>
          </a:p>
          <a:p>
            <a:pPr marL="82550" indent="0" algn="just">
              <a:buFontTx/>
              <a:buNone/>
            </a:pPr>
            <a:r>
              <a:rPr lang="pt-BR" sz="2800" dirty="0"/>
              <a:t>	</a:t>
            </a:r>
            <a:r>
              <a:rPr lang="pt-BR" sz="2800" dirty="0" err="1" smtClean="0"/>
              <a:t>printf</a:t>
            </a:r>
            <a:r>
              <a:rPr lang="pt-BR" sz="2800" smtClean="0"/>
              <a:t>(“%d”, *</a:t>
            </a:r>
            <a:r>
              <a:rPr lang="pt-BR" sz="2800" dirty="0" err="1" smtClean="0"/>
              <a:t>pt</a:t>
            </a:r>
            <a:r>
              <a:rPr lang="pt-BR" sz="28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Usando ponteiros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3200" dirty="0" smtClean="0"/>
              <a:t>O operador "inverso" do operador </a:t>
            </a:r>
            <a:r>
              <a:rPr lang="pt-BR" sz="3200" b="1" dirty="0" smtClean="0"/>
              <a:t>&amp;</a:t>
            </a:r>
            <a:r>
              <a:rPr lang="pt-BR" sz="3200" dirty="0" smtClean="0"/>
              <a:t>, é o operador </a:t>
            </a:r>
            <a:r>
              <a:rPr lang="pt-BR" sz="3200" b="1" dirty="0" smtClean="0"/>
              <a:t>*</a:t>
            </a:r>
            <a:r>
              <a:rPr lang="pt-BR" sz="3200" dirty="0" smtClean="0"/>
              <a:t>.</a:t>
            </a:r>
          </a:p>
          <a:p>
            <a:pPr marL="82550" indent="0" algn="just">
              <a:buNone/>
            </a:pPr>
            <a:r>
              <a:rPr lang="pt-BR" sz="3200" dirty="0" smtClean="0"/>
              <a:t>No exemplo anterior, uma vez que fizemos </a:t>
            </a:r>
            <a:r>
              <a:rPr lang="pt-BR" sz="3200" b="1" dirty="0" err="1" smtClean="0"/>
              <a:t>pt</a:t>
            </a:r>
            <a:r>
              <a:rPr lang="pt-BR" sz="3200" b="1" dirty="0" smtClean="0"/>
              <a:t>=&amp;</a:t>
            </a:r>
            <a:r>
              <a:rPr lang="pt-BR" sz="3200" b="1" dirty="0" err="1" smtClean="0"/>
              <a:t>count</a:t>
            </a:r>
            <a:r>
              <a:rPr lang="pt-BR" sz="3200" dirty="0" smtClean="0"/>
              <a:t> a expressão </a:t>
            </a:r>
            <a:r>
              <a:rPr lang="pt-BR" sz="3200" b="1" dirty="0" smtClean="0"/>
              <a:t>*</a:t>
            </a:r>
            <a:r>
              <a:rPr lang="pt-BR" sz="3200" b="1" dirty="0" err="1" smtClean="0"/>
              <a:t>pt</a:t>
            </a:r>
            <a:r>
              <a:rPr lang="pt-BR" sz="3200" dirty="0" smtClean="0"/>
              <a:t> é equivalente ao próprio </a:t>
            </a:r>
            <a:r>
              <a:rPr lang="pt-BR" sz="3200" b="1" dirty="0" err="1" smtClean="0"/>
              <a:t>count</a:t>
            </a:r>
            <a:r>
              <a:rPr lang="pt-BR" sz="3200" dirty="0" smtClean="0"/>
              <a:t>. Isto significa que, se quisermos mudar o valor de </a:t>
            </a:r>
            <a:r>
              <a:rPr lang="pt-BR" sz="3200" dirty="0" err="1" smtClean="0"/>
              <a:t>count</a:t>
            </a:r>
            <a:r>
              <a:rPr lang="pt-BR" sz="3200" dirty="0" smtClean="0"/>
              <a:t> para 12, basta fazer </a:t>
            </a:r>
            <a:r>
              <a:rPr lang="pt-BR" sz="3200" b="1" dirty="0" smtClean="0"/>
              <a:t>*</a:t>
            </a:r>
            <a:r>
              <a:rPr lang="pt-BR" sz="3200" b="1" dirty="0" err="1" smtClean="0"/>
              <a:t>pt</a:t>
            </a:r>
            <a:r>
              <a:rPr lang="pt-BR" sz="3200" b="1" dirty="0" smtClean="0"/>
              <a:t>=12</a:t>
            </a:r>
            <a:r>
              <a:rPr lang="pt-BR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Observação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3200" dirty="0" smtClean="0"/>
              <a:t>Apesar do símbolo ser o mesmo, o operador </a:t>
            </a:r>
            <a:r>
              <a:rPr lang="pt-BR" sz="3200" b="1" dirty="0" smtClean="0"/>
              <a:t>*</a:t>
            </a:r>
            <a:r>
              <a:rPr lang="pt-BR" sz="3200" dirty="0" smtClean="0"/>
              <a:t> (multiplicação) não é o mesmo operador que o </a:t>
            </a:r>
            <a:r>
              <a:rPr lang="pt-BR" sz="3200" b="1" dirty="0" smtClean="0"/>
              <a:t>*</a:t>
            </a:r>
            <a:r>
              <a:rPr lang="pt-BR" sz="3200" dirty="0" smtClean="0"/>
              <a:t> (referência de ponteiros).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Exemplo do uso de ponteiros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conio.h</a:t>
            </a:r>
            <a:r>
              <a:rPr lang="pt-BR" sz="18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endParaRPr lang="pt-BR" sz="180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err="1" smtClean="0"/>
              <a:t>main</a:t>
            </a:r>
            <a:r>
              <a:rPr lang="pt-BR" sz="1800" dirty="0" smtClean="0"/>
              <a:t> ()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smtClean="0"/>
              <a:t>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r>
              <a:rPr lang="pt-BR" sz="1800" dirty="0" smtClean="0"/>
              <a:t> num,valor;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r>
              <a:rPr lang="pt-BR" sz="1800" dirty="0" smtClean="0"/>
              <a:t> *p;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smtClean="0"/>
              <a:t>	num  = 55;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smtClean="0"/>
              <a:t>	p       = &amp;num;  </a:t>
            </a:r>
            <a:r>
              <a:rPr lang="pt-BR" sz="1600" dirty="0" smtClean="0"/>
              <a:t>/* Pega o endereço de num */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smtClean="0"/>
              <a:t>	valor  = *p;       </a:t>
            </a:r>
            <a:r>
              <a:rPr lang="pt-BR" sz="1600" dirty="0" smtClean="0"/>
              <a:t>/* Valor e igualado a num de uma maneira indireta */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printf</a:t>
            </a:r>
            <a:r>
              <a:rPr lang="pt-BR" sz="1800" dirty="0" smtClean="0"/>
              <a:t> ("\n\</a:t>
            </a:r>
            <a:r>
              <a:rPr lang="pt-BR" sz="1800" dirty="0" err="1" smtClean="0"/>
              <a:t>n%d</a:t>
            </a:r>
            <a:r>
              <a:rPr lang="pt-BR" sz="1800" dirty="0" smtClean="0"/>
              <a:t>\n", valor);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printf</a:t>
            </a:r>
            <a:r>
              <a:rPr lang="pt-BR" sz="1800" dirty="0" smtClean="0"/>
              <a:t> ("</a:t>
            </a:r>
            <a:r>
              <a:rPr lang="pt-BR" sz="1800" dirty="0" err="1" smtClean="0"/>
              <a:t>Endereco</a:t>
            </a:r>
            <a:r>
              <a:rPr lang="pt-BR" sz="1800" dirty="0" smtClean="0"/>
              <a:t> para onde o ponteiro aponta: %p\n", p);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printf</a:t>
            </a:r>
            <a:r>
              <a:rPr lang="pt-BR" sz="1800" dirty="0" smtClean="0"/>
              <a:t> ("Valor da variável apontada: %d\n", *p);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getch</a:t>
            </a:r>
            <a:r>
              <a:rPr lang="pt-BR" sz="1800" dirty="0" smtClean="0"/>
              <a:t>();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Azul">
  <a:themeElements>
    <a:clrScheme name="Apresentação1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1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Azul" id="{50B8E356-7283-4B79-B285-206F7C0BEDD9}" vid="{F1E27BBC-C57A-4DCB-990C-746403003030}"/>
    </a:ext>
  </a:extLst>
</a:theme>
</file>

<file path=ppt/theme/theme2.xml><?xml version="1.0" encoding="utf-8"?>
<a:theme xmlns:a="http://schemas.openxmlformats.org/drawingml/2006/main" name="AulaBranco">
  <a:themeElements>
    <a:clrScheme name="Apresentação3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3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Branco" id="{91DF1BAD-42BA-427D-8556-5C3E5BFCAC67}" vid="{EB627339-1350-4E7B-977B-2234924CAD91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</TotalTime>
  <Words>432</Words>
  <Application>Microsoft Office PowerPoint</Application>
  <PresentationFormat>Apresentação na tela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Verdana</vt:lpstr>
      <vt:lpstr>Wingdings</vt:lpstr>
      <vt:lpstr>AulaAzul</vt:lpstr>
      <vt:lpstr>AulaBranco</vt:lpstr>
      <vt:lpstr>Programação e Estrutura de Dados </vt:lpstr>
      <vt:lpstr>Características iniciais sobre Ponteiros</vt:lpstr>
      <vt:lpstr>Ponteiros ou Apontadores</vt:lpstr>
      <vt:lpstr>Ponteiros ou Apontadores</vt:lpstr>
      <vt:lpstr>Declarando ponteiros</vt:lpstr>
      <vt:lpstr>Usando ponteiros</vt:lpstr>
      <vt:lpstr>Usando ponteiros</vt:lpstr>
      <vt:lpstr>Observação</vt:lpstr>
      <vt:lpstr>Exemplo do uso de ponteiros</vt:lpstr>
      <vt:lpstr>Exemplo do uso de ponteiros</vt:lpstr>
      <vt:lpstr>Operações com ponteiros</vt:lpstr>
    </vt:vector>
  </TitlesOfParts>
  <Company>atm informatica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airton kuada</dc:creator>
  <cp:lastModifiedBy>Gilvan Maiochi</cp:lastModifiedBy>
  <cp:revision>658</cp:revision>
  <dcterms:created xsi:type="dcterms:W3CDTF">2001-08-07T17:32:55Z</dcterms:created>
  <dcterms:modified xsi:type="dcterms:W3CDTF">2013-02-27T00:58:55Z</dcterms:modified>
</cp:coreProperties>
</file>