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3" r:id="rId1"/>
    <p:sldMasterId id="2147483715" r:id="rId2"/>
  </p:sldMasterIdLst>
  <p:notesMasterIdLst>
    <p:notesMasterId r:id="rId30"/>
  </p:notesMasterIdLst>
  <p:handoutMasterIdLst>
    <p:handoutMasterId r:id="rId31"/>
  </p:handoutMasterIdLst>
  <p:sldIdLst>
    <p:sldId id="428" r:id="rId3"/>
    <p:sldId id="388" r:id="rId4"/>
    <p:sldId id="389" r:id="rId5"/>
    <p:sldId id="381" r:id="rId6"/>
    <p:sldId id="382" r:id="rId7"/>
    <p:sldId id="390" r:id="rId8"/>
    <p:sldId id="383" r:id="rId9"/>
    <p:sldId id="384" r:id="rId10"/>
    <p:sldId id="417" r:id="rId11"/>
    <p:sldId id="385" r:id="rId12"/>
    <p:sldId id="418" r:id="rId13"/>
    <p:sldId id="414" r:id="rId14"/>
    <p:sldId id="415" r:id="rId15"/>
    <p:sldId id="411" r:id="rId16"/>
    <p:sldId id="412" r:id="rId17"/>
    <p:sldId id="416" r:id="rId18"/>
    <p:sldId id="420" r:id="rId19"/>
    <p:sldId id="419" r:id="rId20"/>
    <p:sldId id="422" r:id="rId21"/>
    <p:sldId id="425" r:id="rId22"/>
    <p:sldId id="427" r:id="rId23"/>
    <p:sldId id="426" r:id="rId24"/>
    <p:sldId id="386" r:id="rId25"/>
    <p:sldId id="397" r:id="rId26"/>
    <p:sldId id="423" r:id="rId27"/>
    <p:sldId id="424" r:id="rId28"/>
    <p:sldId id="421" r:id="rId29"/>
  </p:sldIdLst>
  <p:sldSz cx="9144000" cy="6858000" type="screen4x3"/>
  <p:notesSz cx="6797675" cy="9874250"/>
  <p:defaultTextStyle>
    <a:defPPr>
      <a:defRPr lang="pt-BR"/>
    </a:defPPr>
    <a:lvl1pPr algn="l" rtl="0" fontAlgn="base">
      <a:spcBef>
        <a:spcPct val="0"/>
      </a:spcBef>
      <a:spcAft>
        <a:spcPct val="0"/>
      </a:spcAft>
      <a:defRPr sz="2400" kern="1200">
        <a:solidFill>
          <a:schemeClr val="bg2"/>
        </a:solidFill>
        <a:latin typeface="Verdana" pitchFamily="34" charset="0"/>
        <a:ea typeface="+mn-ea"/>
        <a:cs typeface="+mn-cs"/>
      </a:defRPr>
    </a:lvl1pPr>
    <a:lvl2pPr marL="457200" algn="l" rtl="0" fontAlgn="base">
      <a:spcBef>
        <a:spcPct val="0"/>
      </a:spcBef>
      <a:spcAft>
        <a:spcPct val="0"/>
      </a:spcAft>
      <a:defRPr sz="2400" kern="1200">
        <a:solidFill>
          <a:schemeClr val="bg2"/>
        </a:solidFill>
        <a:latin typeface="Verdana" pitchFamily="34" charset="0"/>
        <a:ea typeface="+mn-ea"/>
        <a:cs typeface="+mn-cs"/>
      </a:defRPr>
    </a:lvl2pPr>
    <a:lvl3pPr marL="914400" algn="l" rtl="0" fontAlgn="base">
      <a:spcBef>
        <a:spcPct val="0"/>
      </a:spcBef>
      <a:spcAft>
        <a:spcPct val="0"/>
      </a:spcAft>
      <a:defRPr sz="2400" kern="1200">
        <a:solidFill>
          <a:schemeClr val="bg2"/>
        </a:solidFill>
        <a:latin typeface="Verdana" pitchFamily="34" charset="0"/>
        <a:ea typeface="+mn-ea"/>
        <a:cs typeface="+mn-cs"/>
      </a:defRPr>
    </a:lvl3pPr>
    <a:lvl4pPr marL="1371600" algn="l" rtl="0" fontAlgn="base">
      <a:spcBef>
        <a:spcPct val="0"/>
      </a:spcBef>
      <a:spcAft>
        <a:spcPct val="0"/>
      </a:spcAft>
      <a:defRPr sz="2400" kern="1200">
        <a:solidFill>
          <a:schemeClr val="bg2"/>
        </a:solidFill>
        <a:latin typeface="Verdana" pitchFamily="34" charset="0"/>
        <a:ea typeface="+mn-ea"/>
        <a:cs typeface="+mn-cs"/>
      </a:defRPr>
    </a:lvl4pPr>
    <a:lvl5pPr marL="1828800" algn="l" rtl="0" fontAlgn="base">
      <a:spcBef>
        <a:spcPct val="0"/>
      </a:spcBef>
      <a:spcAft>
        <a:spcPct val="0"/>
      </a:spcAft>
      <a:defRPr sz="2400" kern="1200">
        <a:solidFill>
          <a:schemeClr val="bg2"/>
        </a:solidFill>
        <a:latin typeface="Verdana" pitchFamily="34" charset="0"/>
        <a:ea typeface="+mn-ea"/>
        <a:cs typeface="+mn-cs"/>
      </a:defRPr>
    </a:lvl5pPr>
    <a:lvl6pPr marL="2286000" algn="l" defTabSz="914400" rtl="0" eaLnBrk="1" latinLnBrk="0" hangingPunct="1">
      <a:defRPr sz="2400" kern="1200">
        <a:solidFill>
          <a:schemeClr val="bg2"/>
        </a:solidFill>
        <a:latin typeface="Verdana" pitchFamily="34" charset="0"/>
        <a:ea typeface="+mn-ea"/>
        <a:cs typeface="+mn-cs"/>
      </a:defRPr>
    </a:lvl6pPr>
    <a:lvl7pPr marL="2743200" algn="l" defTabSz="914400" rtl="0" eaLnBrk="1" latinLnBrk="0" hangingPunct="1">
      <a:defRPr sz="2400" kern="1200">
        <a:solidFill>
          <a:schemeClr val="bg2"/>
        </a:solidFill>
        <a:latin typeface="Verdana" pitchFamily="34" charset="0"/>
        <a:ea typeface="+mn-ea"/>
        <a:cs typeface="+mn-cs"/>
      </a:defRPr>
    </a:lvl7pPr>
    <a:lvl8pPr marL="3200400" algn="l" defTabSz="914400" rtl="0" eaLnBrk="1" latinLnBrk="0" hangingPunct="1">
      <a:defRPr sz="2400" kern="1200">
        <a:solidFill>
          <a:schemeClr val="bg2"/>
        </a:solidFill>
        <a:latin typeface="Verdana" pitchFamily="34" charset="0"/>
        <a:ea typeface="+mn-ea"/>
        <a:cs typeface="+mn-cs"/>
      </a:defRPr>
    </a:lvl8pPr>
    <a:lvl9pPr marL="3657600" algn="l" defTabSz="914400" rtl="0" eaLnBrk="1" latinLnBrk="0" hangingPunct="1">
      <a:defRPr sz="2400" kern="1200">
        <a:solidFill>
          <a:schemeClr val="bg2"/>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1" d="100"/>
          <a:sy n="71" d="100"/>
        </p:scale>
        <p:origin x="168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2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9E62843E-255C-4C29-AE31-7CFBBC7C161D}" type="datetimeFigureOut">
              <a:rPr lang="pt-BR" smtClean="0"/>
              <a:pPr/>
              <a:t>26/02/2013</a:t>
            </a:fld>
            <a:endParaRPr lang="pt-BR"/>
          </a:p>
        </p:txBody>
      </p:sp>
      <p:sp>
        <p:nvSpPr>
          <p:cNvPr id="4" name="Espaço Reservado para Rodapé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42E4D551-64C1-4162-94C9-A324EA6D68CA}" type="slidenum">
              <a:rPr lang="pt-BR" smtClean="0"/>
              <a:pPr/>
              <a:t>‹nº›</a:t>
            </a:fld>
            <a:endParaRPr lang="pt-BR"/>
          </a:p>
        </p:txBody>
      </p:sp>
    </p:spTree>
    <p:extLst>
      <p:ext uri="{BB962C8B-B14F-4D97-AF65-F5344CB8AC3E}">
        <p14:creationId xmlns:p14="http://schemas.microsoft.com/office/powerpoint/2010/main" val="13237691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8F8AFFF7-950D-4F9F-9A53-4A9DCAC10DF2}" type="datetimeFigureOut">
              <a:rPr lang="pt-BR" smtClean="0"/>
              <a:pPr/>
              <a:t>26/02/2013</a:t>
            </a:fld>
            <a:endParaRPr lang="pt-BR"/>
          </a:p>
        </p:txBody>
      </p:sp>
      <p:sp>
        <p:nvSpPr>
          <p:cNvPr id="4" name="Espaço Reservado para Imagem de Slide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85E960F2-8FCE-4779-A68C-C091C166F613}" type="slidenum">
              <a:rPr lang="pt-BR" smtClean="0"/>
              <a:pPr/>
              <a:t>‹nº›</a:t>
            </a:fld>
            <a:endParaRPr lang="pt-BR"/>
          </a:p>
        </p:txBody>
      </p:sp>
    </p:spTree>
    <p:extLst>
      <p:ext uri="{BB962C8B-B14F-4D97-AF65-F5344CB8AC3E}">
        <p14:creationId xmlns:p14="http://schemas.microsoft.com/office/powerpoint/2010/main" val="186425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2124274" y="750854"/>
            <a:ext cx="2549128" cy="3702844"/>
          </a:xfrm>
          <a:prstGeom prst="rect">
            <a:avLst/>
          </a:prstGeom>
          <a:solidFill>
            <a:srgbClr val="FFFFFF"/>
          </a:solidFill>
          <a:ln w="9360">
            <a:solidFill>
              <a:srgbClr val="000000"/>
            </a:solidFill>
            <a:miter lim="800000"/>
            <a:headEnd/>
            <a:tailEnd/>
          </a:ln>
        </p:spPr>
        <p:txBody>
          <a:bodyPr wrap="none" anchor="ctr"/>
          <a:lstStyle/>
          <a:p>
            <a:endParaRPr lang="pt-BR">
              <a:ea typeface="msmincho" charset="0"/>
              <a:cs typeface="msmincho" charset="0"/>
            </a:endParaRPr>
          </a:p>
        </p:txBody>
      </p:sp>
      <p:sp>
        <p:nvSpPr>
          <p:cNvPr id="26627" name="Rectangle 2"/>
          <p:cNvSpPr>
            <a:spLocks noGrp="1" noChangeArrowheads="1"/>
          </p:cNvSpPr>
          <p:nvPr>
            <p:ph type="body"/>
          </p:nvPr>
        </p:nvSpPr>
        <p:spPr>
          <a:xfrm>
            <a:off x="679767" y="4690269"/>
            <a:ext cx="5433420" cy="4439984"/>
          </a:xfrm>
          <a:noFill/>
          <a:ln/>
        </p:spPr>
        <p:txBody>
          <a:bodyPr wrap="none" anchor="ctr"/>
          <a:lstStyle/>
          <a:p>
            <a:endParaRPr lang="pt-BR" smtClean="0">
              <a:latin typeface="Times New Roman" charset="0"/>
            </a:endParaRPr>
          </a:p>
        </p:txBody>
      </p:sp>
    </p:spTree>
    <p:extLst>
      <p:ext uri="{BB962C8B-B14F-4D97-AF65-F5344CB8AC3E}">
        <p14:creationId xmlns:p14="http://schemas.microsoft.com/office/powerpoint/2010/main" val="1266496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90B718-7ADB-4AF0-9F0C-81D74620DED1}" type="slidenum">
              <a:rPr lang="pt-BR"/>
              <a:pPr/>
              <a:t>24</a:t>
            </a:fld>
            <a:endParaRPr lang="pt-BR"/>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436070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90B718-7ADB-4AF0-9F0C-81D74620DED1}" type="slidenum">
              <a:rPr lang="pt-BR"/>
              <a:pPr/>
              <a:t>25</a:t>
            </a:fld>
            <a:endParaRPr lang="pt-BR"/>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1007533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90B718-7ADB-4AF0-9F0C-81D74620DED1}" type="slidenum">
              <a:rPr lang="pt-BR"/>
              <a:pPr/>
              <a:t>26</a:t>
            </a:fld>
            <a:endParaRPr lang="pt-BR"/>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1791469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2124274" y="750854"/>
            <a:ext cx="2549128" cy="3702844"/>
          </a:xfrm>
          <a:prstGeom prst="rect">
            <a:avLst/>
          </a:prstGeom>
          <a:solidFill>
            <a:srgbClr val="FFFFFF"/>
          </a:solidFill>
          <a:ln w="9360">
            <a:solidFill>
              <a:srgbClr val="000000"/>
            </a:solidFill>
            <a:miter lim="800000"/>
            <a:headEnd/>
            <a:tailEnd/>
          </a:ln>
        </p:spPr>
        <p:txBody>
          <a:bodyPr wrap="none" anchor="ctr"/>
          <a:lstStyle/>
          <a:p>
            <a:endParaRPr lang="pt-BR">
              <a:ea typeface="msmincho" charset="0"/>
              <a:cs typeface="msmincho" charset="0"/>
            </a:endParaRPr>
          </a:p>
        </p:txBody>
      </p:sp>
      <p:sp>
        <p:nvSpPr>
          <p:cNvPr id="27651" name="Rectangle 2"/>
          <p:cNvSpPr>
            <a:spLocks noGrp="1" noChangeArrowheads="1"/>
          </p:cNvSpPr>
          <p:nvPr>
            <p:ph type="body"/>
          </p:nvPr>
        </p:nvSpPr>
        <p:spPr>
          <a:xfrm>
            <a:off x="679767" y="4690269"/>
            <a:ext cx="5433420" cy="4439984"/>
          </a:xfrm>
          <a:noFill/>
          <a:ln/>
        </p:spPr>
        <p:txBody>
          <a:bodyPr wrap="none" anchor="ctr"/>
          <a:lstStyle/>
          <a:p>
            <a:endParaRPr lang="pt-BR" smtClean="0">
              <a:latin typeface="Times New Roman" charset="0"/>
            </a:endParaRPr>
          </a:p>
        </p:txBody>
      </p:sp>
    </p:spTree>
    <p:extLst>
      <p:ext uri="{BB962C8B-B14F-4D97-AF65-F5344CB8AC3E}">
        <p14:creationId xmlns:p14="http://schemas.microsoft.com/office/powerpoint/2010/main" val="492689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2124274" y="750854"/>
            <a:ext cx="2549128" cy="3702844"/>
          </a:xfrm>
          <a:prstGeom prst="rect">
            <a:avLst/>
          </a:prstGeom>
          <a:solidFill>
            <a:srgbClr val="FFFFFF"/>
          </a:solidFill>
          <a:ln w="9360">
            <a:solidFill>
              <a:srgbClr val="000000"/>
            </a:solidFill>
            <a:miter lim="800000"/>
            <a:headEnd/>
            <a:tailEnd/>
          </a:ln>
        </p:spPr>
        <p:txBody>
          <a:bodyPr wrap="none" anchor="ctr"/>
          <a:lstStyle/>
          <a:p>
            <a:endParaRPr lang="pt-BR">
              <a:ea typeface="msmincho" charset="0"/>
              <a:cs typeface="msmincho" charset="0"/>
            </a:endParaRPr>
          </a:p>
        </p:txBody>
      </p:sp>
      <p:sp>
        <p:nvSpPr>
          <p:cNvPr id="28675" name="Rectangle 2"/>
          <p:cNvSpPr>
            <a:spLocks noGrp="1" noChangeArrowheads="1"/>
          </p:cNvSpPr>
          <p:nvPr>
            <p:ph type="body"/>
          </p:nvPr>
        </p:nvSpPr>
        <p:spPr>
          <a:xfrm>
            <a:off x="679767" y="4690269"/>
            <a:ext cx="5433420" cy="4439984"/>
          </a:xfrm>
          <a:noFill/>
          <a:ln/>
        </p:spPr>
        <p:txBody>
          <a:bodyPr wrap="none" anchor="ctr"/>
          <a:lstStyle/>
          <a:p>
            <a:endParaRPr lang="pt-BR" smtClean="0">
              <a:latin typeface="Times New Roman" charset="0"/>
            </a:endParaRPr>
          </a:p>
        </p:txBody>
      </p:sp>
    </p:spTree>
    <p:extLst>
      <p:ext uri="{BB962C8B-B14F-4D97-AF65-F5344CB8AC3E}">
        <p14:creationId xmlns:p14="http://schemas.microsoft.com/office/powerpoint/2010/main" val="2570746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53031-4EAA-4C88-934C-37FCAFDBCC34}" type="slidenum">
              <a:rPr lang="pt-BR"/>
              <a:pPr/>
              <a:t>11</a:t>
            </a:fld>
            <a:endParaRPr lang="pt-BR"/>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2875270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53031-4EAA-4C88-934C-37FCAFDBCC34}" type="slidenum">
              <a:rPr lang="pt-BR"/>
              <a:pPr/>
              <a:t>17</a:t>
            </a:fld>
            <a:endParaRPr lang="pt-BR"/>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927405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4D277A-FD51-4819-B837-AC79FD8E866B}" type="slidenum">
              <a:rPr lang="pt-BR"/>
              <a:pPr/>
              <a:t>19</a:t>
            </a:fld>
            <a:endParaRPr lang="pt-BR"/>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1005143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4D277A-FD51-4819-B837-AC79FD8E866B}" type="slidenum">
              <a:rPr lang="pt-BR"/>
              <a:pPr/>
              <a:t>20</a:t>
            </a:fld>
            <a:endParaRPr lang="pt-BR"/>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565979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4D277A-FD51-4819-B837-AC79FD8E866B}" type="slidenum">
              <a:rPr lang="pt-BR"/>
              <a:pPr/>
              <a:t>21</a:t>
            </a:fld>
            <a:endParaRPr lang="pt-BR"/>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2569722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4D277A-FD51-4819-B837-AC79FD8E866B}" type="slidenum">
              <a:rPr lang="pt-BR"/>
              <a:pPr/>
              <a:t>22</a:t>
            </a:fld>
            <a:endParaRPr lang="pt-BR"/>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pt-BR"/>
          </a:p>
        </p:txBody>
      </p:sp>
    </p:spTree>
    <p:extLst>
      <p:ext uri="{BB962C8B-B14F-4D97-AF65-F5344CB8AC3E}">
        <p14:creationId xmlns:p14="http://schemas.microsoft.com/office/powerpoint/2010/main" val="4266461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Espaço Reservado para Título 1"/>
          <p:cNvSpPr>
            <a:spLocks noGrp="1"/>
          </p:cNvSpPr>
          <p:nvPr>
            <p:ph type="ctrTitle"/>
          </p:nvPr>
        </p:nvSpPr>
        <p:spPr>
          <a:xfrm>
            <a:off x="685800" y="692152"/>
            <a:ext cx="7772400" cy="1470025"/>
          </a:xfrm>
        </p:spPr>
        <p:txBody>
          <a:bodyPr/>
          <a:lstStyle>
            <a:lvl1pPr>
              <a:defRPr/>
            </a:lvl1pPr>
          </a:lstStyle>
          <a:p>
            <a:pPr lvl="0"/>
            <a:r>
              <a:rPr lang="pt-BR" noProof="0" smtClean="0"/>
              <a:t>Clique para editar o título mestre</a:t>
            </a:r>
          </a:p>
        </p:txBody>
      </p:sp>
      <p:sp>
        <p:nvSpPr>
          <p:cNvPr id="5123" name="Espaço Reservado para Texto 2"/>
          <p:cNvSpPr>
            <a:spLocks noGrp="1"/>
          </p:cNvSpPr>
          <p:nvPr>
            <p:ph type="subTitle" idx="1"/>
          </p:nvPr>
        </p:nvSpPr>
        <p:spPr>
          <a:xfrm>
            <a:off x="1371600" y="2492375"/>
            <a:ext cx="6400800" cy="1752600"/>
          </a:xfrm>
        </p:spPr>
        <p:txBody>
          <a:bodyPr/>
          <a:lstStyle>
            <a:lvl1pPr marL="0" indent="0" algn="ctr">
              <a:buFont typeface="Arial" panose="020B0604020202020204" pitchFamily="34" charset="0"/>
              <a:buNone/>
              <a:defRPr/>
            </a:lvl1pPr>
          </a:lstStyle>
          <a:p>
            <a:pPr lvl="0"/>
            <a:r>
              <a:rPr lang="pt-BR" noProof="0" smtClean="0"/>
              <a:t>Clique para editar o estilo do subtítulo mestre</a:t>
            </a:r>
          </a:p>
        </p:txBody>
      </p:sp>
      <p:sp>
        <p:nvSpPr>
          <p:cNvPr id="7" name="Espaço Reservado para Data 3"/>
          <p:cNvSpPr>
            <a:spLocks noGrp="1"/>
          </p:cNvSpPr>
          <p:nvPr>
            <p:ph type="dt" sz="half" idx="2"/>
          </p:nvPr>
        </p:nvSpPr>
        <p:spPr>
          <a:xfrm>
            <a:off x="457200" y="6245225"/>
            <a:ext cx="2133600" cy="476250"/>
          </a:xfrm>
        </p:spPr>
        <p:txBody>
          <a:bodyPr rtlCol="0"/>
          <a:lstStyle>
            <a:lvl1pPr fontAlgn="auto">
              <a:spcBef>
                <a:spcPts val="0"/>
              </a:spcBef>
              <a:spcAft>
                <a:spcPts val="0"/>
              </a:spcAft>
              <a:defRPr>
                <a:solidFill>
                  <a:schemeClr val="tx1">
                    <a:tint val="75000"/>
                  </a:schemeClr>
                </a:solidFill>
                <a:latin typeface="+mn-lt"/>
                <a:cs typeface="+mn-cs"/>
              </a:defRPr>
            </a:lvl1pPr>
          </a:lstStyle>
          <a:p>
            <a:endParaRPr lang="pt-BR"/>
          </a:p>
        </p:txBody>
      </p:sp>
      <p:sp>
        <p:nvSpPr>
          <p:cNvPr id="8" name="Espaço Reservado para Rodapé 4"/>
          <p:cNvSpPr>
            <a:spLocks noGrp="1"/>
          </p:cNvSpPr>
          <p:nvPr>
            <p:ph type="ftr" sz="quarter" idx="3"/>
          </p:nvPr>
        </p:nvSpPr>
        <p:spPr>
          <a:xfrm>
            <a:off x="3124200" y="6245225"/>
            <a:ext cx="2895600" cy="476250"/>
          </a:xfrm>
        </p:spPr>
        <p:txBody>
          <a:bodyPr rtlCol="0"/>
          <a:lstStyle>
            <a:lvl1pPr fontAlgn="auto">
              <a:spcBef>
                <a:spcPts val="0"/>
              </a:spcBef>
              <a:spcAft>
                <a:spcPts val="0"/>
              </a:spcAft>
              <a:defRPr>
                <a:solidFill>
                  <a:schemeClr val="tx1">
                    <a:tint val="75000"/>
                  </a:schemeClr>
                </a:solidFill>
                <a:latin typeface="+mn-lt"/>
                <a:cs typeface="+mn-cs"/>
              </a:defRPr>
            </a:lvl1pPr>
          </a:lstStyle>
          <a:p>
            <a:endParaRPr lang="pt-BR"/>
          </a:p>
        </p:txBody>
      </p:sp>
      <p:sp>
        <p:nvSpPr>
          <p:cNvPr id="9" name="Espaço Reservado para Número de Slide 5"/>
          <p:cNvSpPr>
            <a:spLocks noGrp="1"/>
          </p:cNvSpPr>
          <p:nvPr>
            <p:ph type="sldNum" sz="quarter" idx="4"/>
          </p:nvPr>
        </p:nvSpPr>
        <p:spPr>
          <a:xfrm>
            <a:off x="6553200" y="6245225"/>
            <a:ext cx="2133600" cy="476250"/>
          </a:xfrm>
        </p:spPr>
        <p:txBody>
          <a:bodyPr/>
          <a:lstStyle>
            <a:lvl1pPr>
              <a:defRPr>
                <a:solidFill>
                  <a:srgbClr val="898989"/>
                </a:solidFill>
              </a:defRPr>
            </a:lvl1pPr>
          </a:lstStyle>
          <a:p>
            <a:fld id="{9D0AA935-B869-4B2A-A503-7F5027692C3F}" type="slidenum">
              <a:rPr lang="pt-BR" smtClean="0"/>
              <a:pPr/>
              <a:t>‹nº›</a:t>
            </a:fld>
            <a:endParaRPr lang="pt-BR"/>
          </a:p>
        </p:txBody>
      </p:sp>
    </p:spTree>
    <p:extLst>
      <p:ext uri="{BB962C8B-B14F-4D97-AF65-F5344CB8AC3E}">
        <p14:creationId xmlns:p14="http://schemas.microsoft.com/office/powerpoint/2010/main" val="884739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1AC49747-7CEA-475B-ADE1-33EAC48D6425}" type="slidenum">
              <a:rPr lang="pt-BR" smtClean="0"/>
              <a:pPr/>
              <a:t>‹nº›</a:t>
            </a:fld>
            <a:endParaRPr lang="pt-BR"/>
          </a:p>
        </p:txBody>
      </p:sp>
    </p:spTree>
    <p:extLst>
      <p:ext uri="{BB962C8B-B14F-4D97-AF65-F5344CB8AC3E}">
        <p14:creationId xmlns:p14="http://schemas.microsoft.com/office/powerpoint/2010/main" val="3100092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40"/>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40"/>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8215A1B7-0202-4A71-B185-D680288DD37B}" type="slidenum">
              <a:rPr lang="pt-BR" smtClean="0"/>
              <a:pPr/>
              <a:t>‹nº›</a:t>
            </a:fld>
            <a:endParaRPr lang="pt-BR"/>
          </a:p>
        </p:txBody>
      </p:sp>
    </p:spTree>
    <p:extLst>
      <p:ext uri="{BB962C8B-B14F-4D97-AF65-F5344CB8AC3E}">
        <p14:creationId xmlns:p14="http://schemas.microsoft.com/office/powerpoint/2010/main" val="346274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Espaço Reservado para Título 1"/>
          <p:cNvSpPr>
            <a:spLocks noGrp="1"/>
          </p:cNvSpPr>
          <p:nvPr>
            <p:ph type="ctrTitle"/>
          </p:nvPr>
        </p:nvSpPr>
        <p:spPr>
          <a:xfrm>
            <a:off x="685800" y="692152"/>
            <a:ext cx="7772400" cy="1470025"/>
          </a:xfrm>
        </p:spPr>
        <p:txBody>
          <a:bodyPr/>
          <a:lstStyle>
            <a:lvl1pPr>
              <a:defRPr>
                <a:solidFill>
                  <a:schemeClr val="bg1"/>
                </a:solidFill>
              </a:defRPr>
            </a:lvl1pPr>
          </a:lstStyle>
          <a:p>
            <a:pPr lvl="0"/>
            <a:r>
              <a:rPr lang="pt-BR" noProof="0" smtClean="0"/>
              <a:t>Clique para editar o título mestre</a:t>
            </a:r>
          </a:p>
        </p:txBody>
      </p:sp>
      <p:sp>
        <p:nvSpPr>
          <p:cNvPr id="5123" name="Espaço Reservado para Texto 2"/>
          <p:cNvSpPr>
            <a:spLocks noGrp="1"/>
          </p:cNvSpPr>
          <p:nvPr>
            <p:ph type="subTitle" idx="1"/>
          </p:nvPr>
        </p:nvSpPr>
        <p:spPr>
          <a:xfrm>
            <a:off x="1371600" y="2492375"/>
            <a:ext cx="6400800" cy="1752600"/>
          </a:xfrm>
        </p:spPr>
        <p:txBody>
          <a:bodyPr/>
          <a:lstStyle>
            <a:lvl1pPr marL="0" indent="0" algn="ctr">
              <a:buFont typeface="Arial" panose="020B0604020202020204" pitchFamily="34" charset="0"/>
              <a:buNone/>
              <a:defRPr>
                <a:solidFill>
                  <a:schemeClr val="bg1"/>
                </a:solidFill>
              </a:defRPr>
            </a:lvl1pPr>
          </a:lstStyle>
          <a:p>
            <a:pPr lvl="0"/>
            <a:r>
              <a:rPr lang="pt-BR" noProof="0" smtClean="0"/>
              <a:t>Clique para editar o estilo do subtítulo mestre</a:t>
            </a:r>
          </a:p>
        </p:txBody>
      </p:sp>
      <p:sp>
        <p:nvSpPr>
          <p:cNvPr id="7" name="Espaço Reservado para Data 3"/>
          <p:cNvSpPr>
            <a:spLocks noGrp="1"/>
          </p:cNvSpPr>
          <p:nvPr>
            <p:ph type="dt" sz="half" idx="2"/>
          </p:nvPr>
        </p:nvSpPr>
        <p:spPr>
          <a:xfrm>
            <a:off x="457200" y="6245225"/>
            <a:ext cx="2133600" cy="476250"/>
          </a:xfrm>
        </p:spPr>
        <p:txBody>
          <a:bodyPr rtlCol="0"/>
          <a:lstStyle>
            <a:lvl1pPr fontAlgn="auto">
              <a:spcBef>
                <a:spcPts val="0"/>
              </a:spcBef>
              <a:spcAft>
                <a:spcPts val="0"/>
              </a:spcAft>
              <a:defRPr>
                <a:solidFill>
                  <a:schemeClr val="tx1">
                    <a:tint val="75000"/>
                  </a:schemeClr>
                </a:solidFill>
                <a:latin typeface="+mn-lt"/>
                <a:cs typeface="+mn-cs"/>
              </a:defRPr>
            </a:lvl1pPr>
          </a:lstStyle>
          <a:p>
            <a:endParaRPr lang="pt-BR"/>
          </a:p>
        </p:txBody>
      </p:sp>
      <p:sp>
        <p:nvSpPr>
          <p:cNvPr id="8" name="Espaço Reservado para Rodapé 4"/>
          <p:cNvSpPr>
            <a:spLocks noGrp="1"/>
          </p:cNvSpPr>
          <p:nvPr>
            <p:ph type="ftr" sz="quarter" idx="3"/>
          </p:nvPr>
        </p:nvSpPr>
        <p:spPr>
          <a:xfrm>
            <a:off x="3124200" y="6245225"/>
            <a:ext cx="2895600" cy="476250"/>
          </a:xfrm>
        </p:spPr>
        <p:txBody>
          <a:bodyPr rtlCol="0"/>
          <a:lstStyle>
            <a:lvl1pPr fontAlgn="auto">
              <a:spcBef>
                <a:spcPts val="0"/>
              </a:spcBef>
              <a:spcAft>
                <a:spcPts val="0"/>
              </a:spcAft>
              <a:defRPr>
                <a:solidFill>
                  <a:schemeClr val="tx1">
                    <a:tint val="75000"/>
                  </a:schemeClr>
                </a:solidFill>
                <a:latin typeface="+mn-lt"/>
                <a:cs typeface="+mn-cs"/>
              </a:defRPr>
            </a:lvl1pPr>
          </a:lstStyle>
          <a:p>
            <a:endParaRPr lang="pt-BR"/>
          </a:p>
        </p:txBody>
      </p:sp>
      <p:sp>
        <p:nvSpPr>
          <p:cNvPr id="9" name="Espaço Reservado para Número de Slide 5"/>
          <p:cNvSpPr>
            <a:spLocks noGrp="1"/>
          </p:cNvSpPr>
          <p:nvPr>
            <p:ph type="sldNum" sz="quarter" idx="4"/>
          </p:nvPr>
        </p:nvSpPr>
        <p:spPr>
          <a:xfrm>
            <a:off x="6553200" y="6245225"/>
            <a:ext cx="2133600" cy="476250"/>
          </a:xfrm>
        </p:spPr>
        <p:txBody>
          <a:bodyPr/>
          <a:lstStyle>
            <a:lvl1pPr>
              <a:defRPr>
                <a:solidFill>
                  <a:srgbClr val="898989"/>
                </a:solidFill>
              </a:defRPr>
            </a:lvl1pPr>
          </a:lstStyle>
          <a:p>
            <a:fld id="{9D0AA935-B869-4B2A-A503-7F5027692C3F}" type="slidenum">
              <a:rPr lang="pt-BR" smtClean="0"/>
              <a:pPr/>
              <a:t>‹nº›</a:t>
            </a:fld>
            <a:endParaRPr lang="pt-BR"/>
          </a:p>
        </p:txBody>
      </p:sp>
    </p:spTree>
    <p:extLst>
      <p:ext uri="{BB962C8B-B14F-4D97-AF65-F5344CB8AC3E}">
        <p14:creationId xmlns:p14="http://schemas.microsoft.com/office/powerpoint/2010/main" val="535899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A1716D65-E835-4958-827F-06CDE55EBDB2}" type="slidenum">
              <a:rPr lang="pt-BR" smtClean="0"/>
              <a:pPr/>
              <a:t>‹nº›</a:t>
            </a:fld>
            <a:endParaRPr lang="pt-BR"/>
          </a:p>
        </p:txBody>
      </p:sp>
    </p:spTree>
    <p:extLst>
      <p:ext uri="{BB962C8B-B14F-4D97-AF65-F5344CB8AC3E}">
        <p14:creationId xmlns:p14="http://schemas.microsoft.com/office/powerpoint/2010/main" val="3631133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40"/>
            <a:ext cx="7886700" cy="2852737"/>
          </a:xfrm>
        </p:spPr>
        <p:txBody>
          <a:bodyPr anchor="b"/>
          <a:lstStyle>
            <a:lvl1pPr>
              <a:defRPr sz="4500"/>
            </a:lvl1pPr>
          </a:lstStyle>
          <a:p>
            <a:r>
              <a:rPr lang="pt-BR" smtClean="0"/>
              <a:t>Clique para editar o título mestre</a:t>
            </a:r>
            <a:endParaRPr lang="pt-BR"/>
          </a:p>
        </p:txBody>
      </p:sp>
      <p:sp>
        <p:nvSpPr>
          <p:cNvPr id="3" name="Espaço Reservado para Texto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3C5E5381-C96F-4DD9-95F5-5C8B13A1D3FB}" type="slidenum">
              <a:rPr lang="pt-BR" smtClean="0"/>
              <a:pPr/>
              <a:t>‹nº›</a:t>
            </a:fld>
            <a:endParaRPr lang="pt-BR"/>
          </a:p>
        </p:txBody>
      </p:sp>
    </p:spTree>
    <p:extLst>
      <p:ext uri="{BB962C8B-B14F-4D97-AF65-F5344CB8AC3E}">
        <p14:creationId xmlns:p14="http://schemas.microsoft.com/office/powerpoint/2010/main" val="1709193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2"/>
            <a:ext cx="4038600" cy="452596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2"/>
            <a:ext cx="4038600" cy="452596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869F4493-40F0-43FD-8E96-1B41A48AEE6E}" type="slidenum">
              <a:rPr lang="pt-BR" smtClean="0"/>
              <a:pPr/>
              <a:t>‹nº›</a:t>
            </a:fld>
            <a:endParaRPr lang="pt-BR"/>
          </a:p>
        </p:txBody>
      </p:sp>
    </p:spTree>
    <p:extLst>
      <p:ext uri="{BB962C8B-B14F-4D97-AF65-F5344CB8AC3E}">
        <p14:creationId xmlns:p14="http://schemas.microsoft.com/office/powerpoint/2010/main" val="3832649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7"/>
            <a:ext cx="78867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4" name="Espaço Reservado para Conteúdo 3"/>
          <p:cNvSpPr>
            <a:spLocks noGrp="1"/>
          </p:cNvSpPr>
          <p:nvPr>
            <p:ph sz="half" idx="2"/>
          </p:nvPr>
        </p:nvSpPr>
        <p:spPr>
          <a:xfrm>
            <a:off x="630239" y="2505075"/>
            <a:ext cx="386873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lvl1pPr>
              <a:defRPr/>
            </a:lvl1pPr>
          </a:lstStyle>
          <a:p>
            <a:endParaRPr lang="pt-BR"/>
          </a:p>
        </p:txBody>
      </p:sp>
      <p:sp>
        <p:nvSpPr>
          <p:cNvPr id="8" name="Espaço Reservado para Rodapé 7"/>
          <p:cNvSpPr>
            <a:spLocks noGrp="1"/>
          </p:cNvSpPr>
          <p:nvPr>
            <p:ph type="ftr" sz="quarter" idx="11"/>
          </p:nvPr>
        </p:nvSpPr>
        <p:spPr/>
        <p:txBody>
          <a:bodyPr/>
          <a:lstStyle>
            <a:lvl1pPr>
              <a:defRPr/>
            </a:lvl1pPr>
          </a:lstStyle>
          <a:p>
            <a:endParaRPr lang="pt-BR"/>
          </a:p>
        </p:txBody>
      </p:sp>
      <p:sp>
        <p:nvSpPr>
          <p:cNvPr id="9" name="Espaço Reservado para Número de Slide 8"/>
          <p:cNvSpPr>
            <a:spLocks noGrp="1"/>
          </p:cNvSpPr>
          <p:nvPr>
            <p:ph type="sldNum" sz="quarter" idx="12"/>
          </p:nvPr>
        </p:nvSpPr>
        <p:spPr/>
        <p:txBody>
          <a:bodyPr/>
          <a:lstStyle>
            <a:lvl1pPr>
              <a:defRPr/>
            </a:lvl1pPr>
          </a:lstStyle>
          <a:p>
            <a:fld id="{B419E2E5-6AE2-41C2-AB7B-3BFBC628F8D1}" type="slidenum">
              <a:rPr lang="pt-BR" smtClean="0"/>
              <a:pPr/>
              <a:t>‹nº›</a:t>
            </a:fld>
            <a:endParaRPr lang="pt-BR"/>
          </a:p>
        </p:txBody>
      </p:sp>
    </p:spTree>
    <p:extLst>
      <p:ext uri="{BB962C8B-B14F-4D97-AF65-F5344CB8AC3E}">
        <p14:creationId xmlns:p14="http://schemas.microsoft.com/office/powerpoint/2010/main" val="2923542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lvl1pPr>
              <a:defRPr/>
            </a:lvl1pPr>
          </a:lstStyle>
          <a:p>
            <a:endParaRPr lang="pt-BR"/>
          </a:p>
        </p:txBody>
      </p:sp>
      <p:sp>
        <p:nvSpPr>
          <p:cNvPr id="4" name="Espaço Reservado para Rodapé 3"/>
          <p:cNvSpPr>
            <a:spLocks noGrp="1"/>
          </p:cNvSpPr>
          <p:nvPr>
            <p:ph type="ftr" sz="quarter" idx="11"/>
          </p:nvPr>
        </p:nvSpPr>
        <p:spPr/>
        <p:txBody>
          <a:bodyPr/>
          <a:lstStyle>
            <a:lvl1pPr>
              <a:defRPr/>
            </a:lvl1pPr>
          </a:lstStyle>
          <a:p>
            <a:endParaRPr lang="pt-BR"/>
          </a:p>
        </p:txBody>
      </p:sp>
      <p:sp>
        <p:nvSpPr>
          <p:cNvPr id="5" name="Espaço Reservado para Número de Slide 4"/>
          <p:cNvSpPr>
            <a:spLocks noGrp="1"/>
          </p:cNvSpPr>
          <p:nvPr>
            <p:ph type="sldNum" sz="quarter" idx="12"/>
          </p:nvPr>
        </p:nvSpPr>
        <p:spPr/>
        <p:txBody>
          <a:bodyPr/>
          <a:lstStyle>
            <a:lvl1pPr>
              <a:defRPr/>
            </a:lvl1pPr>
          </a:lstStyle>
          <a:p>
            <a:fld id="{BBF4D671-A27C-49A5-BC3A-BE7891455487}" type="slidenum">
              <a:rPr lang="pt-BR" smtClean="0"/>
              <a:pPr/>
              <a:t>‹nº›</a:t>
            </a:fld>
            <a:endParaRPr lang="pt-BR"/>
          </a:p>
        </p:txBody>
      </p:sp>
    </p:spTree>
    <p:extLst>
      <p:ext uri="{BB962C8B-B14F-4D97-AF65-F5344CB8AC3E}">
        <p14:creationId xmlns:p14="http://schemas.microsoft.com/office/powerpoint/2010/main" val="3652117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endParaRPr lang="pt-BR"/>
          </a:p>
        </p:txBody>
      </p:sp>
      <p:sp>
        <p:nvSpPr>
          <p:cNvPr id="3" name="Espaço Reservado para Rodapé 2"/>
          <p:cNvSpPr>
            <a:spLocks noGrp="1"/>
          </p:cNvSpPr>
          <p:nvPr>
            <p:ph type="ftr" sz="quarter" idx="11"/>
          </p:nvPr>
        </p:nvSpPr>
        <p:spPr/>
        <p:txBody>
          <a:bodyPr/>
          <a:lstStyle>
            <a:lvl1pPr>
              <a:defRPr/>
            </a:lvl1pPr>
          </a:lstStyle>
          <a:p>
            <a:endParaRPr lang="pt-BR"/>
          </a:p>
        </p:txBody>
      </p:sp>
      <p:sp>
        <p:nvSpPr>
          <p:cNvPr id="4" name="Espaço Reservado para Número de Slide 3"/>
          <p:cNvSpPr>
            <a:spLocks noGrp="1"/>
          </p:cNvSpPr>
          <p:nvPr>
            <p:ph type="sldNum" sz="quarter" idx="12"/>
          </p:nvPr>
        </p:nvSpPr>
        <p:spPr/>
        <p:txBody>
          <a:bodyPr/>
          <a:lstStyle>
            <a:lvl1pPr>
              <a:defRPr/>
            </a:lvl1pPr>
          </a:lstStyle>
          <a:p>
            <a:fld id="{2798CC84-262A-4B8E-94BF-D5A5E8073BC2}" type="slidenum">
              <a:rPr lang="pt-BR" smtClean="0"/>
              <a:pPr/>
              <a:t>‹nº›</a:t>
            </a:fld>
            <a:endParaRPr lang="pt-BR"/>
          </a:p>
        </p:txBody>
      </p:sp>
    </p:spTree>
    <p:extLst>
      <p:ext uri="{BB962C8B-B14F-4D97-AF65-F5344CB8AC3E}">
        <p14:creationId xmlns:p14="http://schemas.microsoft.com/office/powerpoint/2010/main" val="3093770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9" y="457200"/>
            <a:ext cx="2949575" cy="1600200"/>
          </a:xfrm>
        </p:spPr>
        <p:txBody>
          <a:bodyPr anchor="b"/>
          <a:lstStyle>
            <a:lvl1pPr>
              <a:defRPr sz="2400"/>
            </a:lvl1pPr>
          </a:lstStyle>
          <a:p>
            <a:r>
              <a:rPr lang="pt-BR" smtClean="0"/>
              <a:t>Clique para editar o título mestre</a:t>
            </a:r>
            <a:endParaRPr lang="pt-BR"/>
          </a:p>
        </p:txBody>
      </p:sp>
      <p:sp>
        <p:nvSpPr>
          <p:cNvPr id="3" name="Espaço Reservado para Conteúdo 2"/>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C0FB6FC6-F88E-415F-B419-D18BC29F15E3}" type="slidenum">
              <a:rPr lang="pt-BR" smtClean="0"/>
              <a:pPr/>
              <a:t>‹nº›</a:t>
            </a:fld>
            <a:endParaRPr lang="pt-BR"/>
          </a:p>
        </p:txBody>
      </p:sp>
    </p:spTree>
    <p:extLst>
      <p:ext uri="{BB962C8B-B14F-4D97-AF65-F5344CB8AC3E}">
        <p14:creationId xmlns:p14="http://schemas.microsoft.com/office/powerpoint/2010/main" val="3901930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A1716D65-E835-4958-827F-06CDE55EBDB2}" type="slidenum">
              <a:rPr lang="pt-BR" smtClean="0"/>
              <a:pPr/>
              <a:t>‹nº›</a:t>
            </a:fld>
            <a:endParaRPr lang="pt-BR"/>
          </a:p>
        </p:txBody>
      </p:sp>
    </p:spTree>
    <p:extLst>
      <p:ext uri="{BB962C8B-B14F-4D97-AF65-F5344CB8AC3E}">
        <p14:creationId xmlns:p14="http://schemas.microsoft.com/office/powerpoint/2010/main" val="41965306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9" y="457200"/>
            <a:ext cx="2949575" cy="1600200"/>
          </a:xfrm>
        </p:spPr>
        <p:txBody>
          <a:bodyPr anchor="b"/>
          <a:lstStyle>
            <a:lvl1pPr>
              <a:defRPr sz="2400"/>
            </a:lvl1pPr>
          </a:lstStyle>
          <a:p>
            <a:r>
              <a:rPr lang="pt-BR" smtClean="0"/>
              <a:t>Clique para editar o título mestre</a:t>
            </a:r>
            <a:endParaRPr lang="pt-BR"/>
          </a:p>
        </p:txBody>
      </p:sp>
      <p:sp>
        <p:nvSpPr>
          <p:cNvPr id="3" name="Espaço Reservado para Imagem 2"/>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smtClean="0"/>
              <a:t>Clique no ícone para adicionar uma imagem</a:t>
            </a:r>
            <a:endParaRPr lang="pt-BR"/>
          </a:p>
        </p:txBody>
      </p:sp>
      <p:sp>
        <p:nvSpPr>
          <p:cNvPr id="4" name="Espaço Reservado para Texto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83E73C54-8D8A-4C89-B7D0-3793947C6202}" type="slidenum">
              <a:rPr lang="pt-BR" smtClean="0"/>
              <a:pPr/>
              <a:t>‹nº›</a:t>
            </a:fld>
            <a:endParaRPr lang="pt-BR"/>
          </a:p>
        </p:txBody>
      </p:sp>
    </p:spTree>
    <p:extLst>
      <p:ext uri="{BB962C8B-B14F-4D97-AF65-F5344CB8AC3E}">
        <p14:creationId xmlns:p14="http://schemas.microsoft.com/office/powerpoint/2010/main" val="2957244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1AC49747-7CEA-475B-ADE1-33EAC48D6425}" type="slidenum">
              <a:rPr lang="pt-BR" smtClean="0"/>
              <a:pPr/>
              <a:t>‹nº›</a:t>
            </a:fld>
            <a:endParaRPr lang="pt-BR"/>
          </a:p>
        </p:txBody>
      </p:sp>
    </p:spTree>
    <p:extLst>
      <p:ext uri="{BB962C8B-B14F-4D97-AF65-F5344CB8AC3E}">
        <p14:creationId xmlns:p14="http://schemas.microsoft.com/office/powerpoint/2010/main" val="1923783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40"/>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40"/>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8215A1B7-0202-4A71-B185-D680288DD37B}" type="slidenum">
              <a:rPr lang="pt-BR" smtClean="0"/>
              <a:pPr/>
              <a:t>‹nº›</a:t>
            </a:fld>
            <a:endParaRPr lang="pt-BR"/>
          </a:p>
        </p:txBody>
      </p:sp>
    </p:spTree>
    <p:extLst>
      <p:ext uri="{BB962C8B-B14F-4D97-AF65-F5344CB8AC3E}">
        <p14:creationId xmlns:p14="http://schemas.microsoft.com/office/powerpoint/2010/main" val="7025964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8588"/>
            <a:ext cx="8223250" cy="1433512"/>
          </a:xfrm>
        </p:spPr>
        <p:txBody>
          <a:bodyPr/>
          <a:lstStyle/>
          <a:p>
            <a:r>
              <a:rPr lang="en-US" smtClean="0"/>
              <a:t>Click to edit Master title style</a:t>
            </a:r>
            <a:endParaRPr lang="pt-BR"/>
          </a:p>
        </p:txBody>
      </p:sp>
      <p:sp>
        <p:nvSpPr>
          <p:cNvPr id="3" name="Text Placeholder 2"/>
          <p:cNvSpPr>
            <a:spLocks noGrp="1"/>
          </p:cNvSpPr>
          <p:nvPr>
            <p:ph type="body" sz="half" idx="1"/>
          </p:nvPr>
        </p:nvSpPr>
        <p:spPr>
          <a:xfrm>
            <a:off x="457200" y="1600200"/>
            <a:ext cx="4035425" cy="4519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5025" y="1600200"/>
            <a:ext cx="4035425" cy="4519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C19BCA0C-15D3-41D3-9412-13698C3BA207}" type="slidenum">
              <a:rPr lang="en-GB"/>
              <a:pPr>
                <a:defRPr/>
              </a:pPr>
              <a:t>‹nº›</a:t>
            </a:fld>
            <a:endParaRPr lang="en-GB"/>
          </a:p>
        </p:txBody>
      </p:sp>
    </p:spTree>
    <p:extLst>
      <p:ext uri="{BB962C8B-B14F-4D97-AF65-F5344CB8AC3E}">
        <p14:creationId xmlns:p14="http://schemas.microsoft.com/office/powerpoint/2010/main" val="159505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40"/>
            <a:ext cx="7886700" cy="2852737"/>
          </a:xfrm>
        </p:spPr>
        <p:txBody>
          <a:bodyPr anchor="b"/>
          <a:lstStyle>
            <a:lvl1pPr>
              <a:defRPr sz="4500"/>
            </a:lvl1pPr>
          </a:lstStyle>
          <a:p>
            <a:r>
              <a:rPr lang="pt-BR" smtClean="0"/>
              <a:t>Clique para editar o título mestre</a:t>
            </a:r>
            <a:endParaRPr lang="pt-BR"/>
          </a:p>
        </p:txBody>
      </p:sp>
      <p:sp>
        <p:nvSpPr>
          <p:cNvPr id="3" name="Espaço Reservado para Texto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3C5E5381-C96F-4DD9-95F5-5C8B13A1D3FB}" type="slidenum">
              <a:rPr lang="pt-BR" smtClean="0"/>
              <a:pPr/>
              <a:t>‹nº›</a:t>
            </a:fld>
            <a:endParaRPr lang="pt-BR"/>
          </a:p>
        </p:txBody>
      </p:sp>
    </p:spTree>
    <p:extLst>
      <p:ext uri="{BB962C8B-B14F-4D97-AF65-F5344CB8AC3E}">
        <p14:creationId xmlns:p14="http://schemas.microsoft.com/office/powerpoint/2010/main" val="3810494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2"/>
            <a:ext cx="4038600" cy="452596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2"/>
            <a:ext cx="4038600" cy="452596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869F4493-40F0-43FD-8E96-1B41A48AEE6E}" type="slidenum">
              <a:rPr lang="pt-BR" smtClean="0"/>
              <a:pPr/>
              <a:t>‹nº›</a:t>
            </a:fld>
            <a:endParaRPr lang="pt-BR"/>
          </a:p>
        </p:txBody>
      </p:sp>
    </p:spTree>
    <p:extLst>
      <p:ext uri="{BB962C8B-B14F-4D97-AF65-F5344CB8AC3E}">
        <p14:creationId xmlns:p14="http://schemas.microsoft.com/office/powerpoint/2010/main" val="275357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7"/>
            <a:ext cx="78867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4" name="Espaço Reservado para Conteúdo 3"/>
          <p:cNvSpPr>
            <a:spLocks noGrp="1"/>
          </p:cNvSpPr>
          <p:nvPr>
            <p:ph sz="half" idx="2"/>
          </p:nvPr>
        </p:nvSpPr>
        <p:spPr>
          <a:xfrm>
            <a:off x="630239" y="2505075"/>
            <a:ext cx="386873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lvl1pPr>
              <a:defRPr/>
            </a:lvl1pPr>
          </a:lstStyle>
          <a:p>
            <a:endParaRPr lang="pt-BR"/>
          </a:p>
        </p:txBody>
      </p:sp>
      <p:sp>
        <p:nvSpPr>
          <p:cNvPr id="8" name="Espaço Reservado para Rodapé 7"/>
          <p:cNvSpPr>
            <a:spLocks noGrp="1"/>
          </p:cNvSpPr>
          <p:nvPr>
            <p:ph type="ftr" sz="quarter" idx="11"/>
          </p:nvPr>
        </p:nvSpPr>
        <p:spPr/>
        <p:txBody>
          <a:bodyPr/>
          <a:lstStyle>
            <a:lvl1pPr>
              <a:defRPr/>
            </a:lvl1pPr>
          </a:lstStyle>
          <a:p>
            <a:endParaRPr lang="pt-BR"/>
          </a:p>
        </p:txBody>
      </p:sp>
      <p:sp>
        <p:nvSpPr>
          <p:cNvPr id="9" name="Espaço Reservado para Número de Slide 8"/>
          <p:cNvSpPr>
            <a:spLocks noGrp="1"/>
          </p:cNvSpPr>
          <p:nvPr>
            <p:ph type="sldNum" sz="quarter" idx="12"/>
          </p:nvPr>
        </p:nvSpPr>
        <p:spPr/>
        <p:txBody>
          <a:bodyPr/>
          <a:lstStyle>
            <a:lvl1pPr>
              <a:defRPr/>
            </a:lvl1pPr>
          </a:lstStyle>
          <a:p>
            <a:fld id="{B419E2E5-6AE2-41C2-AB7B-3BFBC628F8D1}" type="slidenum">
              <a:rPr lang="pt-BR" smtClean="0"/>
              <a:pPr/>
              <a:t>‹nº›</a:t>
            </a:fld>
            <a:endParaRPr lang="pt-BR"/>
          </a:p>
        </p:txBody>
      </p:sp>
    </p:spTree>
    <p:extLst>
      <p:ext uri="{BB962C8B-B14F-4D97-AF65-F5344CB8AC3E}">
        <p14:creationId xmlns:p14="http://schemas.microsoft.com/office/powerpoint/2010/main" val="1790997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lvl1pPr>
              <a:defRPr/>
            </a:lvl1pPr>
          </a:lstStyle>
          <a:p>
            <a:endParaRPr lang="pt-BR"/>
          </a:p>
        </p:txBody>
      </p:sp>
      <p:sp>
        <p:nvSpPr>
          <p:cNvPr id="4" name="Espaço Reservado para Rodapé 3"/>
          <p:cNvSpPr>
            <a:spLocks noGrp="1"/>
          </p:cNvSpPr>
          <p:nvPr>
            <p:ph type="ftr" sz="quarter" idx="11"/>
          </p:nvPr>
        </p:nvSpPr>
        <p:spPr/>
        <p:txBody>
          <a:bodyPr/>
          <a:lstStyle>
            <a:lvl1pPr>
              <a:defRPr/>
            </a:lvl1pPr>
          </a:lstStyle>
          <a:p>
            <a:endParaRPr lang="pt-BR"/>
          </a:p>
        </p:txBody>
      </p:sp>
      <p:sp>
        <p:nvSpPr>
          <p:cNvPr id="5" name="Espaço Reservado para Número de Slide 4"/>
          <p:cNvSpPr>
            <a:spLocks noGrp="1"/>
          </p:cNvSpPr>
          <p:nvPr>
            <p:ph type="sldNum" sz="quarter" idx="12"/>
          </p:nvPr>
        </p:nvSpPr>
        <p:spPr/>
        <p:txBody>
          <a:bodyPr/>
          <a:lstStyle>
            <a:lvl1pPr>
              <a:defRPr/>
            </a:lvl1pPr>
          </a:lstStyle>
          <a:p>
            <a:fld id="{BBF4D671-A27C-49A5-BC3A-BE7891455487}" type="slidenum">
              <a:rPr lang="pt-BR" smtClean="0"/>
              <a:pPr/>
              <a:t>‹nº›</a:t>
            </a:fld>
            <a:endParaRPr lang="pt-BR"/>
          </a:p>
        </p:txBody>
      </p:sp>
    </p:spTree>
    <p:extLst>
      <p:ext uri="{BB962C8B-B14F-4D97-AF65-F5344CB8AC3E}">
        <p14:creationId xmlns:p14="http://schemas.microsoft.com/office/powerpoint/2010/main" val="1061185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endParaRPr lang="pt-BR"/>
          </a:p>
        </p:txBody>
      </p:sp>
      <p:sp>
        <p:nvSpPr>
          <p:cNvPr id="3" name="Espaço Reservado para Rodapé 2"/>
          <p:cNvSpPr>
            <a:spLocks noGrp="1"/>
          </p:cNvSpPr>
          <p:nvPr>
            <p:ph type="ftr" sz="quarter" idx="11"/>
          </p:nvPr>
        </p:nvSpPr>
        <p:spPr/>
        <p:txBody>
          <a:bodyPr/>
          <a:lstStyle>
            <a:lvl1pPr>
              <a:defRPr/>
            </a:lvl1pPr>
          </a:lstStyle>
          <a:p>
            <a:endParaRPr lang="pt-BR"/>
          </a:p>
        </p:txBody>
      </p:sp>
      <p:sp>
        <p:nvSpPr>
          <p:cNvPr id="4" name="Espaço Reservado para Número de Slide 3"/>
          <p:cNvSpPr>
            <a:spLocks noGrp="1"/>
          </p:cNvSpPr>
          <p:nvPr>
            <p:ph type="sldNum" sz="quarter" idx="12"/>
          </p:nvPr>
        </p:nvSpPr>
        <p:spPr/>
        <p:txBody>
          <a:bodyPr/>
          <a:lstStyle>
            <a:lvl1pPr>
              <a:defRPr/>
            </a:lvl1pPr>
          </a:lstStyle>
          <a:p>
            <a:fld id="{2798CC84-262A-4B8E-94BF-D5A5E8073BC2}" type="slidenum">
              <a:rPr lang="pt-BR" smtClean="0"/>
              <a:pPr/>
              <a:t>‹nº›</a:t>
            </a:fld>
            <a:endParaRPr lang="pt-BR"/>
          </a:p>
        </p:txBody>
      </p:sp>
    </p:spTree>
    <p:extLst>
      <p:ext uri="{BB962C8B-B14F-4D97-AF65-F5344CB8AC3E}">
        <p14:creationId xmlns:p14="http://schemas.microsoft.com/office/powerpoint/2010/main" val="261369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9" y="457200"/>
            <a:ext cx="2949575" cy="1600200"/>
          </a:xfrm>
        </p:spPr>
        <p:txBody>
          <a:bodyPr anchor="b"/>
          <a:lstStyle>
            <a:lvl1pPr>
              <a:defRPr sz="2400"/>
            </a:lvl1pPr>
          </a:lstStyle>
          <a:p>
            <a:r>
              <a:rPr lang="pt-BR" smtClean="0"/>
              <a:t>Clique para editar o título mestre</a:t>
            </a:r>
            <a:endParaRPr lang="pt-BR"/>
          </a:p>
        </p:txBody>
      </p:sp>
      <p:sp>
        <p:nvSpPr>
          <p:cNvPr id="3" name="Espaço Reservado para Conteúdo 2"/>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C0FB6FC6-F88E-415F-B419-D18BC29F15E3}" type="slidenum">
              <a:rPr lang="pt-BR" smtClean="0"/>
              <a:pPr/>
              <a:t>‹nº›</a:t>
            </a:fld>
            <a:endParaRPr lang="pt-BR"/>
          </a:p>
        </p:txBody>
      </p:sp>
    </p:spTree>
    <p:extLst>
      <p:ext uri="{BB962C8B-B14F-4D97-AF65-F5344CB8AC3E}">
        <p14:creationId xmlns:p14="http://schemas.microsoft.com/office/powerpoint/2010/main" val="1288190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9" y="457200"/>
            <a:ext cx="2949575" cy="1600200"/>
          </a:xfrm>
        </p:spPr>
        <p:txBody>
          <a:bodyPr anchor="b"/>
          <a:lstStyle>
            <a:lvl1pPr>
              <a:defRPr sz="2400"/>
            </a:lvl1pPr>
          </a:lstStyle>
          <a:p>
            <a:r>
              <a:rPr lang="pt-BR" smtClean="0"/>
              <a:t>Clique para editar o título mestre</a:t>
            </a:r>
            <a:endParaRPr lang="pt-BR"/>
          </a:p>
        </p:txBody>
      </p:sp>
      <p:sp>
        <p:nvSpPr>
          <p:cNvPr id="3" name="Espaço Reservado para Imagem 2"/>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smtClean="0"/>
              <a:t>Clique no ícone para adicionar uma imagem</a:t>
            </a:r>
            <a:endParaRPr lang="pt-BR"/>
          </a:p>
        </p:txBody>
      </p:sp>
      <p:sp>
        <p:nvSpPr>
          <p:cNvPr id="4" name="Espaço Reservado para Texto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83E73C54-8D8A-4C89-B7D0-3793947C6202}" type="slidenum">
              <a:rPr lang="pt-BR" smtClean="0"/>
              <a:pPr/>
              <a:t>‹nº›</a:t>
            </a:fld>
            <a:endParaRPr lang="pt-BR"/>
          </a:p>
        </p:txBody>
      </p:sp>
    </p:spTree>
    <p:extLst>
      <p:ext uri="{BB962C8B-B14F-4D97-AF65-F5344CB8AC3E}">
        <p14:creationId xmlns:p14="http://schemas.microsoft.com/office/powerpoint/2010/main" val="2480846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Espaço Reservado para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smtClean="0"/>
              <a:t>Clique para editar o estilo do título mestre</a:t>
            </a:r>
          </a:p>
        </p:txBody>
      </p:sp>
      <p:sp>
        <p:nvSpPr>
          <p:cNvPr id="4099" name="Espaço Reservado para Texto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7" name="Espaço Reservado para Data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a:defRPr sz="900">
                <a:solidFill>
                  <a:schemeClr val="bg1"/>
                </a:solidFill>
                <a:latin typeface="+mn-lt"/>
              </a:defRPr>
            </a:lvl1pPr>
          </a:lstStyle>
          <a:p>
            <a:endParaRPr lang="pt-BR"/>
          </a:p>
        </p:txBody>
      </p:sp>
      <p:sp>
        <p:nvSpPr>
          <p:cNvPr id="8" name="Espaço Reservado para Rodapé 4"/>
          <p:cNvSpPr>
            <a:spLocks noGrp="1"/>
          </p:cNvSpPr>
          <p:nvPr>
            <p:ph type="ftr" sz="quarter" idx="3"/>
          </p:nvPr>
        </p:nvSpPr>
        <p:spPr>
          <a:xfrm>
            <a:off x="3124200" y="6356352"/>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chemeClr val="bg1"/>
                </a:solidFill>
                <a:latin typeface="+mn-lt"/>
              </a:defRPr>
            </a:lvl1pPr>
          </a:lstStyle>
          <a:p>
            <a:endParaRPr lang="pt-BR"/>
          </a:p>
        </p:txBody>
      </p:sp>
      <p:sp>
        <p:nvSpPr>
          <p:cNvPr id="9" name="Espaço Reservado para Número de Slide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chemeClr val="bg1"/>
                </a:solidFill>
                <a:latin typeface="+mn-lt"/>
              </a:defRPr>
            </a:lvl1pPr>
          </a:lstStyle>
          <a:p>
            <a:fld id="{03E9962F-B2C6-4947-8ED8-424A0037CB0C}" type="slidenum">
              <a:rPr lang="pt-BR" smtClean="0"/>
              <a:pPr/>
              <a:t>‹nº›</a:t>
            </a:fld>
            <a:endParaRPr lang="pt-BR"/>
          </a:p>
        </p:txBody>
      </p:sp>
    </p:spTree>
    <p:extLst>
      <p:ext uri="{BB962C8B-B14F-4D97-AF65-F5344CB8AC3E}">
        <p14:creationId xmlns:p14="http://schemas.microsoft.com/office/powerpoint/2010/main" val="319344363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ctr" rtl="0" eaLnBrk="1" fontAlgn="base" hangingPunct="1">
        <a:spcBef>
          <a:spcPct val="0"/>
        </a:spcBef>
        <a:spcAft>
          <a:spcPct val="0"/>
        </a:spcAft>
        <a:defRPr sz="3300" kern="1200">
          <a:solidFill>
            <a:schemeClr val="bg1"/>
          </a:solidFill>
          <a:latin typeface="+mj-lt"/>
          <a:ea typeface="+mj-ea"/>
          <a:cs typeface="+mj-cs"/>
        </a:defRPr>
      </a:lvl1pPr>
      <a:lvl2pPr algn="ctr" rtl="0" eaLnBrk="1" fontAlgn="base" hangingPunct="1">
        <a:spcBef>
          <a:spcPct val="0"/>
        </a:spcBef>
        <a:spcAft>
          <a:spcPct val="0"/>
        </a:spcAft>
        <a:defRPr sz="3300">
          <a:solidFill>
            <a:schemeClr val="bg1"/>
          </a:solidFill>
          <a:latin typeface="Arial Narrow" panose="020B0606020202030204" pitchFamily="34" charset="0"/>
        </a:defRPr>
      </a:lvl2pPr>
      <a:lvl3pPr algn="ctr" rtl="0" eaLnBrk="1" fontAlgn="base" hangingPunct="1">
        <a:spcBef>
          <a:spcPct val="0"/>
        </a:spcBef>
        <a:spcAft>
          <a:spcPct val="0"/>
        </a:spcAft>
        <a:defRPr sz="3300">
          <a:solidFill>
            <a:schemeClr val="bg1"/>
          </a:solidFill>
          <a:latin typeface="Arial Narrow" panose="020B0606020202030204" pitchFamily="34" charset="0"/>
        </a:defRPr>
      </a:lvl3pPr>
      <a:lvl4pPr algn="ctr" rtl="0" eaLnBrk="1" fontAlgn="base" hangingPunct="1">
        <a:spcBef>
          <a:spcPct val="0"/>
        </a:spcBef>
        <a:spcAft>
          <a:spcPct val="0"/>
        </a:spcAft>
        <a:defRPr sz="3300">
          <a:solidFill>
            <a:schemeClr val="bg1"/>
          </a:solidFill>
          <a:latin typeface="Arial Narrow" panose="020B0606020202030204" pitchFamily="34" charset="0"/>
        </a:defRPr>
      </a:lvl4pPr>
      <a:lvl5pPr algn="ctr" rtl="0" eaLnBrk="1" fontAlgn="base" hangingPunct="1">
        <a:spcBef>
          <a:spcPct val="0"/>
        </a:spcBef>
        <a:spcAft>
          <a:spcPct val="0"/>
        </a:spcAft>
        <a:defRPr sz="3300">
          <a:solidFill>
            <a:schemeClr val="bg1"/>
          </a:solidFill>
          <a:latin typeface="Arial Narrow" panose="020B0606020202030204" pitchFamily="34" charset="0"/>
        </a:defRPr>
      </a:lvl5pPr>
      <a:lvl6pPr marL="342900" algn="ctr" rtl="0" eaLnBrk="1" fontAlgn="base" hangingPunct="1">
        <a:spcBef>
          <a:spcPct val="0"/>
        </a:spcBef>
        <a:spcAft>
          <a:spcPct val="0"/>
        </a:spcAft>
        <a:defRPr sz="3300">
          <a:solidFill>
            <a:schemeClr val="bg1"/>
          </a:solidFill>
          <a:latin typeface="Arial Narrow" panose="020B0606020202030204" pitchFamily="34" charset="0"/>
        </a:defRPr>
      </a:lvl6pPr>
      <a:lvl7pPr marL="685800" algn="ctr" rtl="0" eaLnBrk="1" fontAlgn="base" hangingPunct="1">
        <a:spcBef>
          <a:spcPct val="0"/>
        </a:spcBef>
        <a:spcAft>
          <a:spcPct val="0"/>
        </a:spcAft>
        <a:defRPr sz="3300">
          <a:solidFill>
            <a:schemeClr val="bg1"/>
          </a:solidFill>
          <a:latin typeface="Arial Narrow" panose="020B0606020202030204" pitchFamily="34" charset="0"/>
        </a:defRPr>
      </a:lvl7pPr>
      <a:lvl8pPr marL="1028700" algn="ctr" rtl="0" eaLnBrk="1" fontAlgn="base" hangingPunct="1">
        <a:spcBef>
          <a:spcPct val="0"/>
        </a:spcBef>
        <a:spcAft>
          <a:spcPct val="0"/>
        </a:spcAft>
        <a:defRPr sz="3300">
          <a:solidFill>
            <a:schemeClr val="bg1"/>
          </a:solidFill>
          <a:latin typeface="Arial Narrow" panose="020B0606020202030204" pitchFamily="34" charset="0"/>
        </a:defRPr>
      </a:lvl8pPr>
      <a:lvl9pPr marL="1371600" algn="ctr" rtl="0" eaLnBrk="1" fontAlgn="base" hangingPunct="1">
        <a:spcBef>
          <a:spcPct val="0"/>
        </a:spcBef>
        <a:spcAft>
          <a:spcPct val="0"/>
        </a:spcAft>
        <a:defRPr sz="3300">
          <a:solidFill>
            <a:schemeClr val="bg1"/>
          </a:solidFill>
          <a:latin typeface="Arial Narrow" panose="020B0606020202030204"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bg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bg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bg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Espaço Reservado para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smtClean="0"/>
              <a:t>Clique para editar o estilo do título mestre</a:t>
            </a:r>
          </a:p>
        </p:txBody>
      </p:sp>
      <p:sp>
        <p:nvSpPr>
          <p:cNvPr id="4099" name="Espaço Reservado para Texto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7" name="Espaço Reservado para Data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a:defRPr sz="900">
                <a:latin typeface="+mn-lt"/>
              </a:defRPr>
            </a:lvl1pPr>
          </a:lstStyle>
          <a:p>
            <a:endParaRPr lang="pt-BR"/>
          </a:p>
        </p:txBody>
      </p:sp>
      <p:sp>
        <p:nvSpPr>
          <p:cNvPr id="8" name="Espaço Reservado para Rodapé 4"/>
          <p:cNvSpPr>
            <a:spLocks noGrp="1"/>
          </p:cNvSpPr>
          <p:nvPr>
            <p:ph type="ftr" sz="quarter" idx="3"/>
          </p:nvPr>
        </p:nvSpPr>
        <p:spPr>
          <a:xfrm>
            <a:off x="3124200" y="6356352"/>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a:latin typeface="+mn-lt"/>
              </a:defRPr>
            </a:lvl1pPr>
          </a:lstStyle>
          <a:p>
            <a:endParaRPr lang="pt-BR"/>
          </a:p>
        </p:txBody>
      </p:sp>
      <p:sp>
        <p:nvSpPr>
          <p:cNvPr id="9" name="Espaço Reservado para Número de Slide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latin typeface="+mn-lt"/>
              </a:defRPr>
            </a:lvl1pPr>
          </a:lstStyle>
          <a:p>
            <a:fld id="{03E9962F-B2C6-4947-8ED8-424A0037CB0C}" type="slidenum">
              <a:rPr lang="pt-BR" smtClean="0"/>
              <a:pPr/>
              <a:t>‹nº›</a:t>
            </a:fld>
            <a:endParaRPr lang="pt-BR"/>
          </a:p>
        </p:txBody>
      </p:sp>
    </p:spTree>
    <p:extLst>
      <p:ext uri="{BB962C8B-B14F-4D97-AF65-F5344CB8AC3E}">
        <p14:creationId xmlns:p14="http://schemas.microsoft.com/office/powerpoint/2010/main" val="187148199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Lst>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Narrow" panose="020B0606020202030204" pitchFamily="34" charset="0"/>
        </a:defRPr>
      </a:lvl2pPr>
      <a:lvl3pPr algn="ctr" rtl="0" eaLnBrk="1" fontAlgn="base" hangingPunct="1">
        <a:spcBef>
          <a:spcPct val="0"/>
        </a:spcBef>
        <a:spcAft>
          <a:spcPct val="0"/>
        </a:spcAft>
        <a:defRPr sz="3300">
          <a:solidFill>
            <a:schemeClr val="tx1"/>
          </a:solidFill>
          <a:latin typeface="Arial Narrow" panose="020B0606020202030204" pitchFamily="34" charset="0"/>
        </a:defRPr>
      </a:lvl3pPr>
      <a:lvl4pPr algn="ctr" rtl="0" eaLnBrk="1" fontAlgn="base" hangingPunct="1">
        <a:spcBef>
          <a:spcPct val="0"/>
        </a:spcBef>
        <a:spcAft>
          <a:spcPct val="0"/>
        </a:spcAft>
        <a:defRPr sz="3300">
          <a:solidFill>
            <a:schemeClr val="tx1"/>
          </a:solidFill>
          <a:latin typeface="Arial Narrow" panose="020B0606020202030204" pitchFamily="34" charset="0"/>
        </a:defRPr>
      </a:lvl4pPr>
      <a:lvl5pPr algn="ctr" rtl="0" eaLnBrk="1" fontAlgn="base" hangingPunct="1">
        <a:spcBef>
          <a:spcPct val="0"/>
        </a:spcBef>
        <a:spcAft>
          <a:spcPct val="0"/>
        </a:spcAft>
        <a:defRPr sz="3300">
          <a:solidFill>
            <a:schemeClr val="tx1"/>
          </a:solidFill>
          <a:latin typeface="Arial Narrow" panose="020B0606020202030204" pitchFamily="34" charset="0"/>
        </a:defRPr>
      </a:lvl5pPr>
      <a:lvl6pPr marL="342900" algn="ctr" rtl="0" eaLnBrk="1" fontAlgn="base" hangingPunct="1">
        <a:spcBef>
          <a:spcPct val="0"/>
        </a:spcBef>
        <a:spcAft>
          <a:spcPct val="0"/>
        </a:spcAft>
        <a:defRPr sz="3300">
          <a:solidFill>
            <a:schemeClr val="tx1"/>
          </a:solidFill>
          <a:latin typeface="Arial Narrow" panose="020B0606020202030204" pitchFamily="34" charset="0"/>
        </a:defRPr>
      </a:lvl6pPr>
      <a:lvl7pPr marL="685800" algn="ctr" rtl="0" eaLnBrk="1" fontAlgn="base" hangingPunct="1">
        <a:spcBef>
          <a:spcPct val="0"/>
        </a:spcBef>
        <a:spcAft>
          <a:spcPct val="0"/>
        </a:spcAft>
        <a:defRPr sz="3300">
          <a:solidFill>
            <a:schemeClr val="tx1"/>
          </a:solidFill>
          <a:latin typeface="Arial Narrow" panose="020B0606020202030204" pitchFamily="34" charset="0"/>
        </a:defRPr>
      </a:lvl7pPr>
      <a:lvl8pPr marL="1028700" algn="ctr" rtl="0" eaLnBrk="1" fontAlgn="base" hangingPunct="1">
        <a:spcBef>
          <a:spcPct val="0"/>
        </a:spcBef>
        <a:spcAft>
          <a:spcPct val="0"/>
        </a:spcAft>
        <a:defRPr sz="3300">
          <a:solidFill>
            <a:schemeClr val="tx1"/>
          </a:solidFill>
          <a:latin typeface="Arial Narrow" panose="020B0606020202030204" pitchFamily="34" charset="0"/>
        </a:defRPr>
      </a:lvl8pPr>
      <a:lvl9pPr marL="1371600" algn="ctr" rtl="0" eaLnBrk="1" fontAlgn="base" hangingPunct="1">
        <a:spcBef>
          <a:spcPct val="0"/>
        </a:spcBef>
        <a:spcAft>
          <a:spcPct val="0"/>
        </a:spcAft>
        <a:defRPr sz="3300">
          <a:solidFill>
            <a:schemeClr val="tx1"/>
          </a:solidFill>
          <a:latin typeface="Arial Narrow" panose="020B0606020202030204"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sz="4300" b="1" dirty="0"/>
              <a:t>Programação e Estrutura de Dados</a:t>
            </a:r>
            <a:br>
              <a:rPr lang="pt-BR" sz="4300" b="1" dirty="0"/>
            </a:br>
            <a:endParaRPr lang="pt-BR" sz="4300" dirty="0"/>
          </a:p>
        </p:txBody>
      </p:sp>
      <p:sp>
        <p:nvSpPr>
          <p:cNvPr id="3" name="Subtítulo 2"/>
          <p:cNvSpPr>
            <a:spLocks noGrp="1"/>
          </p:cNvSpPr>
          <p:nvPr>
            <p:ph type="subTitle" idx="1"/>
          </p:nvPr>
        </p:nvSpPr>
        <p:spPr/>
        <p:txBody>
          <a:bodyPr/>
          <a:lstStyle/>
          <a:p>
            <a:pPr eaLnBrk="0" hangingPunct="0">
              <a:spcBef>
                <a:spcPct val="50000"/>
              </a:spcBef>
            </a:pPr>
            <a:r>
              <a:rPr lang="pt-BR" sz="4400" dirty="0" smtClean="0">
                <a:solidFill>
                  <a:schemeClr val="bg1"/>
                </a:solidFill>
              </a:rPr>
              <a:t>Funções</a:t>
            </a:r>
            <a:endParaRPr lang="pt-BR" sz="4400" b="1" dirty="0">
              <a:solidFill>
                <a:schemeClr val="bg1"/>
              </a:solidFill>
            </a:endParaRPr>
          </a:p>
          <a:p>
            <a:endParaRPr lang="pt-BR" sz="4000" dirty="0"/>
          </a:p>
        </p:txBody>
      </p:sp>
      <p:sp>
        <p:nvSpPr>
          <p:cNvPr id="4" name="Espaço Reservado para Número de Slide 3"/>
          <p:cNvSpPr>
            <a:spLocks noGrp="1"/>
          </p:cNvSpPr>
          <p:nvPr>
            <p:ph type="sldNum" sz="quarter" idx="4"/>
          </p:nvPr>
        </p:nvSpPr>
        <p:spPr>
          <a:xfrm>
            <a:off x="6553200" y="6245225"/>
            <a:ext cx="2133600" cy="476250"/>
          </a:xfrm>
          <a:prstGeom prst="rect">
            <a:avLst/>
          </a:prstGeom>
        </p:spPr>
        <p:txBody>
          <a:bodyPr/>
          <a:lstStyle/>
          <a:p>
            <a:fld id="{9D0AA935-B869-4B2A-A503-7F5027692C3F}" type="slidenum">
              <a:rPr lang="pt-BR" smtClean="0"/>
              <a:pPr/>
              <a:t>1</a:t>
            </a:fld>
            <a:endParaRPr lang="pt-BR"/>
          </a:p>
        </p:txBody>
      </p:sp>
    </p:spTree>
    <p:extLst>
      <p:ext uri="{BB962C8B-B14F-4D97-AF65-F5344CB8AC3E}">
        <p14:creationId xmlns:p14="http://schemas.microsoft.com/office/powerpoint/2010/main" val="8531257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b="1" dirty="0">
                <a:latin typeface="Calibri" pitchFamily="34" charset="0"/>
                <a:cs typeface="Calibri" pitchFamily="34" charset="0"/>
              </a:rPr>
              <a:t>Funções em C: Parâmetros</a:t>
            </a:r>
          </a:p>
        </p:txBody>
      </p:sp>
      <p:sp>
        <p:nvSpPr>
          <p:cNvPr id="157699" name="Rectangle 3"/>
          <p:cNvSpPr>
            <a:spLocks noGrp="1" noChangeArrowheads="1"/>
          </p:cNvSpPr>
          <p:nvPr>
            <p:ph idx="1"/>
          </p:nvPr>
        </p:nvSpPr>
        <p:spPr>
          <a:xfrm>
            <a:off x="467544" y="1052736"/>
            <a:ext cx="8208144" cy="1296144"/>
          </a:xfrm>
          <a:noFill/>
          <a:ln w="9525">
            <a:noFill/>
            <a:miter lim="800000"/>
            <a:headEnd/>
            <a:tailEnd/>
          </a:ln>
          <a:effectLst/>
        </p:spPr>
        <p:txBody>
          <a:bodyPr>
            <a:noAutofit/>
          </a:bodyPr>
          <a:lstStyle/>
          <a:p>
            <a:pPr algn="just">
              <a:buFont typeface="Arial" pitchFamily="34" charset="0"/>
              <a:buChar char="•"/>
            </a:pPr>
            <a:r>
              <a:rPr lang="pt-BR" sz="1100" dirty="0" smtClean="0">
                <a:latin typeface="Arial Narrow (Corpo)"/>
              </a:rPr>
              <a:t>Se uma função aceita argumentos (parâmetros), ela deve declarar variáveis para receberem estes argumentos, isso ocorre na definição da função e estas variáveis são chamadas de parâmetros formais da função. Como qualquer outra variável local, elas são destruídas na saída da função.</a:t>
            </a:r>
          </a:p>
          <a:p>
            <a:pPr algn="just">
              <a:buFont typeface="Arial" pitchFamily="34" charset="0"/>
              <a:buChar char="•"/>
            </a:pPr>
            <a:r>
              <a:rPr lang="pt-BR" sz="1100" dirty="0" smtClean="0">
                <a:latin typeface="Arial Narrow (Corpo)"/>
              </a:rPr>
              <a:t>Devemos nos assegurar que os argumentos usados na chamada da função sejam compatíveis com o tipo de seus parâmetros. O compilador C não irá dar acusar erro se os dados forem incompatíveis, porém resultados inesperados irão ocorrer.</a:t>
            </a:r>
          </a:p>
          <a:p>
            <a:pPr algn="just">
              <a:buFont typeface="Arial" pitchFamily="34" charset="0"/>
              <a:buChar char="•"/>
            </a:pPr>
            <a:r>
              <a:rPr lang="pt-BR" sz="1100" dirty="0" smtClean="0">
                <a:latin typeface="Arial Narrow (Corpo)"/>
              </a:rPr>
              <a:t>Os parâmetros formais são variáveis locais, e podemos usá-las em qualquer expressão C permitida.</a:t>
            </a:r>
          </a:p>
          <a:p>
            <a:pPr algn="just">
              <a:buFont typeface="Arial" pitchFamily="34" charset="0"/>
              <a:buChar char="•"/>
            </a:pPr>
            <a:r>
              <a:rPr lang="pt-BR" sz="1100" dirty="0" smtClean="0">
                <a:latin typeface="Arial Narrow (Corpo)"/>
              </a:rPr>
              <a:t>A fim de tornar mais amplo o uso de uma função, a linguagem C permite o uso de </a:t>
            </a:r>
            <a:r>
              <a:rPr lang="pt-BR" sz="1100" b="1" dirty="0" smtClean="0">
                <a:latin typeface="Arial Narrow (Corpo)"/>
              </a:rPr>
              <a:t>parâmetros</a:t>
            </a:r>
            <a:r>
              <a:rPr lang="pt-BR" sz="1100" dirty="0" smtClean="0">
                <a:latin typeface="Arial Narrow (Corpo)"/>
              </a:rPr>
              <a:t>. Este parâmetros possibilitam que se definida sobre quais dados a função deve operar.</a:t>
            </a:r>
          </a:p>
          <a:p>
            <a:pPr algn="just">
              <a:buFont typeface="Arial" pitchFamily="34" charset="0"/>
              <a:buChar char="•"/>
            </a:pPr>
            <a:endParaRPr lang="pt-BR" sz="1200" dirty="0" smtClean="0">
              <a:latin typeface="Arial Narrow (Corpo)"/>
            </a:endParaRPr>
          </a:p>
        </p:txBody>
      </p:sp>
      <p:sp>
        <p:nvSpPr>
          <p:cNvPr id="157702" name="Rectangle 6"/>
          <p:cNvSpPr>
            <a:spLocks noChangeArrowheads="1"/>
          </p:cNvSpPr>
          <p:nvPr/>
        </p:nvSpPr>
        <p:spPr bwMode="auto">
          <a:xfrm>
            <a:off x="468313" y="2997200"/>
            <a:ext cx="3598862" cy="2376488"/>
          </a:xfrm>
          <a:prstGeom prst="rect">
            <a:avLst/>
          </a:prstGeom>
          <a:noFill/>
          <a:ln w="9525">
            <a:noFill/>
            <a:miter lim="800000"/>
            <a:headEnd/>
            <a:tailEnd/>
          </a:ln>
          <a:effectLst/>
        </p:spPr>
        <p:txBody>
          <a:bodyPr/>
          <a:lstStyle/>
          <a:p>
            <a:pPr marL="342900" indent="-342900" algn="just">
              <a:spcBef>
                <a:spcPct val="20000"/>
              </a:spcBef>
              <a:buClr>
                <a:schemeClr val="bg2"/>
              </a:buClr>
              <a:buSzPct val="75000"/>
              <a:buFont typeface="Arial" pitchFamily="34" charset="0"/>
              <a:buChar char="•"/>
            </a:pPr>
            <a:r>
              <a:rPr lang="pt-BR" dirty="0">
                <a:solidFill>
                  <a:schemeClr val="tx1"/>
                </a:solidFill>
                <a:latin typeface="Arial Narrow (Corpo)"/>
              </a:rPr>
              <a:t>Uma função pode receber qualquer número de parâmetros.</a:t>
            </a:r>
          </a:p>
          <a:p>
            <a:pPr marL="342900" indent="-342900" algn="just">
              <a:spcBef>
                <a:spcPct val="20000"/>
              </a:spcBef>
              <a:buClr>
                <a:schemeClr val="bg2"/>
              </a:buClr>
              <a:buSzPct val="75000"/>
              <a:buFont typeface="Arial" pitchFamily="34" charset="0"/>
              <a:buChar char="•"/>
            </a:pPr>
            <a:r>
              <a:rPr lang="pt-BR" dirty="0">
                <a:solidFill>
                  <a:schemeClr val="tx1"/>
                </a:solidFill>
                <a:latin typeface="Arial Narrow (Corpo)"/>
              </a:rPr>
              <a:t>Em uma função sem retorno, o tipo de retorno é </a:t>
            </a:r>
            <a:r>
              <a:rPr lang="pt-BR" i="1" dirty="0" err="1">
                <a:solidFill>
                  <a:schemeClr val="tx1"/>
                </a:solidFill>
                <a:latin typeface="Arial Narrow (Corpo)"/>
              </a:rPr>
              <a:t>void</a:t>
            </a:r>
            <a:r>
              <a:rPr lang="pt-BR" dirty="0">
                <a:solidFill>
                  <a:schemeClr val="tx1"/>
                </a:solidFill>
                <a:latin typeface="Arial Narrow (Corpo)"/>
              </a:rPr>
              <a:t>.</a:t>
            </a:r>
          </a:p>
        </p:txBody>
      </p:sp>
      <p:pic>
        <p:nvPicPr>
          <p:cNvPr id="157704" name="Picture 8"/>
          <p:cNvPicPr>
            <a:picLocks noChangeAspect="1" noChangeArrowheads="1"/>
          </p:cNvPicPr>
          <p:nvPr/>
        </p:nvPicPr>
        <p:blipFill>
          <a:blip r:embed="rId2" cstate="print"/>
          <a:srcRect/>
          <a:stretch>
            <a:fillRect/>
          </a:stretch>
        </p:blipFill>
        <p:spPr bwMode="auto">
          <a:xfrm>
            <a:off x="4017952" y="2852738"/>
            <a:ext cx="4657736" cy="1862146"/>
          </a:xfrm>
          <a:prstGeom prst="rect">
            <a:avLst/>
          </a:prstGeom>
          <a:noFill/>
          <a:ln w="9525">
            <a:noFill/>
            <a:miter lim="800000"/>
            <a:headEnd/>
            <a:tailEnd/>
          </a:ln>
          <a:effectLst/>
        </p:spPr>
      </p:pic>
      <p:sp>
        <p:nvSpPr>
          <p:cNvPr id="157705" name="Rectangle 9"/>
          <p:cNvSpPr>
            <a:spLocks noChangeArrowheads="1"/>
          </p:cNvSpPr>
          <p:nvPr/>
        </p:nvSpPr>
        <p:spPr bwMode="auto">
          <a:xfrm>
            <a:off x="4500563" y="2492375"/>
            <a:ext cx="4482317" cy="400110"/>
          </a:xfrm>
          <a:prstGeom prst="rect">
            <a:avLst/>
          </a:prstGeom>
          <a:noFill/>
          <a:ln w="9525">
            <a:noFill/>
            <a:miter lim="800000"/>
            <a:headEnd/>
            <a:tailEnd/>
          </a:ln>
          <a:effectLst/>
        </p:spPr>
        <p:txBody>
          <a:bodyPr wrap="none">
            <a:spAutoFit/>
          </a:bodyPr>
          <a:lstStyle/>
          <a:p>
            <a:r>
              <a:rPr lang="pt-BR" sz="2000" dirty="0">
                <a:solidFill>
                  <a:schemeClr val="tx1"/>
                </a:solidFill>
                <a:latin typeface="Arial Narrow (Corpo)"/>
              </a:rPr>
              <a:t>Função sem parâmetro e sem retorno</a:t>
            </a:r>
          </a:p>
        </p:txBody>
      </p:sp>
      <p:sp>
        <p:nvSpPr>
          <p:cNvPr id="157707" name="Rectangle 11"/>
          <p:cNvSpPr>
            <a:spLocks noChangeArrowheads="1"/>
          </p:cNvSpPr>
          <p:nvPr/>
        </p:nvSpPr>
        <p:spPr bwMode="auto">
          <a:xfrm>
            <a:off x="4356100" y="4652963"/>
            <a:ext cx="4610558" cy="400110"/>
          </a:xfrm>
          <a:prstGeom prst="rect">
            <a:avLst/>
          </a:prstGeom>
          <a:noFill/>
          <a:ln w="9525">
            <a:noFill/>
            <a:miter lim="800000"/>
            <a:headEnd/>
            <a:tailEnd/>
          </a:ln>
          <a:effectLst/>
        </p:spPr>
        <p:txBody>
          <a:bodyPr wrap="none">
            <a:spAutoFit/>
          </a:bodyPr>
          <a:lstStyle/>
          <a:p>
            <a:r>
              <a:rPr lang="pt-BR" sz="2000" dirty="0">
                <a:solidFill>
                  <a:schemeClr val="tx1"/>
                </a:solidFill>
                <a:latin typeface="Arial Narrow (Corpo)"/>
              </a:rPr>
              <a:t>Função com parâmetros e com retorno</a:t>
            </a:r>
          </a:p>
        </p:txBody>
      </p:sp>
      <p:pic>
        <p:nvPicPr>
          <p:cNvPr id="157708" name="Picture 12"/>
          <p:cNvPicPr>
            <a:picLocks noChangeAspect="1" noChangeArrowheads="1"/>
          </p:cNvPicPr>
          <p:nvPr/>
        </p:nvPicPr>
        <p:blipFill>
          <a:blip r:embed="rId3" cstate="print"/>
          <a:srcRect/>
          <a:stretch>
            <a:fillRect/>
          </a:stretch>
        </p:blipFill>
        <p:spPr bwMode="auto">
          <a:xfrm>
            <a:off x="4071934" y="5013325"/>
            <a:ext cx="4603754" cy="16288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a:xfrm>
            <a:off x="468313" y="0"/>
            <a:ext cx="82296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GB" b="1" dirty="0" err="1">
                <a:latin typeface="Calibri" pitchFamily="34" charset="0"/>
                <a:cs typeface="Calibri" pitchFamily="34" charset="0"/>
              </a:rPr>
              <a:t>Funções</a:t>
            </a:r>
            <a:r>
              <a:rPr lang="en-GB" b="1" dirty="0">
                <a:latin typeface="Calibri" pitchFamily="34" charset="0"/>
                <a:cs typeface="Calibri" pitchFamily="34" charset="0"/>
              </a:rPr>
              <a:t> </a:t>
            </a:r>
            <a:r>
              <a:rPr lang="en-GB" b="1" dirty="0" err="1">
                <a:latin typeface="Calibri" pitchFamily="34" charset="0"/>
                <a:cs typeface="Calibri" pitchFamily="34" charset="0"/>
              </a:rPr>
              <a:t>em</a:t>
            </a:r>
            <a:r>
              <a:rPr lang="en-GB" b="1" dirty="0">
                <a:latin typeface="Calibri" pitchFamily="34" charset="0"/>
                <a:cs typeface="Calibri" pitchFamily="34" charset="0"/>
              </a:rPr>
              <a:t> </a:t>
            </a:r>
            <a:r>
              <a:rPr lang="en-GB" b="1" dirty="0" err="1">
                <a:latin typeface="Calibri" pitchFamily="34" charset="0"/>
                <a:cs typeface="Calibri" pitchFamily="34" charset="0"/>
              </a:rPr>
              <a:t>Linguagem</a:t>
            </a:r>
            <a:r>
              <a:rPr lang="en-GB" b="1" dirty="0">
                <a:latin typeface="Calibri" pitchFamily="34" charset="0"/>
                <a:cs typeface="Calibri" pitchFamily="34" charset="0"/>
              </a:rPr>
              <a:t> “C”</a:t>
            </a:r>
          </a:p>
        </p:txBody>
      </p:sp>
      <p:sp>
        <p:nvSpPr>
          <p:cNvPr id="179203" name="Rectangle 3"/>
          <p:cNvSpPr>
            <a:spLocks noGrp="1" noChangeArrowheads="1"/>
          </p:cNvSpPr>
          <p:nvPr>
            <p:ph idx="1"/>
          </p:nvPr>
        </p:nvSpPr>
        <p:spPr>
          <a:xfrm>
            <a:off x="500034" y="1142984"/>
            <a:ext cx="8392446" cy="5589587"/>
          </a:xfrm>
        </p:spPr>
        <p:txBody>
          <a:bodyPr vert="horz">
            <a:normAutofit/>
          </a:bodyPr>
          <a:lstStyle/>
          <a:p>
            <a:pPr algn="just">
              <a:lnSpc>
                <a:spcPct val="90000"/>
              </a:lnSpc>
              <a:buNone/>
            </a:pPr>
            <a:r>
              <a:rPr lang="pt-BR" sz="2200" b="1" dirty="0">
                <a:latin typeface="Arial Narrow (Corpo)"/>
              </a:rPr>
              <a:t>Passagem de </a:t>
            </a:r>
            <a:r>
              <a:rPr lang="pt-BR" sz="2200" b="1" dirty="0" smtClean="0">
                <a:latin typeface="Arial Narrow (Corpo)"/>
              </a:rPr>
              <a:t>Parâmetros</a:t>
            </a:r>
            <a:endParaRPr lang="pt-BR" sz="2200" b="1" dirty="0">
              <a:latin typeface="Arial Narrow (Corpo)"/>
            </a:endParaRPr>
          </a:p>
          <a:p>
            <a:pPr algn="just">
              <a:lnSpc>
                <a:spcPct val="90000"/>
              </a:lnSpc>
            </a:pPr>
            <a:r>
              <a:rPr lang="pt-BR" sz="2200" dirty="0" smtClean="0">
                <a:latin typeface="Arial Narrow (Corpo)"/>
              </a:rPr>
              <a:t>Existem duas formas de se passar parâmetros para as funções: por valor ou por referência.</a:t>
            </a:r>
          </a:p>
          <a:p>
            <a:pPr algn="just">
              <a:lnSpc>
                <a:spcPct val="90000"/>
              </a:lnSpc>
              <a:spcAft>
                <a:spcPts val="1200"/>
              </a:spcAft>
            </a:pPr>
            <a:r>
              <a:rPr lang="pt-BR" sz="2200" b="1" i="1" dirty="0" smtClean="0">
                <a:latin typeface="Arial Narrow (Corpo)"/>
              </a:rPr>
              <a:t>Passagem </a:t>
            </a:r>
            <a:r>
              <a:rPr lang="pt-BR" sz="2200" b="1" i="1" dirty="0">
                <a:latin typeface="Arial Narrow (Corpo)"/>
              </a:rPr>
              <a:t>por Valor</a:t>
            </a:r>
            <a:r>
              <a:rPr lang="pt-BR" sz="2200" dirty="0">
                <a:latin typeface="Arial Narrow (Corpo)"/>
              </a:rPr>
              <a:t>: </a:t>
            </a:r>
            <a:r>
              <a:rPr lang="pt-BR" sz="2200" dirty="0" smtClean="0">
                <a:latin typeface="Arial Narrow (Corpo)"/>
              </a:rPr>
              <a:t>quando os parâmetros são passados por valor, uma cópia do argumento (parâmetro) é feita e passada para a função chamada. O </a:t>
            </a:r>
            <a:r>
              <a:rPr lang="pt-BR" sz="2200" dirty="0">
                <a:latin typeface="Arial Narrow (Corpo)"/>
              </a:rPr>
              <a:t>valor da variável utilizada como parâmetro não é alterado. </a:t>
            </a:r>
            <a:r>
              <a:rPr lang="pt-BR" sz="2200" dirty="0" smtClean="0">
                <a:latin typeface="Arial Narrow (Corpo)"/>
              </a:rPr>
              <a:t>São </a:t>
            </a:r>
            <a:r>
              <a:rPr lang="pt-BR" sz="2200" dirty="0">
                <a:latin typeface="Arial Narrow (Corpo)"/>
              </a:rPr>
              <a:t>passadas apenas cópias das variáveis</a:t>
            </a:r>
          </a:p>
          <a:p>
            <a:pPr algn="just">
              <a:lnSpc>
                <a:spcPct val="90000"/>
              </a:lnSpc>
            </a:pPr>
            <a:r>
              <a:rPr lang="pt-BR" sz="2200" b="1" i="1" dirty="0" smtClean="0">
                <a:latin typeface="Arial Narrow (Corpo)"/>
              </a:rPr>
              <a:t>Passagem </a:t>
            </a:r>
            <a:r>
              <a:rPr lang="pt-BR" sz="2200" b="1" i="1" dirty="0">
                <a:latin typeface="Arial Narrow (Corpo)"/>
              </a:rPr>
              <a:t>por Referência</a:t>
            </a:r>
            <a:r>
              <a:rPr lang="pt-BR" sz="2200" dirty="0">
                <a:latin typeface="Arial Narrow (Corpo)"/>
              </a:rPr>
              <a:t>: </a:t>
            </a:r>
            <a:r>
              <a:rPr lang="pt-BR" sz="2200" dirty="0" smtClean="0">
                <a:latin typeface="Arial Narrow (Corpo)"/>
              </a:rPr>
              <a:t>quando um argumento é passado por referência, o chamador permite que a função chamada modifique o valor da variável original. Quando </a:t>
            </a:r>
            <a:r>
              <a:rPr lang="pt-BR" sz="2200" dirty="0">
                <a:latin typeface="Arial Narrow (Corpo)"/>
              </a:rPr>
              <a:t>a função é chamada o endereço do parâmetro passado por referência é atribuído à um ponteiro, ou seja, qualquer alteração no conteúdo apontado será refletida no conteúdo da variável utilizada como parâmetro.</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b="1" dirty="0">
                <a:latin typeface="Calibri" pitchFamily="34" charset="0"/>
                <a:cs typeface="Calibri" pitchFamily="34" charset="0"/>
              </a:rPr>
              <a:t>Funções</a:t>
            </a:r>
            <a:endParaRPr lang="pt-BR" b="1" dirty="0">
              <a:latin typeface="Calibri" pitchFamily="34" charset="0"/>
              <a:cs typeface="Calibri" pitchFamily="34" charset="0"/>
            </a:endParaRPr>
          </a:p>
        </p:txBody>
      </p:sp>
      <p:sp>
        <p:nvSpPr>
          <p:cNvPr id="2" name="Espaço Reservado para Conteúdo 1"/>
          <p:cNvSpPr>
            <a:spLocks noGrp="1"/>
          </p:cNvSpPr>
          <p:nvPr>
            <p:ph idx="1"/>
          </p:nvPr>
        </p:nvSpPr>
        <p:spPr>
          <a:xfrm>
            <a:off x="395536" y="1117131"/>
            <a:ext cx="8229600" cy="4525963"/>
          </a:xfrm>
        </p:spPr>
        <p:txBody>
          <a:bodyPr>
            <a:noAutofit/>
          </a:bodyPr>
          <a:lstStyle/>
          <a:p>
            <a:pPr>
              <a:lnSpc>
                <a:spcPct val="100000"/>
              </a:lnSpc>
              <a:buFontTx/>
              <a:buNone/>
            </a:pPr>
            <a:r>
              <a:rPr lang="pt-BR" sz="1800" dirty="0" smtClean="0">
                <a:latin typeface="Arial Narrow (Corpo)"/>
              </a:rPr>
              <a:t>#include &lt;</a:t>
            </a:r>
            <a:r>
              <a:rPr lang="pt-BR" sz="1800" dirty="0" err="1" smtClean="0">
                <a:latin typeface="Arial Narrow (Corpo)"/>
              </a:rPr>
              <a:t>stdlib</a:t>
            </a:r>
            <a:r>
              <a:rPr lang="pt-BR" sz="1800" dirty="0" smtClean="0">
                <a:latin typeface="Arial Narrow (Corpo)"/>
              </a:rPr>
              <a:t>.h&gt;</a:t>
            </a:r>
          </a:p>
          <a:p>
            <a:pPr>
              <a:lnSpc>
                <a:spcPct val="100000"/>
              </a:lnSpc>
              <a:buFontTx/>
              <a:buNone/>
            </a:pPr>
            <a:r>
              <a:rPr lang="pt-BR" sz="1800" dirty="0" smtClean="0">
                <a:latin typeface="Arial Narrow (Corpo)"/>
              </a:rPr>
              <a:t>#include &lt;</a:t>
            </a:r>
            <a:r>
              <a:rPr lang="pt-BR" sz="1800" dirty="0" err="1" smtClean="0">
                <a:latin typeface="Arial Narrow (Corpo)"/>
              </a:rPr>
              <a:t>conio</a:t>
            </a:r>
            <a:r>
              <a:rPr lang="pt-BR" sz="1800" dirty="0" smtClean="0">
                <a:latin typeface="Arial Narrow (Corpo)"/>
              </a:rPr>
              <a:t>.h&gt;</a:t>
            </a:r>
          </a:p>
          <a:p>
            <a:pPr>
              <a:lnSpc>
                <a:spcPct val="100000"/>
              </a:lnSpc>
              <a:buFontTx/>
              <a:buNone/>
            </a:pPr>
            <a:r>
              <a:rPr lang="pt-BR" sz="1800" dirty="0" smtClean="0">
                <a:latin typeface="Arial Narrow (Corpo)"/>
              </a:rPr>
              <a:t>#include &lt;</a:t>
            </a:r>
            <a:r>
              <a:rPr lang="pt-BR" sz="1800" dirty="0" err="1" smtClean="0">
                <a:latin typeface="Arial Narrow (Corpo)"/>
              </a:rPr>
              <a:t>stdio</a:t>
            </a:r>
            <a:r>
              <a:rPr lang="pt-BR" sz="1800" dirty="0" smtClean="0">
                <a:latin typeface="Arial Narrow (Corpo)"/>
              </a:rPr>
              <a:t>.h&gt;</a:t>
            </a:r>
          </a:p>
          <a:p>
            <a:pPr>
              <a:lnSpc>
                <a:spcPct val="100000"/>
              </a:lnSpc>
              <a:buFontTx/>
              <a:buNone/>
            </a:pPr>
            <a:r>
              <a:rPr lang="pt-BR" sz="1800" dirty="0" err="1" smtClean="0">
                <a:latin typeface="Arial Narrow (Corpo)"/>
              </a:rPr>
              <a:t>float</a:t>
            </a:r>
            <a:r>
              <a:rPr lang="pt-BR" sz="1800" dirty="0" smtClean="0">
                <a:latin typeface="Arial Narrow (Corpo)"/>
              </a:rPr>
              <a:t> soma(</a:t>
            </a:r>
            <a:r>
              <a:rPr lang="pt-BR" sz="1800" dirty="0" err="1" smtClean="0">
                <a:latin typeface="Arial Narrow (Corpo)"/>
              </a:rPr>
              <a:t>float</a:t>
            </a:r>
            <a:r>
              <a:rPr lang="pt-BR" sz="1800" dirty="0" smtClean="0">
                <a:latin typeface="Arial Narrow (Corpo)"/>
              </a:rPr>
              <a:t> a, </a:t>
            </a:r>
            <a:r>
              <a:rPr lang="pt-BR" sz="1800" dirty="0" err="1" smtClean="0">
                <a:latin typeface="Arial Narrow (Corpo)"/>
              </a:rPr>
              <a:t>float</a:t>
            </a:r>
            <a:r>
              <a:rPr lang="pt-BR" sz="1800" dirty="0" smtClean="0">
                <a:latin typeface="Arial Narrow (Corpo)"/>
              </a:rPr>
              <a:t> b)</a:t>
            </a:r>
          </a:p>
          <a:p>
            <a:pPr>
              <a:lnSpc>
                <a:spcPct val="100000"/>
              </a:lnSpc>
              <a:buFontTx/>
              <a:buNone/>
            </a:pPr>
            <a:r>
              <a:rPr lang="pt-BR" sz="1800" dirty="0" smtClean="0">
                <a:latin typeface="Arial Narrow (Corpo)"/>
              </a:rPr>
              <a:t>{</a:t>
            </a:r>
          </a:p>
          <a:p>
            <a:pPr>
              <a:lnSpc>
                <a:spcPct val="100000"/>
              </a:lnSpc>
              <a:buFontTx/>
              <a:buNone/>
            </a:pPr>
            <a:r>
              <a:rPr lang="pt-BR" sz="1800" dirty="0" smtClean="0">
                <a:latin typeface="Arial Narrow (Corpo)"/>
              </a:rPr>
              <a:t>   </a:t>
            </a:r>
            <a:r>
              <a:rPr lang="pt-BR" sz="1800" dirty="0" err="1" smtClean="0">
                <a:latin typeface="Arial Narrow (Corpo)"/>
              </a:rPr>
              <a:t>return</a:t>
            </a:r>
            <a:r>
              <a:rPr lang="pt-BR" sz="1800" dirty="0" smtClean="0">
                <a:latin typeface="Arial Narrow (Corpo)"/>
              </a:rPr>
              <a:t>(a + b);</a:t>
            </a:r>
          </a:p>
          <a:p>
            <a:pPr>
              <a:lnSpc>
                <a:spcPct val="100000"/>
              </a:lnSpc>
              <a:buFontTx/>
              <a:buNone/>
            </a:pPr>
            <a:r>
              <a:rPr lang="pt-BR" sz="1800" dirty="0" smtClean="0">
                <a:latin typeface="Arial Narrow (Corpo)"/>
              </a:rPr>
              <a:t>}</a:t>
            </a:r>
          </a:p>
          <a:p>
            <a:pPr>
              <a:lnSpc>
                <a:spcPct val="100000"/>
              </a:lnSpc>
              <a:buFontTx/>
              <a:buNone/>
            </a:pPr>
            <a:r>
              <a:rPr lang="pt-BR" sz="1800" dirty="0" err="1" smtClean="0">
                <a:latin typeface="Arial Narrow (Corpo)"/>
              </a:rPr>
              <a:t>main</a:t>
            </a:r>
            <a:r>
              <a:rPr lang="pt-BR" sz="1800" dirty="0" smtClean="0">
                <a:latin typeface="Arial Narrow (Corpo)"/>
              </a:rPr>
              <a:t> ()</a:t>
            </a:r>
          </a:p>
          <a:p>
            <a:pPr>
              <a:lnSpc>
                <a:spcPct val="100000"/>
              </a:lnSpc>
              <a:buFontTx/>
              <a:buNone/>
            </a:pPr>
            <a:r>
              <a:rPr lang="pt-BR" sz="1800" dirty="0" smtClean="0">
                <a:latin typeface="Arial Narrow (Corpo)"/>
              </a:rPr>
              <a:t>{</a:t>
            </a:r>
          </a:p>
          <a:p>
            <a:pPr>
              <a:lnSpc>
                <a:spcPct val="100000"/>
              </a:lnSpc>
              <a:buFontTx/>
              <a:buNone/>
            </a:pPr>
            <a:r>
              <a:rPr lang="pt-BR" sz="1800" dirty="0" smtClean="0">
                <a:latin typeface="Arial Narrow (Corpo)"/>
              </a:rPr>
              <a:t>  </a:t>
            </a:r>
            <a:r>
              <a:rPr lang="pt-BR" sz="1800" dirty="0" err="1" smtClean="0">
                <a:latin typeface="Arial Narrow (Corpo)"/>
              </a:rPr>
              <a:t>float</a:t>
            </a:r>
            <a:r>
              <a:rPr lang="pt-BR" sz="1800" dirty="0" smtClean="0">
                <a:latin typeface="Arial Narrow (Corpo)"/>
              </a:rPr>
              <a:t> num1, num2;</a:t>
            </a:r>
          </a:p>
          <a:p>
            <a:pPr>
              <a:lnSpc>
                <a:spcPct val="100000"/>
              </a:lnSpc>
              <a:buFontTx/>
              <a:buNone/>
            </a:pPr>
            <a:r>
              <a:rPr lang="pt-BR" sz="1800" dirty="0" smtClean="0">
                <a:latin typeface="Arial Narrow (Corpo)"/>
              </a:rPr>
              <a:t>  </a:t>
            </a:r>
            <a:r>
              <a:rPr lang="pt-BR" sz="1800" dirty="0" err="1" smtClean="0">
                <a:latin typeface="Arial Narrow (Corpo)"/>
              </a:rPr>
              <a:t>printf</a:t>
            </a:r>
            <a:r>
              <a:rPr lang="pt-BR" sz="1800" dirty="0" smtClean="0">
                <a:latin typeface="Arial Narrow (Corpo)"/>
              </a:rPr>
              <a:t>("Entre com dois </a:t>
            </a:r>
            <a:r>
              <a:rPr lang="pt-BR" sz="1800" dirty="0" err="1" smtClean="0">
                <a:latin typeface="Arial Narrow (Corpo)"/>
              </a:rPr>
              <a:t>numeros</a:t>
            </a:r>
            <a:r>
              <a:rPr lang="pt-BR" sz="1800" dirty="0" smtClean="0">
                <a:latin typeface="Arial Narrow (Corpo)"/>
              </a:rPr>
              <a:t>\n");</a:t>
            </a:r>
          </a:p>
          <a:p>
            <a:pPr>
              <a:lnSpc>
                <a:spcPct val="100000"/>
              </a:lnSpc>
              <a:buFontTx/>
              <a:buNone/>
            </a:pPr>
            <a:r>
              <a:rPr lang="pt-BR" sz="1800" dirty="0" smtClean="0">
                <a:latin typeface="Arial Narrow (Corpo)"/>
              </a:rPr>
              <a:t>  </a:t>
            </a:r>
            <a:r>
              <a:rPr lang="pt-BR" sz="1800" dirty="0" err="1" smtClean="0">
                <a:latin typeface="Arial Narrow (Corpo)"/>
              </a:rPr>
              <a:t>scanf</a:t>
            </a:r>
            <a:r>
              <a:rPr lang="pt-BR" sz="1800" dirty="0" smtClean="0">
                <a:latin typeface="Arial Narrow (Corpo)"/>
              </a:rPr>
              <a:t>("%f", &amp;num1);</a:t>
            </a:r>
          </a:p>
          <a:p>
            <a:pPr>
              <a:lnSpc>
                <a:spcPct val="100000"/>
              </a:lnSpc>
              <a:buFontTx/>
              <a:buNone/>
            </a:pPr>
            <a:r>
              <a:rPr lang="pt-BR" sz="1800" dirty="0" smtClean="0">
                <a:latin typeface="Arial Narrow (Corpo)"/>
              </a:rPr>
              <a:t>  </a:t>
            </a:r>
            <a:r>
              <a:rPr lang="pt-BR" sz="1800" dirty="0" err="1" smtClean="0">
                <a:latin typeface="Arial Narrow (Corpo)"/>
              </a:rPr>
              <a:t>scanf</a:t>
            </a:r>
            <a:r>
              <a:rPr lang="pt-BR" sz="1800" dirty="0" smtClean="0">
                <a:latin typeface="Arial Narrow (Corpo)"/>
              </a:rPr>
              <a:t>("%f", &amp;num2);</a:t>
            </a:r>
          </a:p>
          <a:p>
            <a:pPr>
              <a:lnSpc>
                <a:spcPct val="100000"/>
              </a:lnSpc>
              <a:buFontTx/>
              <a:buNone/>
            </a:pPr>
            <a:r>
              <a:rPr lang="pt-BR" sz="1800" dirty="0" smtClean="0">
                <a:latin typeface="Arial Narrow (Corpo)"/>
              </a:rPr>
              <a:t>  </a:t>
            </a:r>
            <a:r>
              <a:rPr lang="pt-BR" sz="1800" dirty="0" err="1" smtClean="0">
                <a:latin typeface="Arial Narrow (Corpo)"/>
              </a:rPr>
              <a:t>printf</a:t>
            </a:r>
            <a:r>
              <a:rPr lang="pt-BR" sz="1800" dirty="0" smtClean="0">
                <a:latin typeface="Arial Narrow (Corpo)"/>
              </a:rPr>
              <a:t> ("Soma -&gt; %.2f\n", soma(num1, num2));</a:t>
            </a:r>
          </a:p>
          <a:p>
            <a:pPr>
              <a:lnSpc>
                <a:spcPct val="100000"/>
              </a:lnSpc>
              <a:buFontTx/>
              <a:buNone/>
            </a:pPr>
            <a:r>
              <a:rPr lang="pt-BR" sz="1800" dirty="0" smtClean="0">
                <a:latin typeface="Arial Narrow (Corpo)"/>
              </a:rPr>
              <a:t>  </a:t>
            </a:r>
            <a:r>
              <a:rPr lang="pt-BR" sz="1800" dirty="0" err="1" smtClean="0">
                <a:latin typeface="Arial Narrow (Corpo)"/>
              </a:rPr>
              <a:t>getch</a:t>
            </a:r>
            <a:r>
              <a:rPr lang="pt-BR" sz="1800" dirty="0" smtClean="0">
                <a:latin typeface="Arial Narrow (Corpo)"/>
              </a:rPr>
              <a:t>();</a:t>
            </a:r>
          </a:p>
          <a:p>
            <a:pPr>
              <a:lnSpc>
                <a:spcPct val="100000"/>
              </a:lnSpc>
              <a:buFontTx/>
              <a:buNone/>
            </a:pPr>
            <a:r>
              <a:rPr lang="pt-BR" sz="1800" dirty="0" smtClean="0">
                <a:latin typeface="Arial Narrow (Corpo)"/>
              </a:rPr>
              <a:t>}</a:t>
            </a:r>
          </a:p>
          <a:p>
            <a:pPr>
              <a:lnSpc>
                <a:spcPct val="100000"/>
              </a:lnSpc>
              <a:buFontTx/>
              <a:buNone/>
            </a:pPr>
            <a:endParaRPr lang="pt-BR" sz="1800" dirty="0">
              <a:latin typeface="Arial Narrow (Corpo)"/>
            </a:endParaRPr>
          </a:p>
        </p:txBody>
      </p:sp>
    </p:spTree>
    <p:extLst>
      <p:ext uri="{BB962C8B-B14F-4D97-AF65-F5344CB8AC3E}">
        <p14:creationId xmlns:p14="http://schemas.microsoft.com/office/powerpoint/2010/main" val="1835193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b="1" dirty="0">
                <a:latin typeface="Calibri" pitchFamily="34" charset="0"/>
                <a:cs typeface="Calibri" pitchFamily="34" charset="0"/>
              </a:rPr>
              <a:t>Funções</a:t>
            </a:r>
            <a:endParaRPr lang="pt-BR" b="1" dirty="0">
              <a:latin typeface="Calibri" pitchFamily="34" charset="0"/>
              <a:cs typeface="Calibri" pitchFamily="34" charset="0"/>
            </a:endParaRPr>
          </a:p>
        </p:txBody>
      </p:sp>
      <p:sp>
        <p:nvSpPr>
          <p:cNvPr id="2" name="Espaço Reservado para Conteúdo 1"/>
          <p:cNvSpPr>
            <a:spLocks noGrp="1"/>
          </p:cNvSpPr>
          <p:nvPr>
            <p:ph idx="1"/>
          </p:nvPr>
        </p:nvSpPr>
        <p:spPr>
          <a:xfrm>
            <a:off x="395536" y="1117131"/>
            <a:ext cx="8229600" cy="4525963"/>
          </a:xfrm>
        </p:spPr>
        <p:txBody>
          <a:bodyPr>
            <a:noAutofit/>
          </a:bodyPr>
          <a:lstStyle/>
          <a:p>
            <a:pPr>
              <a:lnSpc>
                <a:spcPct val="100000"/>
              </a:lnSpc>
              <a:buFontTx/>
              <a:buNone/>
            </a:pPr>
            <a:r>
              <a:rPr lang="pt-BR" sz="1800" dirty="0" smtClean="0">
                <a:latin typeface="Arial Narrow (Corpo)"/>
              </a:rPr>
              <a:t>#include &lt;</a:t>
            </a:r>
            <a:r>
              <a:rPr lang="pt-BR" sz="1800" dirty="0" err="1" smtClean="0">
                <a:latin typeface="Arial Narrow (Corpo)"/>
              </a:rPr>
              <a:t>stdlib</a:t>
            </a:r>
            <a:r>
              <a:rPr lang="pt-BR" sz="1800" dirty="0" smtClean="0">
                <a:latin typeface="Arial Narrow (Corpo)"/>
              </a:rPr>
              <a:t>.h&gt;</a:t>
            </a:r>
          </a:p>
          <a:p>
            <a:pPr>
              <a:lnSpc>
                <a:spcPct val="100000"/>
              </a:lnSpc>
              <a:buFontTx/>
              <a:buNone/>
            </a:pPr>
            <a:r>
              <a:rPr lang="pt-BR" sz="1800" dirty="0" smtClean="0">
                <a:latin typeface="Arial Narrow (Corpo)"/>
              </a:rPr>
              <a:t>#include &lt;</a:t>
            </a:r>
            <a:r>
              <a:rPr lang="pt-BR" sz="1800" dirty="0" err="1" smtClean="0">
                <a:latin typeface="Arial Narrow (Corpo)"/>
              </a:rPr>
              <a:t>conio</a:t>
            </a:r>
            <a:r>
              <a:rPr lang="pt-BR" sz="1800" dirty="0" smtClean="0">
                <a:latin typeface="Arial Narrow (Corpo)"/>
              </a:rPr>
              <a:t>.h&gt;</a:t>
            </a:r>
          </a:p>
          <a:p>
            <a:pPr>
              <a:lnSpc>
                <a:spcPct val="100000"/>
              </a:lnSpc>
              <a:buFontTx/>
              <a:buNone/>
            </a:pPr>
            <a:r>
              <a:rPr lang="pt-BR" sz="1800" dirty="0" smtClean="0">
                <a:latin typeface="Arial Narrow (Corpo)"/>
              </a:rPr>
              <a:t>#include &lt;</a:t>
            </a:r>
            <a:r>
              <a:rPr lang="pt-BR" sz="1800" dirty="0" err="1" smtClean="0">
                <a:latin typeface="Arial Narrow (Corpo)"/>
              </a:rPr>
              <a:t>stdio</a:t>
            </a:r>
            <a:r>
              <a:rPr lang="pt-BR" sz="1800" dirty="0" smtClean="0">
                <a:latin typeface="Arial Narrow (Corpo)"/>
              </a:rPr>
              <a:t>.h&gt;</a:t>
            </a:r>
          </a:p>
          <a:p>
            <a:pPr>
              <a:lnSpc>
                <a:spcPct val="100000"/>
              </a:lnSpc>
              <a:buFontTx/>
              <a:buNone/>
            </a:pPr>
            <a:r>
              <a:rPr lang="pt-BR" sz="1800" dirty="0" err="1" smtClean="0">
                <a:latin typeface="Arial Narrow (Corpo)"/>
              </a:rPr>
              <a:t>float</a:t>
            </a:r>
            <a:r>
              <a:rPr lang="pt-BR" sz="1800" dirty="0" smtClean="0">
                <a:latin typeface="Arial Narrow (Corpo)"/>
              </a:rPr>
              <a:t> media(</a:t>
            </a:r>
            <a:r>
              <a:rPr lang="pt-BR" sz="1800" dirty="0" err="1" smtClean="0">
                <a:latin typeface="Arial Narrow (Corpo)"/>
              </a:rPr>
              <a:t>float</a:t>
            </a:r>
            <a:r>
              <a:rPr lang="pt-BR" sz="1800" dirty="0" smtClean="0">
                <a:latin typeface="Arial Narrow (Corpo)"/>
              </a:rPr>
              <a:t> a, </a:t>
            </a:r>
            <a:r>
              <a:rPr lang="pt-BR" sz="1800" dirty="0" err="1" smtClean="0">
                <a:latin typeface="Arial Narrow (Corpo)"/>
              </a:rPr>
              <a:t>float</a:t>
            </a:r>
            <a:r>
              <a:rPr lang="pt-BR" sz="1800" dirty="0" smtClean="0">
                <a:latin typeface="Arial Narrow (Corpo)"/>
              </a:rPr>
              <a:t> b)</a:t>
            </a:r>
          </a:p>
          <a:p>
            <a:pPr>
              <a:lnSpc>
                <a:spcPct val="100000"/>
              </a:lnSpc>
              <a:buFontTx/>
              <a:buNone/>
            </a:pPr>
            <a:r>
              <a:rPr lang="pt-BR" sz="1800" dirty="0" smtClean="0">
                <a:latin typeface="Arial Narrow (Corpo)"/>
              </a:rPr>
              <a:t>{</a:t>
            </a:r>
          </a:p>
          <a:p>
            <a:pPr>
              <a:lnSpc>
                <a:spcPct val="100000"/>
              </a:lnSpc>
              <a:buFontTx/>
              <a:buNone/>
            </a:pPr>
            <a:r>
              <a:rPr lang="pt-BR" sz="1800" dirty="0" smtClean="0">
                <a:latin typeface="Arial Narrow (Corpo)"/>
              </a:rPr>
              <a:t>   </a:t>
            </a:r>
            <a:r>
              <a:rPr lang="pt-BR" sz="1800" dirty="0" err="1" smtClean="0">
                <a:latin typeface="Arial Narrow (Corpo)"/>
              </a:rPr>
              <a:t>return</a:t>
            </a:r>
            <a:r>
              <a:rPr lang="pt-BR" sz="1800" dirty="0" smtClean="0">
                <a:latin typeface="Arial Narrow (Corpo)"/>
              </a:rPr>
              <a:t>((a + b) / 2.0);</a:t>
            </a:r>
          </a:p>
          <a:p>
            <a:pPr>
              <a:lnSpc>
                <a:spcPct val="100000"/>
              </a:lnSpc>
              <a:buFontTx/>
              <a:buNone/>
            </a:pPr>
            <a:r>
              <a:rPr lang="pt-BR" sz="1800" dirty="0" smtClean="0">
                <a:latin typeface="Arial Narrow (Corpo)"/>
              </a:rPr>
              <a:t>}</a:t>
            </a:r>
          </a:p>
          <a:p>
            <a:pPr>
              <a:lnSpc>
                <a:spcPct val="100000"/>
              </a:lnSpc>
              <a:buFontTx/>
              <a:buNone/>
            </a:pPr>
            <a:r>
              <a:rPr lang="pt-BR" sz="1800" dirty="0" err="1" smtClean="0">
                <a:latin typeface="Arial Narrow (Corpo)"/>
              </a:rPr>
              <a:t>main</a:t>
            </a:r>
            <a:r>
              <a:rPr lang="pt-BR" sz="1800" dirty="0" smtClean="0">
                <a:latin typeface="Arial Narrow (Corpo)"/>
              </a:rPr>
              <a:t> ()</a:t>
            </a:r>
          </a:p>
          <a:p>
            <a:pPr>
              <a:lnSpc>
                <a:spcPct val="100000"/>
              </a:lnSpc>
              <a:buFontTx/>
              <a:buNone/>
            </a:pPr>
            <a:r>
              <a:rPr lang="pt-BR" sz="1800" dirty="0" smtClean="0">
                <a:latin typeface="Arial Narrow (Corpo)"/>
              </a:rPr>
              <a:t>{</a:t>
            </a:r>
          </a:p>
          <a:p>
            <a:pPr>
              <a:lnSpc>
                <a:spcPct val="100000"/>
              </a:lnSpc>
              <a:buFontTx/>
              <a:buNone/>
            </a:pPr>
            <a:r>
              <a:rPr lang="pt-BR" sz="1800" dirty="0" smtClean="0">
                <a:latin typeface="Arial Narrow (Corpo)"/>
              </a:rPr>
              <a:t>  </a:t>
            </a:r>
            <a:r>
              <a:rPr lang="pt-BR" sz="1800" dirty="0" err="1" smtClean="0">
                <a:latin typeface="Arial Narrow (Corpo)"/>
              </a:rPr>
              <a:t>float</a:t>
            </a:r>
            <a:r>
              <a:rPr lang="pt-BR" sz="1800" dirty="0" smtClean="0">
                <a:latin typeface="Arial Narrow (Corpo)"/>
              </a:rPr>
              <a:t> num1, num2;</a:t>
            </a:r>
          </a:p>
          <a:p>
            <a:pPr>
              <a:lnSpc>
                <a:spcPct val="100000"/>
              </a:lnSpc>
              <a:buFontTx/>
              <a:buNone/>
            </a:pPr>
            <a:r>
              <a:rPr lang="pt-BR" sz="1800" dirty="0" smtClean="0">
                <a:latin typeface="Arial Narrow (Corpo)"/>
              </a:rPr>
              <a:t>  </a:t>
            </a:r>
            <a:r>
              <a:rPr lang="pt-BR" sz="1800" dirty="0" err="1" smtClean="0">
                <a:latin typeface="Arial Narrow (Corpo)"/>
              </a:rPr>
              <a:t>printf</a:t>
            </a:r>
            <a:r>
              <a:rPr lang="pt-BR" sz="1800" dirty="0" smtClean="0">
                <a:latin typeface="Arial Narrow (Corpo)"/>
              </a:rPr>
              <a:t>("Entre com dois </a:t>
            </a:r>
            <a:r>
              <a:rPr lang="pt-BR" sz="1800" dirty="0" err="1" smtClean="0">
                <a:latin typeface="Arial Narrow (Corpo)"/>
              </a:rPr>
              <a:t>numeros</a:t>
            </a:r>
            <a:r>
              <a:rPr lang="pt-BR" sz="1800" dirty="0" smtClean="0">
                <a:latin typeface="Arial Narrow (Corpo)"/>
              </a:rPr>
              <a:t>\n");</a:t>
            </a:r>
          </a:p>
          <a:p>
            <a:pPr>
              <a:lnSpc>
                <a:spcPct val="100000"/>
              </a:lnSpc>
              <a:buFontTx/>
              <a:buNone/>
            </a:pPr>
            <a:r>
              <a:rPr lang="pt-BR" sz="1800" dirty="0" smtClean="0">
                <a:latin typeface="Arial Narrow (Corpo)"/>
              </a:rPr>
              <a:t>  </a:t>
            </a:r>
            <a:r>
              <a:rPr lang="pt-BR" sz="1800" dirty="0" err="1" smtClean="0">
                <a:latin typeface="Arial Narrow (Corpo)"/>
              </a:rPr>
              <a:t>scanf</a:t>
            </a:r>
            <a:r>
              <a:rPr lang="pt-BR" sz="1800" dirty="0" smtClean="0">
                <a:latin typeface="Arial Narrow (Corpo)"/>
              </a:rPr>
              <a:t>("%f", &amp;num1);</a:t>
            </a:r>
          </a:p>
          <a:p>
            <a:pPr>
              <a:lnSpc>
                <a:spcPct val="100000"/>
              </a:lnSpc>
              <a:buFontTx/>
              <a:buNone/>
            </a:pPr>
            <a:r>
              <a:rPr lang="pt-BR" sz="1800" dirty="0" smtClean="0">
                <a:latin typeface="Arial Narrow (Corpo)"/>
              </a:rPr>
              <a:t>  </a:t>
            </a:r>
            <a:r>
              <a:rPr lang="pt-BR" sz="1800" dirty="0" err="1" smtClean="0">
                <a:latin typeface="Arial Narrow (Corpo)"/>
              </a:rPr>
              <a:t>scanf</a:t>
            </a:r>
            <a:r>
              <a:rPr lang="pt-BR" sz="1800" dirty="0" smtClean="0">
                <a:latin typeface="Arial Narrow (Corpo)"/>
              </a:rPr>
              <a:t>("%f", &amp;num2);</a:t>
            </a:r>
          </a:p>
          <a:p>
            <a:pPr>
              <a:lnSpc>
                <a:spcPct val="100000"/>
              </a:lnSpc>
              <a:buFontTx/>
              <a:buNone/>
            </a:pPr>
            <a:r>
              <a:rPr lang="pt-BR" sz="1800" dirty="0" smtClean="0">
                <a:latin typeface="Arial Narrow (Corpo)"/>
              </a:rPr>
              <a:t>  </a:t>
            </a:r>
            <a:r>
              <a:rPr lang="pt-BR" sz="1800" dirty="0" err="1" smtClean="0">
                <a:latin typeface="Arial Narrow (Corpo)"/>
              </a:rPr>
              <a:t>printf</a:t>
            </a:r>
            <a:r>
              <a:rPr lang="pt-BR" sz="1800" dirty="0" smtClean="0">
                <a:latin typeface="Arial Narrow (Corpo)"/>
              </a:rPr>
              <a:t> ("Soma -&gt; %.2f\n", media(num1, num2));</a:t>
            </a:r>
          </a:p>
          <a:p>
            <a:pPr>
              <a:lnSpc>
                <a:spcPct val="100000"/>
              </a:lnSpc>
              <a:buFontTx/>
              <a:buNone/>
            </a:pPr>
            <a:r>
              <a:rPr lang="pt-BR" sz="1800" dirty="0" smtClean="0">
                <a:latin typeface="Arial Narrow (Corpo)"/>
              </a:rPr>
              <a:t>  </a:t>
            </a:r>
            <a:r>
              <a:rPr lang="pt-BR" sz="1800" dirty="0" err="1" smtClean="0">
                <a:latin typeface="Arial Narrow (Corpo)"/>
              </a:rPr>
              <a:t>getch</a:t>
            </a:r>
            <a:r>
              <a:rPr lang="pt-BR" sz="1800" dirty="0" smtClean="0">
                <a:latin typeface="Arial Narrow (Corpo)"/>
              </a:rPr>
              <a:t>();</a:t>
            </a:r>
          </a:p>
          <a:p>
            <a:pPr>
              <a:lnSpc>
                <a:spcPct val="100000"/>
              </a:lnSpc>
              <a:buFontTx/>
              <a:buNone/>
            </a:pPr>
            <a:r>
              <a:rPr lang="pt-BR" sz="1800" dirty="0" smtClean="0">
                <a:latin typeface="Arial Narrow (Corpo)"/>
              </a:rPr>
              <a:t>}</a:t>
            </a:r>
          </a:p>
        </p:txBody>
      </p:sp>
    </p:spTree>
    <p:extLst>
      <p:ext uri="{BB962C8B-B14F-4D97-AF65-F5344CB8AC3E}">
        <p14:creationId xmlns:p14="http://schemas.microsoft.com/office/powerpoint/2010/main" val="1835193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b="1" dirty="0">
                <a:latin typeface="Calibri" pitchFamily="34" charset="0"/>
                <a:cs typeface="Calibri" pitchFamily="34" charset="0"/>
              </a:rPr>
              <a:t>Funções</a:t>
            </a:r>
            <a:endParaRPr lang="pt-BR" b="1" dirty="0">
              <a:latin typeface="Calibri" pitchFamily="34" charset="0"/>
              <a:cs typeface="Calibri" pitchFamily="34" charset="0"/>
            </a:endParaRPr>
          </a:p>
        </p:txBody>
      </p:sp>
      <p:sp>
        <p:nvSpPr>
          <p:cNvPr id="2" name="Espaço Reservado para Conteúdo 1"/>
          <p:cNvSpPr>
            <a:spLocks noGrp="1"/>
          </p:cNvSpPr>
          <p:nvPr>
            <p:ph idx="1"/>
          </p:nvPr>
        </p:nvSpPr>
        <p:spPr>
          <a:xfrm>
            <a:off x="395536" y="1117131"/>
            <a:ext cx="8229600" cy="4525963"/>
          </a:xfrm>
        </p:spPr>
        <p:txBody>
          <a:bodyPr>
            <a:noAutofit/>
          </a:bodyPr>
          <a:lstStyle/>
          <a:p>
            <a:pPr>
              <a:lnSpc>
                <a:spcPct val="100000"/>
              </a:lnSpc>
              <a:buFontTx/>
              <a:buNone/>
            </a:pPr>
            <a:r>
              <a:rPr lang="pt-BR" sz="1800" dirty="0" smtClean="0">
                <a:latin typeface="Arial Narrow (Corpo)"/>
              </a:rPr>
              <a:t>#include &lt;</a:t>
            </a:r>
            <a:r>
              <a:rPr lang="pt-BR" sz="1800" dirty="0" err="1" smtClean="0">
                <a:latin typeface="Arial Narrow (Corpo)"/>
              </a:rPr>
              <a:t>conio</a:t>
            </a:r>
            <a:r>
              <a:rPr lang="pt-BR" sz="1800" dirty="0" smtClean="0">
                <a:latin typeface="Arial Narrow (Corpo)"/>
              </a:rPr>
              <a:t>.h&gt;</a:t>
            </a:r>
          </a:p>
          <a:p>
            <a:pPr>
              <a:lnSpc>
                <a:spcPct val="100000"/>
              </a:lnSpc>
              <a:buFontTx/>
              <a:buNone/>
            </a:pPr>
            <a:r>
              <a:rPr lang="pt-BR" sz="1800" dirty="0" smtClean="0">
                <a:latin typeface="Arial Narrow (Corpo)"/>
              </a:rPr>
              <a:t>#include &lt;</a:t>
            </a:r>
            <a:r>
              <a:rPr lang="pt-BR" sz="1800" dirty="0" err="1" smtClean="0">
                <a:latin typeface="Arial Narrow (Corpo)"/>
              </a:rPr>
              <a:t>stdio</a:t>
            </a:r>
            <a:r>
              <a:rPr lang="pt-BR" sz="1800" dirty="0" smtClean="0">
                <a:latin typeface="Arial Narrow (Corpo)"/>
              </a:rPr>
              <a:t>.h&gt;</a:t>
            </a:r>
          </a:p>
          <a:p>
            <a:pPr>
              <a:lnSpc>
                <a:spcPct val="100000"/>
              </a:lnSpc>
              <a:buFontTx/>
              <a:buNone/>
            </a:pPr>
            <a:r>
              <a:rPr lang="pt-BR" sz="1800" dirty="0" err="1" smtClean="0">
                <a:latin typeface="Arial Narrow (Corpo)"/>
              </a:rPr>
              <a:t>float</a:t>
            </a:r>
            <a:r>
              <a:rPr lang="pt-BR" sz="1800" dirty="0" smtClean="0">
                <a:latin typeface="Arial Narrow (Corpo)"/>
              </a:rPr>
              <a:t> </a:t>
            </a:r>
            <a:r>
              <a:rPr lang="pt-BR" sz="1800" dirty="0" err="1" smtClean="0">
                <a:latin typeface="Arial Narrow (Corpo)"/>
              </a:rPr>
              <a:t>mult</a:t>
            </a:r>
            <a:r>
              <a:rPr lang="pt-BR" sz="1800" dirty="0" smtClean="0">
                <a:latin typeface="Arial Narrow (Corpo)"/>
              </a:rPr>
              <a:t>(</a:t>
            </a:r>
            <a:r>
              <a:rPr lang="pt-BR" sz="1800" dirty="0" err="1" smtClean="0">
                <a:latin typeface="Arial Narrow (Corpo)"/>
              </a:rPr>
              <a:t>float</a:t>
            </a:r>
            <a:r>
              <a:rPr lang="pt-BR" sz="1800" dirty="0" smtClean="0">
                <a:latin typeface="Arial Narrow (Corpo)"/>
              </a:rPr>
              <a:t> a, </a:t>
            </a:r>
            <a:r>
              <a:rPr lang="pt-BR" sz="1800" dirty="0" err="1" smtClean="0">
                <a:latin typeface="Arial Narrow (Corpo)"/>
              </a:rPr>
              <a:t>float</a:t>
            </a:r>
            <a:r>
              <a:rPr lang="pt-BR" sz="1800" dirty="0" smtClean="0">
                <a:latin typeface="Arial Narrow (Corpo)"/>
              </a:rPr>
              <a:t> b, </a:t>
            </a:r>
            <a:r>
              <a:rPr lang="pt-BR" sz="1800" dirty="0" err="1" smtClean="0">
                <a:latin typeface="Arial Narrow (Corpo)"/>
              </a:rPr>
              <a:t>float</a:t>
            </a:r>
            <a:r>
              <a:rPr lang="pt-BR" sz="1800" dirty="0" smtClean="0">
                <a:latin typeface="Arial Narrow (Corpo)"/>
              </a:rPr>
              <a:t> c)     /* Multiplica 3 </a:t>
            </a:r>
            <a:r>
              <a:rPr lang="pt-BR" sz="1800" dirty="0" err="1" smtClean="0">
                <a:latin typeface="Arial Narrow (Corpo)"/>
              </a:rPr>
              <a:t>numeros</a:t>
            </a:r>
            <a:r>
              <a:rPr lang="pt-BR" sz="1800" dirty="0" smtClean="0">
                <a:latin typeface="Arial Narrow (Corpo)"/>
              </a:rPr>
              <a:t> */</a:t>
            </a:r>
          </a:p>
          <a:p>
            <a:pPr>
              <a:lnSpc>
                <a:spcPct val="100000"/>
              </a:lnSpc>
              <a:buFontTx/>
              <a:buNone/>
            </a:pPr>
            <a:r>
              <a:rPr lang="pt-BR" sz="1800" dirty="0" smtClean="0">
                <a:latin typeface="Arial Narrow (Corpo)"/>
              </a:rPr>
              <a:t>{</a:t>
            </a:r>
          </a:p>
          <a:p>
            <a:pPr>
              <a:lnSpc>
                <a:spcPct val="100000"/>
              </a:lnSpc>
              <a:buFontTx/>
              <a:buNone/>
            </a:pPr>
            <a:r>
              <a:rPr lang="pt-BR" sz="1800" dirty="0" smtClean="0">
                <a:latin typeface="Arial Narrow (Corpo)"/>
              </a:rPr>
              <a:t>   </a:t>
            </a:r>
            <a:r>
              <a:rPr lang="pt-BR" sz="1800" dirty="0" err="1" smtClean="0">
                <a:latin typeface="Arial Narrow (Corpo)"/>
              </a:rPr>
              <a:t>float</a:t>
            </a:r>
            <a:r>
              <a:rPr lang="pt-BR" sz="1800" dirty="0" smtClean="0">
                <a:latin typeface="Arial Narrow (Corpo)"/>
              </a:rPr>
              <a:t> multiplica;</a:t>
            </a:r>
          </a:p>
          <a:p>
            <a:pPr>
              <a:lnSpc>
                <a:spcPct val="100000"/>
              </a:lnSpc>
              <a:buFontTx/>
              <a:buNone/>
            </a:pPr>
            <a:r>
              <a:rPr lang="pt-BR" sz="1800" dirty="0" smtClean="0">
                <a:latin typeface="Arial Narrow (Corpo)"/>
              </a:rPr>
              <a:t>   multiplica = a * b * c; </a:t>
            </a:r>
          </a:p>
          <a:p>
            <a:pPr>
              <a:lnSpc>
                <a:spcPct val="100000"/>
              </a:lnSpc>
              <a:buFontTx/>
              <a:buNone/>
            </a:pPr>
            <a:r>
              <a:rPr lang="pt-BR" sz="1800" dirty="0" smtClean="0">
                <a:latin typeface="Arial Narrow (Corpo)"/>
              </a:rPr>
              <a:t>   </a:t>
            </a:r>
            <a:r>
              <a:rPr lang="pt-BR" sz="1800" dirty="0" err="1" smtClean="0">
                <a:latin typeface="Arial Narrow (Corpo)"/>
              </a:rPr>
              <a:t>return</a:t>
            </a:r>
            <a:r>
              <a:rPr lang="pt-BR" sz="1800" dirty="0" smtClean="0">
                <a:latin typeface="Arial Narrow (Corpo)"/>
              </a:rPr>
              <a:t>(multiplica);</a:t>
            </a:r>
          </a:p>
          <a:p>
            <a:pPr>
              <a:lnSpc>
                <a:spcPct val="100000"/>
              </a:lnSpc>
              <a:buFontTx/>
              <a:buNone/>
            </a:pPr>
            <a:r>
              <a:rPr lang="pt-BR" sz="1800" dirty="0" smtClean="0">
                <a:latin typeface="Arial Narrow (Corpo)"/>
              </a:rPr>
              <a:t>}</a:t>
            </a:r>
          </a:p>
          <a:p>
            <a:pPr>
              <a:lnSpc>
                <a:spcPct val="100000"/>
              </a:lnSpc>
              <a:buFontTx/>
              <a:buNone/>
            </a:pPr>
            <a:r>
              <a:rPr lang="pt-BR" sz="1800" dirty="0" err="1" smtClean="0">
                <a:latin typeface="Arial Narrow (Corpo)"/>
              </a:rPr>
              <a:t>main</a:t>
            </a:r>
            <a:r>
              <a:rPr lang="pt-BR" sz="1800" dirty="0" smtClean="0">
                <a:latin typeface="Arial Narrow (Corpo)"/>
              </a:rPr>
              <a:t> ()</a:t>
            </a:r>
          </a:p>
          <a:p>
            <a:pPr>
              <a:lnSpc>
                <a:spcPct val="100000"/>
              </a:lnSpc>
              <a:buFontTx/>
              <a:buNone/>
            </a:pPr>
            <a:r>
              <a:rPr lang="pt-BR" sz="1800" dirty="0" smtClean="0">
                <a:latin typeface="Arial Narrow (Corpo)"/>
              </a:rPr>
              <a:t>{</a:t>
            </a:r>
          </a:p>
          <a:p>
            <a:pPr>
              <a:lnSpc>
                <a:spcPct val="100000"/>
              </a:lnSpc>
              <a:buFontTx/>
              <a:buNone/>
            </a:pPr>
            <a:r>
              <a:rPr lang="pt-BR" sz="1800" dirty="0" smtClean="0">
                <a:latin typeface="Arial Narrow (Corpo)"/>
              </a:rPr>
              <a:t>  </a:t>
            </a:r>
            <a:r>
              <a:rPr lang="pt-BR" sz="1800" dirty="0" err="1" smtClean="0">
                <a:latin typeface="Arial Narrow (Corpo)"/>
              </a:rPr>
              <a:t>float</a:t>
            </a:r>
            <a:r>
              <a:rPr lang="pt-BR" sz="1800" dirty="0" smtClean="0">
                <a:latin typeface="Arial Narrow (Corpo)"/>
              </a:rPr>
              <a:t> x, y;</a:t>
            </a:r>
          </a:p>
          <a:p>
            <a:pPr>
              <a:lnSpc>
                <a:spcPct val="100000"/>
              </a:lnSpc>
              <a:buFontTx/>
              <a:buNone/>
            </a:pPr>
            <a:r>
              <a:rPr lang="pt-BR" sz="1800" dirty="0" smtClean="0">
                <a:latin typeface="Arial Narrow (Corpo)"/>
              </a:rPr>
              <a:t>  x = 23.5;</a:t>
            </a:r>
          </a:p>
          <a:p>
            <a:pPr>
              <a:lnSpc>
                <a:spcPct val="100000"/>
              </a:lnSpc>
              <a:buFontTx/>
              <a:buNone/>
            </a:pPr>
            <a:r>
              <a:rPr lang="pt-BR" sz="1800" dirty="0" smtClean="0">
                <a:latin typeface="Arial Narrow (Corpo)"/>
              </a:rPr>
              <a:t>  y = 12.9;</a:t>
            </a:r>
          </a:p>
          <a:p>
            <a:pPr>
              <a:lnSpc>
                <a:spcPct val="100000"/>
              </a:lnSpc>
              <a:buFontTx/>
              <a:buNone/>
            </a:pPr>
            <a:r>
              <a:rPr lang="pt-BR" sz="1800" dirty="0" smtClean="0">
                <a:latin typeface="Arial Narrow (Corpo)"/>
              </a:rPr>
              <a:t>  </a:t>
            </a:r>
            <a:r>
              <a:rPr lang="pt-BR" sz="1800" dirty="0" err="1" smtClean="0">
                <a:latin typeface="Arial Narrow (Corpo)"/>
              </a:rPr>
              <a:t>printf</a:t>
            </a:r>
            <a:r>
              <a:rPr lang="pt-BR" sz="1800" dirty="0" smtClean="0">
                <a:latin typeface="Arial Narrow (Corpo)"/>
              </a:rPr>
              <a:t> ("%f", </a:t>
            </a:r>
            <a:r>
              <a:rPr lang="pt-BR" sz="1800" dirty="0" err="1" smtClean="0">
                <a:latin typeface="Arial Narrow (Corpo)"/>
              </a:rPr>
              <a:t>mult</a:t>
            </a:r>
            <a:r>
              <a:rPr lang="pt-BR" sz="1800" dirty="0" smtClean="0">
                <a:latin typeface="Arial Narrow (Corpo)"/>
              </a:rPr>
              <a:t>(x, y, 3.87));</a:t>
            </a:r>
          </a:p>
          <a:p>
            <a:pPr>
              <a:lnSpc>
                <a:spcPct val="100000"/>
              </a:lnSpc>
              <a:buFontTx/>
              <a:buNone/>
            </a:pPr>
            <a:r>
              <a:rPr lang="pt-BR" sz="1800" dirty="0" smtClean="0">
                <a:latin typeface="Arial Narrow (Corpo)"/>
              </a:rPr>
              <a:t>  </a:t>
            </a:r>
            <a:r>
              <a:rPr lang="pt-BR" sz="1800" dirty="0" err="1" smtClean="0">
                <a:latin typeface="Arial Narrow (Corpo)"/>
              </a:rPr>
              <a:t>getch</a:t>
            </a:r>
            <a:r>
              <a:rPr lang="pt-BR" sz="1800" dirty="0" smtClean="0">
                <a:latin typeface="Arial Narrow (Corpo)"/>
              </a:rPr>
              <a:t>();</a:t>
            </a:r>
          </a:p>
          <a:p>
            <a:pPr>
              <a:lnSpc>
                <a:spcPct val="100000"/>
              </a:lnSpc>
              <a:buFontTx/>
              <a:buNone/>
            </a:pPr>
            <a:r>
              <a:rPr lang="pt-BR" sz="1800" dirty="0" smtClean="0">
                <a:latin typeface="Arial Narrow (Corpo)"/>
              </a:rPr>
              <a:t>}</a:t>
            </a:r>
            <a:endParaRPr lang="pt-BR" sz="1800" dirty="0">
              <a:latin typeface="Arial Narrow (Corpo)"/>
            </a:endParaRPr>
          </a:p>
        </p:txBody>
      </p:sp>
      <p:sp>
        <p:nvSpPr>
          <p:cNvPr id="3" name="Retângulo 2"/>
          <p:cNvSpPr/>
          <p:nvPr/>
        </p:nvSpPr>
        <p:spPr>
          <a:xfrm>
            <a:off x="1426641" y="5764923"/>
            <a:ext cx="6372200" cy="830997"/>
          </a:xfrm>
          <a:prstGeom prst="rect">
            <a:avLst/>
          </a:prstGeom>
        </p:spPr>
        <p:txBody>
          <a:bodyPr wrap="square">
            <a:spAutoFit/>
          </a:bodyPr>
          <a:lstStyle/>
          <a:p>
            <a:pPr algn="just"/>
            <a:r>
              <a:rPr lang="pt-BR" sz="1200" dirty="0">
                <a:solidFill>
                  <a:schemeClr val="tx1"/>
                </a:solidFill>
                <a:latin typeface="Arial Narrow (Corpo)"/>
              </a:rPr>
              <a:t>Não é importante o nome da variável que se passa como argumento, ou seja, a variável </a:t>
            </a:r>
            <a:r>
              <a:rPr lang="pt-BR" sz="1200" b="1" dirty="0">
                <a:solidFill>
                  <a:schemeClr val="tx1"/>
                </a:solidFill>
                <a:latin typeface="Arial Narrow (Corpo)"/>
              </a:rPr>
              <a:t>x</a:t>
            </a:r>
            <a:r>
              <a:rPr lang="pt-BR" sz="1200" dirty="0">
                <a:solidFill>
                  <a:schemeClr val="tx1"/>
                </a:solidFill>
                <a:latin typeface="Arial Narrow (Corpo)"/>
              </a:rPr>
              <a:t>, ao ser passada como argumento para </a:t>
            </a:r>
            <a:r>
              <a:rPr lang="pt-BR" sz="1200" b="1" dirty="0" err="1">
                <a:solidFill>
                  <a:schemeClr val="tx1"/>
                </a:solidFill>
                <a:latin typeface="Arial Narrow (Corpo)"/>
              </a:rPr>
              <a:t>mult</a:t>
            </a:r>
            <a:r>
              <a:rPr lang="pt-BR" sz="1200" b="1" dirty="0">
                <a:solidFill>
                  <a:schemeClr val="tx1"/>
                </a:solidFill>
                <a:latin typeface="Arial Narrow (Corpo)"/>
              </a:rPr>
              <a:t>()</a:t>
            </a:r>
            <a:r>
              <a:rPr lang="pt-BR" sz="1200" dirty="0">
                <a:solidFill>
                  <a:schemeClr val="tx1"/>
                </a:solidFill>
                <a:latin typeface="Arial Narrow (Corpo)"/>
              </a:rPr>
              <a:t> é copiada para a variável </a:t>
            </a:r>
            <a:r>
              <a:rPr lang="pt-BR" sz="1200" b="1" dirty="0">
                <a:solidFill>
                  <a:schemeClr val="tx1"/>
                </a:solidFill>
                <a:latin typeface="Arial Narrow (Corpo)"/>
              </a:rPr>
              <a:t>a</a:t>
            </a:r>
            <a:r>
              <a:rPr lang="pt-BR" sz="1200" dirty="0">
                <a:solidFill>
                  <a:schemeClr val="tx1"/>
                </a:solidFill>
                <a:latin typeface="Arial Narrow (Corpo)"/>
              </a:rPr>
              <a:t>. Dentro de </a:t>
            </a:r>
            <a:r>
              <a:rPr lang="pt-BR" sz="1200" b="1" dirty="0" err="1">
                <a:solidFill>
                  <a:schemeClr val="tx1"/>
                </a:solidFill>
                <a:latin typeface="Arial Narrow (Corpo)"/>
              </a:rPr>
              <a:t>mult</a:t>
            </a:r>
            <a:r>
              <a:rPr lang="pt-BR" sz="1200" b="1" dirty="0">
                <a:solidFill>
                  <a:schemeClr val="tx1"/>
                </a:solidFill>
                <a:latin typeface="Arial Narrow (Corpo)"/>
              </a:rPr>
              <a:t>()</a:t>
            </a:r>
            <a:r>
              <a:rPr lang="pt-BR" sz="1200" dirty="0">
                <a:solidFill>
                  <a:schemeClr val="tx1"/>
                </a:solidFill>
                <a:latin typeface="Arial Narrow (Corpo)"/>
              </a:rPr>
              <a:t> trabalha-se apenas com </a:t>
            </a:r>
            <a:r>
              <a:rPr lang="pt-BR" sz="1200" b="1" dirty="0">
                <a:solidFill>
                  <a:schemeClr val="tx1"/>
                </a:solidFill>
                <a:latin typeface="Arial Narrow (Corpo)"/>
              </a:rPr>
              <a:t>a</a:t>
            </a:r>
            <a:r>
              <a:rPr lang="pt-BR" sz="1200" dirty="0">
                <a:solidFill>
                  <a:schemeClr val="tx1"/>
                </a:solidFill>
                <a:latin typeface="Arial Narrow (Corpo)"/>
              </a:rPr>
              <a:t>. Se mudarmos o valor de </a:t>
            </a:r>
            <a:r>
              <a:rPr lang="pt-BR" sz="1200" b="1" dirty="0">
                <a:solidFill>
                  <a:schemeClr val="tx1"/>
                </a:solidFill>
                <a:latin typeface="Arial Narrow (Corpo)"/>
              </a:rPr>
              <a:t>a</a:t>
            </a:r>
            <a:r>
              <a:rPr lang="pt-BR" sz="1200" dirty="0">
                <a:solidFill>
                  <a:schemeClr val="tx1"/>
                </a:solidFill>
                <a:latin typeface="Arial Narrow (Corpo)"/>
              </a:rPr>
              <a:t> dentro de </a:t>
            </a:r>
            <a:r>
              <a:rPr lang="pt-BR" sz="1200" b="1" dirty="0" err="1">
                <a:solidFill>
                  <a:schemeClr val="tx1"/>
                </a:solidFill>
                <a:latin typeface="Arial Narrow (Corpo)"/>
              </a:rPr>
              <a:t>mult</a:t>
            </a:r>
            <a:r>
              <a:rPr lang="pt-BR" sz="1200" b="1" dirty="0">
                <a:solidFill>
                  <a:schemeClr val="tx1"/>
                </a:solidFill>
                <a:latin typeface="Arial Narrow (Corpo)"/>
              </a:rPr>
              <a:t>()</a:t>
            </a:r>
            <a:r>
              <a:rPr lang="pt-BR" sz="1200" dirty="0">
                <a:solidFill>
                  <a:schemeClr val="tx1"/>
                </a:solidFill>
                <a:latin typeface="Arial Narrow (Corpo)"/>
              </a:rPr>
              <a:t> o valor de </a:t>
            </a:r>
            <a:r>
              <a:rPr lang="pt-BR" sz="1200" b="1" dirty="0">
                <a:solidFill>
                  <a:schemeClr val="tx1"/>
                </a:solidFill>
                <a:latin typeface="Arial Narrow (Corpo)"/>
              </a:rPr>
              <a:t>x</a:t>
            </a:r>
            <a:r>
              <a:rPr lang="pt-BR" sz="1200" dirty="0">
                <a:solidFill>
                  <a:schemeClr val="tx1"/>
                </a:solidFill>
                <a:latin typeface="Arial Narrow (Corpo)"/>
              </a:rPr>
              <a:t> na função </a:t>
            </a:r>
            <a:r>
              <a:rPr lang="pt-BR" sz="1200" b="1" dirty="0" err="1">
                <a:solidFill>
                  <a:schemeClr val="tx1"/>
                </a:solidFill>
                <a:latin typeface="Arial Narrow (Corpo)"/>
              </a:rPr>
              <a:t>main</a:t>
            </a:r>
            <a:r>
              <a:rPr lang="pt-BR" sz="1200" b="1" dirty="0">
                <a:solidFill>
                  <a:schemeClr val="tx1"/>
                </a:solidFill>
                <a:latin typeface="Arial Narrow (Corpo)"/>
              </a:rPr>
              <a:t>()</a:t>
            </a:r>
            <a:r>
              <a:rPr lang="pt-BR" sz="1200" dirty="0">
                <a:solidFill>
                  <a:schemeClr val="tx1"/>
                </a:solidFill>
                <a:latin typeface="Arial Narrow (Corpo)"/>
              </a:rPr>
              <a:t> permanece inalterado. </a:t>
            </a:r>
          </a:p>
        </p:txBody>
      </p:sp>
    </p:spTree>
    <p:extLst>
      <p:ext uri="{BB962C8B-B14F-4D97-AF65-F5344CB8AC3E}">
        <p14:creationId xmlns:p14="http://schemas.microsoft.com/office/powerpoint/2010/main" val="1835193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b="1" dirty="0">
                <a:latin typeface="Calibri" pitchFamily="34" charset="0"/>
                <a:cs typeface="Calibri" pitchFamily="34" charset="0"/>
              </a:rPr>
              <a:t>Funções</a:t>
            </a:r>
            <a:endParaRPr lang="pt-BR" b="1" dirty="0">
              <a:latin typeface="Calibri" pitchFamily="34" charset="0"/>
              <a:cs typeface="Calibri" pitchFamily="34" charset="0"/>
            </a:endParaRPr>
          </a:p>
        </p:txBody>
      </p:sp>
      <p:sp>
        <p:nvSpPr>
          <p:cNvPr id="2" name="Espaço Reservado para Conteúdo 1"/>
          <p:cNvSpPr>
            <a:spLocks noGrp="1"/>
          </p:cNvSpPr>
          <p:nvPr>
            <p:ph idx="1"/>
          </p:nvPr>
        </p:nvSpPr>
        <p:spPr>
          <a:xfrm>
            <a:off x="395536" y="1117131"/>
            <a:ext cx="8229600" cy="4525963"/>
          </a:xfrm>
        </p:spPr>
        <p:txBody>
          <a:bodyPr>
            <a:noAutofit/>
          </a:bodyPr>
          <a:lstStyle/>
          <a:p>
            <a:pPr>
              <a:lnSpc>
                <a:spcPct val="100000"/>
              </a:lnSpc>
              <a:buFontTx/>
              <a:buNone/>
            </a:pPr>
            <a:r>
              <a:rPr lang="pt-BR" sz="1800" dirty="0">
                <a:latin typeface="Arial Narrow (Corpo)"/>
              </a:rPr>
              <a:t>#include &lt;</a:t>
            </a:r>
            <a:r>
              <a:rPr lang="pt-BR" sz="1800" dirty="0" err="1">
                <a:latin typeface="Arial Narrow (Corpo)"/>
              </a:rPr>
              <a:t>stdio.h</a:t>
            </a:r>
            <a:r>
              <a:rPr lang="pt-BR" sz="1800" dirty="0">
                <a:latin typeface="Arial Narrow (Corpo)"/>
              </a:rPr>
              <a:t>&gt;</a:t>
            </a:r>
          </a:p>
          <a:p>
            <a:pPr>
              <a:lnSpc>
                <a:spcPct val="100000"/>
              </a:lnSpc>
              <a:buFontTx/>
              <a:buNone/>
            </a:pPr>
            <a:r>
              <a:rPr lang="pt-BR" sz="1800" dirty="0" err="1" smtClean="0">
                <a:latin typeface="Arial Narrow (Corpo)"/>
              </a:rPr>
              <a:t>int</a:t>
            </a:r>
            <a:r>
              <a:rPr lang="pt-BR" sz="1800" dirty="0" smtClean="0">
                <a:latin typeface="Arial Narrow (Corpo)"/>
              </a:rPr>
              <a:t> </a:t>
            </a:r>
            <a:r>
              <a:rPr lang="pt-BR" sz="1800" dirty="0" err="1">
                <a:latin typeface="Arial Narrow (Corpo)"/>
              </a:rPr>
              <a:t>prod</a:t>
            </a:r>
            <a:r>
              <a:rPr lang="pt-BR" sz="1800" dirty="0">
                <a:latin typeface="Arial Narrow (Corpo)"/>
              </a:rPr>
              <a:t> (</a:t>
            </a:r>
            <a:r>
              <a:rPr lang="pt-BR" sz="1800" dirty="0" err="1">
                <a:latin typeface="Arial Narrow (Corpo)"/>
              </a:rPr>
              <a:t>int</a:t>
            </a:r>
            <a:r>
              <a:rPr lang="pt-BR" sz="1800" dirty="0">
                <a:latin typeface="Arial Narrow (Corpo)"/>
              </a:rPr>
              <a:t> x</a:t>
            </a:r>
            <a:r>
              <a:rPr lang="pt-BR" sz="1800" dirty="0" smtClean="0">
                <a:latin typeface="Arial Narrow (Corpo)"/>
              </a:rPr>
              <a:t>, </a:t>
            </a:r>
            <a:r>
              <a:rPr lang="pt-BR" sz="1800" dirty="0" err="1" smtClean="0">
                <a:latin typeface="Arial Narrow (Corpo)"/>
              </a:rPr>
              <a:t>int</a:t>
            </a:r>
            <a:r>
              <a:rPr lang="pt-BR" sz="1800" dirty="0" smtClean="0">
                <a:latin typeface="Arial Narrow (Corpo)"/>
              </a:rPr>
              <a:t> </a:t>
            </a:r>
            <a:r>
              <a:rPr lang="pt-BR" sz="1800" dirty="0">
                <a:latin typeface="Arial Narrow (Corpo)"/>
              </a:rPr>
              <a:t>y)</a:t>
            </a:r>
          </a:p>
          <a:p>
            <a:pPr>
              <a:lnSpc>
                <a:spcPct val="100000"/>
              </a:lnSpc>
              <a:buFontTx/>
              <a:buNone/>
            </a:pPr>
            <a:r>
              <a:rPr lang="pt-BR" sz="1800" dirty="0" smtClean="0">
                <a:latin typeface="Arial Narrow (Corpo)"/>
              </a:rPr>
              <a:t>{</a:t>
            </a:r>
            <a:endParaRPr lang="pt-BR" sz="1800" dirty="0">
              <a:latin typeface="Arial Narrow (Corpo)"/>
            </a:endParaRPr>
          </a:p>
          <a:p>
            <a:pPr>
              <a:lnSpc>
                <a:spcPct val="100000"/>
              </a:lnSpc>
              <a:buFontTx/>
              <a:buNone/>
            </a:pPr>
            <a:r>
              <a:rPr lang="pt-BR" sz="1800" dirty="0" smtClean="0">
                <a:latin typeface="Arial Narrow (Corpo)"/>
              </a:rPr>
              <a:t>    </a:t>
            </a:r>
            <a:r>
              <a:rPr lang="pt-BR" sz="1800" dirty="0" err="1">
                <a:latin typeface="Arial Narrow (Corpo)"/>
              </a:rPr>
              <a:t>return</a:t>
            </a:r>
            <a:r>
              <a:rPr lang="pt-BR" sz="1800" dirty="0">
                <a:latin typeface="Arial Narrow (Corpo)"/>
              </a:rPr>
              <a:t> (</a:t>
            </a:r>
            <a:r>
              <a:rPr lang="pt-BR" sz="1800" dirty="0" smtClean="0">
                <a:latin typeface="Arial Narrow (Corpo)"/>
              </a:rPr>
              <a:t>x * y</a:t>
            </a:r>
            <a:r>
              <a:rPr lang="pt-BR" sz="1800" dirty="0">
                <a:latin typeface="Arial Narrow (Corpo)"/>
              </a:rPr>
              <a:t>);</a:t>
            </a:r>
          </a:p>
          <a:p>
            <a:pPr>
              <a:lnSpc>
                <a:spcPct val="100000"/>
              </a:lnSpc>
              <a:buFontTx/>
              <a:buNone/>
            </a:pPr>
            <a:r>
              <a:rPr lang="pt-BR" sz="1800" dirty="0" smtClean="0">
                <a:latin typeface="Arial Narrow (Corpo)"/>
              </a:rPr>
              <a:t>}</a:t>
            </a:r>
            <a:endParaRPr lang="pt-BR" sz="1800" dirty="0">
              <a:latin typeface="Arial Narrow (Corpo)"/>
            </a:endParaRPr>
          </a:p>
          <a:p>
            <a:pPr>
              <a:lnSpc>
                <a:spcPct val="100000"/>
              </a:lnSpc>
              <a:buFontTx/>
              <a:buNone/>
            </a:pPr>
            <a:endParaRPr lang="pt-BR" sz="1800" dirty="0">
              <a:latin typeface="Arial Narrow (Corpo)"/>
            </a:endParaRPr>
          </a:p>
          <a:p>
            <a:pPr>
              <a:lnSpc>
                <a:spcPct val="100000"/>
              </a:lnSpc>
              <a:buFontTx/>
              <a:buNone/>
            </a:pPr>
            <a:r>
              <a:rPr lang="pt-BR" sz="1800" dirty="0" err="1" smtClean="0">
                <a:latin typeface="Arial Narrow (Corpo)"/>
              </a:rPr>
              <a:t>main</a:t>
            </a:r>
            <a:r>
              <a:rPr lang="pt-BR" sz="1800" dirty="0" smtClean="0">
                <a:latin typeface="Arial Narrow (Corpo)"/>
              </a:rPr>
              <a:t> </a:t>
            </a:r>
            <a:r>
              <a:rPr lang="pt-BR" sz="1800" dirty="0">
                <a:latin typeface="Arial Narrow (Corpo)"/>
              </a:rPr>
              <a:t>()</a:t>
            </a:r>
          </a:p>
          <a:p>
            <a:pPr>
              <a:lnSpc>
                <a:spcPct val="100000"/>
              </a:lnSpc>
              <a:buFontTx/>
              <a:buNone/>
            </a:pPr>
            <a:r>
              <a:rPr lang="pt-BR" sz="1800" dirty="0" smtClean="0">
                <a:latin typeface="Arial Narrow (Corpo)"/>
              </a:rPr>
              <a:t>{</a:t>
            </a:r>
            <a:endParaRPr lang="pt-BR" sz="1800" dirty="0">
              <a:latin typeface="Arial Narrow (Corpo)"/>
            </a:endParaRPr>
          </a:p>
          <a:p>
            <a:pPr>
              <a:lnSpc>
                <a:spcPct val="100000"/>
              </a:lnSpc>
              <a:buFontTx/>
              <a:buNone/>
            </a:pPr>
            <a:r>
              <a:rPr lang="pt-BR" sz="1800" dirty="0" smtClean="0">
                <a:latin typeface="Arial Narrow (Corpo)"/>
              </a:rPr>
              <a:t>    </a:t>
            </a:r>
            <a:r>
              <a:rPr lang="pt-BR" sz="1800" dirty="0" err="1">
                <a:latin typeface="Arial Narrow (Corpo)"/>
              </a:rPr>
              <a:t>int</a:t>
            </a:r>
            <a:r>
              <a:rPr lang="pt-BR" sz="1800" dirty="0">
                <a:latin typeface="Arial Narrow (Corpo)"/>
              </a:rPr>
              <a:t> </a:t>
            </a:r>
            <a:r>
              <a:rPr lang="pt-BR" sz="1800" dirty="0" err="1">
                <a:latin typeface="Arial Narrow (Corpo)"/>
              </a:rPr>
              <a:t>saida</a:t>
            </a:r>
            <a:r>
              <a:rPr lang="pt-BR" sz="1800" dirty="0">
                <a:latin typeface="Arial Narrow (Corpo)"/>
              </a:rPr>
              <a:t>;</a:t>
            </a:r>
          </a:p>
          <a:p>
            <a:pPr>
              <a:lnSpc>
                <a:spcPct val="100000"/>
              </a:lnSpc>
              <a:buFontTx/>
              <a:buNone/>
            </a:pPr>
            <a:r>
              <a:rPr lang="pt-BR" sz="1800" dirty="0" smtClean="0">
                <a:latin typeface="Arial Narrow (Corpo)"/>
              </a:rPr>
              <a:t>    </a:t>
            </a:r>
            <a:r>
              <a:rPr lang="pt-BR" sz="1800" dirty="0" err="1">
                <a:latin typeface="Arial Narrow (Corpo)"/>
              </a:rPr>
              <a:t>saida</a:t>
            </a:r>
            <a:r>
              <a:rPr lang="pt-BR" sz="1800" dirty="0">
                <a:latin typeface="Arial Narrow (Corpo)"/>
              </a:rPr>
              <a:t>=</a:t>
            </a:r>
            <a:r>
              <a:rPr lang="pt-BR" sz="1800" dirty="0" err="1">
                <a:latin typeface="Arial Narrow (Corpo)"/>
              </a:rPr>
              <a:t>prod</a:t>
            </a:r>
            <a:r>
              <a:rPr lang="pt-BR" sz="1800" dirty="0">
                <a:latin typeface="Arial Narrow (Corpo)"/>
              </a:rPr>
              <a:t> (12</a:t>
            </a:r>
            <a:r>
              <a:rPr lang="pt-BR" sz="1800" dirty="0" smtClean="0">
                <a:latin typeface="Arial Narrow (Corpo)"/>
              </a:rPr>
              <a:t>, 7</a:t>
            </a:r>
            <a:r>
              <a:rPr lang="pt-BR" sz="1800" dirty="0">
                <a:latin typeface="Arial Narrow (Corpo)"/>
              </a:rPr>
              <a:t>);</a:t>
            </a:r>
          </a:p>
          <a:p>
            <a:pPr>
              <a:lnSpc>
                <a:spcPct val="100000"/>
              </a:lnSpc>
              <a:buFontTx/>
              <a:buNone/>
            </a:pPr>
            <a:r>
              <a:rPr lang="pt-BR" sz="1800" dirty="0" smtClean="0">
                <a:latin typeface="Arial Narrow (Corpo)"/>
              </a:rPr>
              <a:t>    </a:t>
            </a:r>
            <a:r>
              <a:rPr lang="pt-BR" sz="1800" dirty="0" err="1">
                <a:latin typeface="Arial Narrow (Corpo)"/>
              </a:rPr>
              <a:t>printf</a:t>
            </a:r>
            <a:r>
              <a:rPr lang="pt-BR" sz="1800" dirty="0">
                <a:latin typeface="Arial Narrow (Corpo)"/>
              </a:rPr>
              <a:t> ("A </a:t>
            </a:r>
            <a:r>
              <a:rPr lang="pt-BR" sz="1800" dirty="0" err="1">
                <a:latin typeface="Arial Narrow (Corpo)"/>
              </a:rPr>
              <a:t>saida</a:t>
            </a:r>
            <a:r>
              <a:rPr lang="pt-BR" sz="1800" dirty="0">
                <a:latin typeface="Arial Narrow (Corpo)"/>
              </a:rPr>
              <a:t> e: %d\n</a:t>
            </a:r>
            <a:r>
              <a:rPr lang="pt-BR" sz="1800" dirty="0" smtClean="0">
                <a:latin typeface="Arial Narrow (Corpo)"/>
              </a:rPr>
              <a:t>", </a:t>
            </a:r>
            <a:r>
              <a:rPr lang="pt-BR" sz="1800" dirty="0" err="1" smtClean="0">
                <a:latin typeface="Arial Narrow (Corpo)"/>
              </a:rPr>
              <a:t>saida</a:t>
            </a:r>
            <a:r>
              <a:rPr lang="pt-BR" sz="1800" dirty="0" smtClean="0">
                <a:latin typeface="Arial Narrow (Corpo)"/>
              </a:rPr>
              <a:t>);</a:t>
            </a:r>
          </a:p>
          <a:p>
            <a:pPr>
              <a:lnSpc>
                <a:spcPct val="100000"/>
              </a:lnSpc>
              <a:buFontTx/>
              <a:buNone/>
            </a:pPr>
            <a:r>
              <a:rPr lang="pt-BR" sz="1800" dirty="0">
                <a:latin typeface="Arial Narrow (Corpo)"/>
              </a:rPr>
              <a:t> </a:t>
            </a:r>
            <a:r>
              <a:rPr lang="pt-BR" sz="1800" dirty="0" smtClean="0">
                <a:latin typeface="Arial Narrow (Corpo)"/>
              </a:rPr>
              <a:t>   </a:t>
            </a:r>
            <a:r>
              <a:rPr lang="pt-BR" sz="1800" dirty="0" err="1" smtClean="0">
                <a:latin typeface="Arial Narrow (Corpo)"/>
              </a:rPr>
              <a:t>getch</a:t>
            </a:r>
            <a:r>
              <a:rPr lang="pt-BR" sz="1800" dirty="0" smtClean="0">
                <a:latin typeface="Arial Narrow (Corpo)"/>
              </a:rPr>
              <a:t>();</a:t>
            </a:r>
            <a:endParaRPr lang="pt-BR" sz="1800" dirty="0">
              <a:latin typeface="Arial Narrow (Corpo)"/>
            </a:endParaRPr>
          </a:p>
          <a:p>
            <a:pPr>
              <a:lnSpc>
                <a:spcPct val="100000"/>
              </a:lnSpc>
              <a:buFontTx/>
              <a:buNone/>
            </a:pPr>
            <a:r>
              <a:rPr lang="pt-BR" sz="1800" dirty="0" smtClean="0">
                <a:latin typeface="Arial Narrow (Corpo)"/>
              </a:rPr>
              <a:t>}</a:t>
            </a:r>
            <a:endParaRPr lang="pt-BR" sz="1800" dirty="0">
              <a:latin typeface="Arial Narrow (Corpo)"/>
            </a:endParaRPr>
          </a:p>
        </p:txBody>
      </p:sp>
    </p:spTree>
    <p:extLst>
      <p:ext uri="{BB962C8B-B14F-4D97-AF65-F5344CB8AC3E}">
        <p14:creationId xmlns:p14="http://schemas.microsoft.com/office/powerpoint/2010/main" val="558557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b="1" dirty="0">
                <a:latin typeface="Calibri" pitchFamily="34" charset="0"/>
                <a:cs typeface="Calibri" pitchFamily="34" charset="0"/>
              </a:rPr>
              <a:t>Funções</a:t>
            </a:r>
            <a:endParaRPr lang="pt-BR" b="1" dirty="0">
              <a:latin typeface="Calibri" pitchFamily="34" charset="0"/>
              <a:cs typeface="Calibri" pitchFamily="34" charset="0"/>
            </a:endParaRPr>
          </a:p>
        </p:txBody>
      </p:sp>
      <p:sp>
        <p:nvSpPr>
          <p:cNvPr id="2" name="Espaço Reservado para Conteúdo 1"/>
          <p:cNvSpPr>
            <a:spLocks noGrp="1"/>
          </p:cNvSpPr>
          <p:nvPr>
            <p:ph idx="1"/>
          </p:nvPr>
        </p:nvSpPr>
        <p:spPr>
          <a:xfrm>
            <a:off x="395536" y="1117131"/>
            <a:ext cx="8229600" cy="4525963"/>
          </a:xfrm>
        </p:spPr>
        <p:txBody>
          <a:bodyPr>
            <a:noAutofit/>
          </a:bodyPr>
          <a:lstStyle/>
          <a:p>
            <a:pPr>
              <a:lnSpc>
                <a:spcPct val="100000"/>
              </a:lnSpc>
              <a:buFontTx/>
              <a:buNone/>
            </a:pPr>
            <a:r>
              <a:rPr lang="pt-BR" sz="1500" dirty="0" smtClean="0">
                <a:latin typeface="Arial Narrow (Corpo)"/>
              </a:rPr>
              <a:t>#include &lt;</a:t>
            </a:r>
            <a:r>
              <a:rPr lang="pt-BR" sz="1500" dirty="0" err="1" smtClean="0">
                <a:latin typeface="Arial Narrow (Corpo)"/>
              </a:rPr>
              <a:t>stdlib</a:t>
            </a:r>
            <a:r>
              <a:rPr lang="pt-BR" sz="1500" dirty="0" smtClean="0">
                <a:latin typeface="Arial Narrow (Corpo)"/>
              </a:rPr>
              <a:t>.h&gt;</a:t>
            </a:r>
          </a:p>
          <a:p>
            <a:pPr>
              <a:lnSpc>
                <a:spcPct val="100000"/>
              </a:lnSpc>
              <a:buFontTx/>
              <a:buNone/>
            </a:pPr>
            <a:r>
              <a:rPr lang="pt-BR" sz="1500" dirty="0" smtClean="0">
                <a:latin typeface="Arial Narrow (Corpo)"/>
              </a:rPr>
              <a:t>#include &lt;</a:t>
            </a:r>
            <a:r>
              <a:rPr lang="pt-BR" sz="1500" dirty="0" err="1" smtClean="0">
                <a:latin typeface="Arial Narrow (Corpo)"/>
              </a:rPr>
              <a:t>conio</a:t>
            </a:r>
            <a:r>
              <a:rPr lang="pt-BR" sz="1500" dirty="0" smtClean="0">
                <a:latin typeface="Arial Narrow (Corpo)"/>
              </a:rPr>
              <a:t>.h&gt;</a:t>
            </a:r>
          </a:p>
          <a:p>
            <a:pPr>
              <a:lnSpc>
                <a:spcPct val="100000"/>
              </a:lnSpc>
              <a:buFontTx/>
              <a:buNone/>
            </a:pPr>
            <a:r>
              <a:rPr lang="pt-BR" sz="1500" dirty="0" smtClean="0">
                <a:latin typeface="Arial Narrow (Corpo)"/>
              </a:rPr>
              <a:t>#include &lt;</a:t>
            </a:r>
            <a:r>
              <a:rPr lang="pt-BR" sz="1500" dirty="0" err="1" smtClean="0">
                <a:latin typeface="Arial Narrow (Corpo)"/>
              </a:rPr>
              <a:t>stdio</a:t>
            </a:r>
            <a:r>
              <a:rPr lang="pt-BR" sz="1500" dirty="0" smtClean="0">
                <a:latin typeface="Arial Narrow (Corpo)"/>
              </a:rPr>
              <a:t>.h&gt;</a:t>
            </a:r>
          </a:p>
          <a:p>
            <a:pPr>
              <a:lnSpc>
                <a:spcPct val="100000"/>
              </a:lnSpc>
              <a:buFontTx/>
              <a:buNone/>
            </a:pPr>
            <a:r>
              <a:rPr lang="pt-BR" sz="1500" dirty="0" err="1" smtClean="0">
                <a:latin typeface="Arial Narrow (Corpo)"/>
              </a:rPr>
              <a:t>void</a:t>
            </a:r>
            <a:r>
              <a:rPr lang="pt-BR" sz="1500" dirty="0" smtClean="0">
                <a:latin typeface="Arial Narrow (Corpo)"/>
              </a:rPr>
              <a:t> repete(</a:t>
            </a:r>
            <a:r>
              <a:rPr lang="pt-BR" sz="1500" dirty="0" err="1" smtClean="0">
                <a:latin typeface="Arial Narrow (Corpo)"/>
              </a:rPr>
              <a:t>char</a:t>
            </a:r>
            <a:r>
              <a:rPr lang="pt-BR" sz="1500" dirty="0" smtClean="0">
                <a:latin typeface="Arial Narrow (Corpo)"/>
              </a:rPr>
              <a:t> texto[], </a:t>
            </a:r>
            <a:r>
              <a:rPr lang="pt-BR" sz="1500" dirty="0" err="1" smtClean="0">
                <a:latin typeface="Arial Narrow (Corpo)"/>
              </a:rPr>
              <a:t>int</a:t>
            </a:r>
            <a:r>
              <a:rPr lang="pt-BR" sz="1500" dirty="0" smtClean="0">
                <a:latin typeface="Arial Narrow (Corpo)"/>
              </a:rPr>
              <a:t> n)</a:t>
            </a:r>
          </a:p>
          <a:p>
            <a:pPr>
              <a:lnSpc>
                <a:spcPct val="100000"/>
              </a:lnSpc>
              <a:buFontTx/>
              <a:buNone/>
            </a:pPr>
            <a:r>
              <a:rPr lang="pt-BR" sz="1500" dirty="0" smtClean="0">
                <a:latin typeface="Arial Narrow (Corpo)"/>
              </a:rPr>
              <a:t>{</a:t>
            </a:r>
          </a:p>
          <a:p>
            <a:pPr>
              <a:lnSpc>
                <a:spcPct val="100000"/>
              </a:lnSpc>
              <a:buFontTx/>
              <a:buNone/>
            </a:pPr>
            <a:r>
              <a:rPr lang="pt-BR" sz="1500" dirty="0" smtClean="0">
                <a:latin typeface="Arial Narrow (Corpo)"/>
              </a:rPr>
              <a:t>    </a:t>
            </a:r>
            <a:r>
              <a:rPr lang="pt-BR" sz="1500" dirty="0" err="1" smtClean="0">
                <a:latin typeface="Arial Narrow (Corpo)"/>
              </a:rPr>
              <a:t>int</a:t>
            </a:r>
            <a:r>
              <a:rPr lang="pt-BR" sz="1500" dirty="0" smtClean="0">
                <a:latin typeface="Arial Narrow (Corpo)"/>
              </a:rPr>
              <a:t> i;</a:t>
            </a:r>
          </a:p>
          <a:p>
            <a:pPr>
              <a:lnSpc>
                <a:spcPct val="100000"/>
              </a:lnSpc>
              <a:buFontTx/>
              <a:buNone/>
            </a:pPr>
            <a:r>
              <a:rPr lang="pt-BR" sz="1500" dirty="0" smtClean="0">
                <a:latin typeface="Arial Narrow (Corpo)"/>
              </a:rPr>
              <a:t>    for (i = 0; i &lt; n; i++)</a:t>
            </a:r>
          </a:p>
          <a:p>
            <a:pPr>
              <a:lnSpc>
                <a:spcPct val="100000"/>
              </a:lnSpc>
              <a:buFontTx/>
              <a:buNone/>
            </a:pPr>
            <a:r>
              <a:rPr lang="pt-BR" sz="1500" dirty="0" smtClean="0">
                <a:latin typeface="Arial Narrow (Corpo)"/>
              </a:rPr>
              <a:t>    {</a:t>
            </a:r>
          </a:p>
          <a:p>
            <a:pPr>
              <a:lnSpc>
                <a:spcPct val="100000"/>
              </a:lnSpc>
              <a:buFontTx/>
              <a:buNone/>
            </a:pPr>
            <a:r>
              <a:rPr lang="pt-BR" sz="1500" dirty="0" smtClean="0">
                <a:latin typeface="Arial Narrow (Corpo)"/>
              </a:rPr>
              <a:t>        </a:t>
            </a:r>
            <a:r>
              <a:rPr lang="pt-BR" sz="1500" dirty="0" err="1" smtClean="0">
                <a:latin typeface="Arial Narrow (Corpo)"/>
              </a:rPr>
              <a:t>printf</a:t>
            </a:r>
            <a:r>
              <a:rPr lang="pt-BR" sz="1500" dirty="0" smtClean="0">
                <a:latin typeface="Arial Narrow (Corpo)"/>
              </a:rPr>
              <a:t>("%s\n", texto);</a:t>
            </a:r>
          </a:p>
          <a:p>
            <a:pPr>
              <a:lnSpc>
                <a:spcPct val="100000"/>
              </a:lnSpc>
              <a:buFontTx/>
              <a:buNone/>
            </a:pPr>
            <a:r>
              <a:rPr lang="pt-BR" sz="1500" dirty="0" smtClean="0">
                <a:latin typeface="Arial Narrow (Corpo)"/>
              </a:rPr>
              <a:t>    }</a:t>
            </a:r>
          </a:p>
          <a:p>
            <a:pPr>
              <a:lnSpc>
                <a:spcPct val="100000"/>
              </a:lnSpc>
              <a:buFontTx/>
              <a:buNone/>
            </a:pPr>
            <a:r>
              <a:rPr lang="pt-BR" sz="1500" dirty="0" smtClean="0">
                <a:latin typeface="Arial Narrow (Corpo)"/>
              </a:rPr>
              <a:t>}</a:t>
            </a:r>
          </a:p>
          <a:p>
            <a:pPr>
              <a:lnSpc>
                <a:spcPct val="100000"/>
              </a:lnSpc>
              <a:buFontTx/>
              <a:buNone/>
            </a:pPr>
            <a:r>
              <a:rPr lang="pt-BR" sz="1500" dirty="0" err="1" smtClean="0">
                <a:latin typeface="Arial Narrow (Corpo)"/>
              </a:rPr>
              <a:t>main</a:t>
            </a:r>
            <a:r>
              <a:rPr lang="pt-BR" sz="1500" dirty="0" smtClean="0">
                <a:latin typeface="Arial Narrow (Corpo)"/>
              </a:rPr>
              <a:t> ()</a:t>
            </a:r>
          </a:p>
          <a:p>
            <a:pPr>
              <a:lnSpc>
                <a:spcPct val="100000"/>
              </a:lnSpc>
              <a:buFontTx/>
              <a:buNone/>
            </a:pPr>
            <a:r>
              <a:rPr lang="pt-BR" sz="1500" dirty="0" smtClean="0">
                <a:latin typeface="Arial Narrow (Corpo)"/>
              </a:rPr>
              <a:t>{</a:t>
            </a:r>
          </a:p>
          <a:p>
            <a:pPr>
              <a:lnSpc>
                <a:spcPct val="100000"/>
              </a:lnSpc>
              <a:buFontTx/>
              <a:buNone/>
            </a:pPr>
            <a:r>
              <a:rPr lang="pt-BR" sz="1500" dirty="0" smtClean="0">
                <a:latin typeface="Arial Narrow (Corpo)"/>
              </a:rPr>
              <a:t>  </a:t>
            </a:r>
            <a:r>
              <a:rPr lang="pt-BR" sz="1500" dirty="0" err="1" smtClean="0">
                <a:latin typeface="Arial Narrow (Corpo)"/>
              </a:rPr>
              <a:t>char</a:t>
            </a:r>
            <a:r>
              <a:rPr lang="pt-BR" sz="1500" dirty="0" smtClean="0">
                <a:latin typeface="Arial Narrow (Corpo)"/>
              </a:rPr>
              <a:t> palavra[20];</a:t>
            </a:r>
          </a:p>
          <a:p>
            <a:pPr>
              <a:lnSpc>
                <a:spcPct val="100000"/>
              </a:lnSpc>
              <a:buFontTx/>
              <a:buNone/>
            </a:pPr>
            <a:r>
              <a:rPr lang="pt-BR" sz="1500" dirty="0" smtClean="0">
                <a:latin typeface="Arial Narrow (Corpo)"/>
              </a:rPr>
              <a:t>  </a:t>
            </a:r>
            <a:r>
              <a:rPr lang="pt-BR" sz="1500" dirty="0" err="1" smtClean="0">
                <a:latin typeface="Arial Narrow (Corpo)"/>
              </a:rPr>
              <a:t>printf</a:t>
            </a:r>
            <a:r>
              <a:rPr lang="pt-BR" sz="1500" dirty="0" smtClean="0">
                <a:latin typeface="Arial Narrow (Corpo)"/>
              </a:rPr>
              <a:t>("Digite uma palavra:\n");</a:t>
            </a:r>
          </a:p>
          <a:p>
            <a:pPr>
              <a:lnSpc>
                <a:spcPct val="100000"/>
              </a:lnSpc>
              <a:buFontTx/>
              <a:buNone/>
            </a:pPr>
            <a:r>
              <a:rPr lang="pt-BR" sz="1500" dirty="0" smtClean="0">
                <a:latin typeface="Arial Narrow (Corpo)"/>
              </a:rPr>
              <a:t>  </a:t>
            </a:r>
            <a:r>
              <a:rPr lang="pt-BR" sz="1500" dirty="0" err="1" smtClean="0">
                <a:latin typeface="Arial Narrow (Corpo)"/>
              </a:rPr>
              <a:t>fgets</a:t>
            </a:r>
            <a:r>
              <a:rPr lang="pt-BR" sz="1500" dirty="0" smtClean="0">
                <a:latin typeface="Arial Narrow (Corpo)"/>
              </a:rPr>
              <a:t>(palavra, 20, </a:t>
            </a:r>
            <a:r>
              <a:rPr lang="pt-BR" sz="1500" dirty="0" err="1" smtClean="0">
                <a:latin typeface="Arial Narrow (Corpo)"/>
              </a:rPr>
              <a:t>stdin</a:t>
            </a:r>
            <a:r>
              <a:rPr lang="pt-BR" sz="1500" dirty="0" smtClean="0">
                <a:latin typeface="Arial Narrow (Corpo)"/>
              </a:rPr>
              <a:t>);</a:t>
            </a:r>
          </a:p>
          <a:p>
            <a:pPr>
              <a:lnSpc>
                <a:spcPct val="100000"/>
              </a:lnSpc>
              <a:buFontTx/>
              <a:buNone/>
            </a:pPr>
            <a:r>
              <a:rPr lang="pt-BR" sz="1500" dirty="0" smtClean="0">
                <a:latin typeface="Arial Narrow (Corpo)"/>
              </a:rPr>
              <a:t>  repete(palavra, 10);</a:t>
            </a:r>
          </a:p>
          <a:p>
            <a:pPr>
              <a:lnSpc>
                <a:spcPct val="100000"/>
              </a:lnSpc>
              <a:buFontTx/>
              <a:buNone/>
            </a:pPr>
            <a:r>
              <a:rPr lang="pt-BR" sz="1500" dirty="0" smtClean="0">
                <a:latin typeface="Arial Narrow (Corpo)"/>
              </a:rPr>
              <a:t>  </a:t>
            </a:r>
            <a:r>
              <a:rPr lang="pt-BR" sz="1500" dirty="0" err="1" smtClean="0">
                <a:latin typeface="Arial Narrow (Corpo)"/>
              </a:rPr>
              <a:t>getch</a:t>
            </a:r>
            <a:r>
              <a:rPr lang="pt-BR" sz="1500" dirty="0" smtClean="0">
                <a:latin typeface="Arial Narrow (Corpo)"/>
              </a:rPr>
              <a:t>();</a:t>
            </a:r>
          </a:p>
          <a:p>
            <a:pPr>
              <a:lnSpc>
                <a:spcPct val="100000"/>
              </a:lnSpc>
              <a:buFontTx/>
              <a:buNone/>
            </a:pPr>
            <a:r>
              <a:rPr lang="pt-BR" sz="1500" dirty="0" smtClean="0">
                <a:latin typeface="Arial Narrow (Corpo)"/>
              </a:rPr>
              <a:t>}</a:t>
            </a:r>
          </a:p>
          <a:p>
            <a:pPr>
              <a:lnSpc>
                <a:spcPct val="100000"/>
              </a:lnSpc>
              <a:buFontTx/>
              <a:buNone/>
            </a:pPr>
            <a:endParaRPr lang="pt-BR" sz="1500" dirty="0">
              <a:latin typeface="Arial Narrow (Corpo)"/>
            </a:endParaRPr>
          </a:p>
        </p:txBody>
      </p:sp>
    </p:spTree>
    <p:extLst>
      <p:ext uri="{BB962C8B-B14F-4D97-AF65-F5344CB8AC3E}">
        <p14:creationId xmlns:p14="http://schemas.microsoft.com/office/powerpoint/2010/main" val="5585573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a:xfrm>
            <a:off x="468313" y="0"/>
            <a:ext cx="82296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GB" b="1" dirty="0" err="1">
                <a:latin typeface="Calibri" pitchFamily="34" charset="0"/>
                <a:cs typeface="Calibri" pitchFamily="34" charset="0"/>
              </a:rPr>
              <a:t>Funções</a:t>
            </a:r>
            <a:r>
              <a:rPr lang="en-GB" b="1" dirty="0">
                <a:latin typeface="Calibri" pitchFamily="34" charset="0"/>
                <a:cs typeface="Calibri" pitchFamily="34" charset="0"/>
              </a:rPr>
              <a:t> </a:t>
            </a:r>
            <a:r>
              <a:rPr lang="en-GB" b="1" dirty="0" err="1">
                <a:latin typeface="Calibri" pitchFamily="34" charset="0"/>
                <a:cs typeface="Calibri" pitchFamily="34" charset="0"/>
              </a:rPr>
              <a:t>em</a:t>
            </a:r>
            <a:r>
              <a:rPr lang="en-GB" b="1" dirty="0">
                <a:latin typeface="Calibri" pitchFamily="34" charset="0"/>
                <a:cs typeface="Calibri" pitchFamily="34" charset="0"/>
              </a:rPr>
              <a:t> </a:t>
            </a:r>
            <a:r>
              <a:rPr lang="en-GB" b="1" dirty="0" err="1">
                <a:latin typeface="Calibri" pitchFamily="34" charset="0"/>
                <a:cs typeface="Calibri" pitchFamily="34" charset="0"/>
              </a:rPr>
              <a:t>Linguagem</a:t>
            </a:r>
            <a:r>
              <a:rPr lang="en-GB" b="1" dirty="0">
                <a:latin typeface="Calibri" pitchFamily="34" charset="0"/>
                <a:cs typeface="Calibri" pitchFamily="34" charset="0"/>
              </a:rPr>
              <a:t> “C”</a:t>
            </a:r>
          </a:p>
        </p:txBody>
      </p:sp>
      <p:sp>
        <p:nvSpPr>
          <p:cNvPr id="179203" name="Rectangle 3"/>
          <p:cNvSpPr>
            <a:spLocks noGrp="1" noChangeArrowheads="1"/>
          </p:cNvSpPr>
          <p:nvPr>
            <p:ph idx="1"/>
          </p:nvPr>
        </p:nvSpPr>
        <p:spPr>
          <a:xfrm>
            <a:off x="500034" y="1142984"/>
            <a:ext cx="7667625" cy="5589587"/>
          </a:xfrm>
        </p:spPr>
        <p:txBody>
          <a:bodyPr vert="horz">
            <a:noAutofit/>
          </a:bodyPr>
          <a:lstStyle/>
          <a:p>
            <a:pPr algn="just">
              <a:lnSpc>
                <a:spcPct val="90000"/>
              </a:lnSpc>
              <a:buNone/>
            </a:pPr>
            <a:r>
              <a:rPr lang="pt-BR" sz="1400" b="1" dirty="0">
                <a:latin typeface="Arial Narrow (Corpo)"/>
              </a:rPr>
              <a:t>Passagem de </a:t>
            </a:r>
            <a:r>
              <a:rPr lang="pt-BR" sz="1400" b="1" dirty="0" smtClean="0">
                <a:latin typeface="Arial Narrow (Corpo)"/>
              </a:rPr>
              <a:t>Parâmetros</a:t>
            </a:r>
            <a:endParaRPr lang="pt-BR" sz="1400" b="1" dirty="0">
              <a:latin typeface="Arial Narrow (Corpo)"/>
            </a:endParaRPr>
          </a:p>
          <a:p>
            <a:pPr marL="87313" indent="0" algn="just">
              <a:lnSpc>
                <a:spcPct val="90000"/>
              </a:lnSpc>
              <a:buNone/>
            </a:pPr>
            <a:r>
              <a:rPr lang="pt-BR" sz="1400" dirty="0" smtClean="0">
                <a:latin typeface="Arial Narrow (Corpo)"/>
              </a:rPr>
              <a:t>Já vimos que, na linguagem C, quando chamamos uma função os parâmetros formais da função copiam os valores dos parâmetros que são passados para a função. Isto quer dizer que não são alterados os valores que os parâmetros têm fora da função. Este tipo de chamada de função é denominado chamada por valor. Isto ocorre porque são passados para a função apenas os valores dos parâmetros e não os próprios parâmetros.</a:t>
            </a:r>
          </a:p>
          <a:p>
            <a:pPr marL="87313" indent="0" algn="just">
              <a:lnSpc>
                <a:spcPct val="90000"/>
              </a:lnSpc>
              <a:buNone/>
            </a:pPr>
            <a:r>
              <a:rPr lang="pt-BR" sz="1400" dirty="0" smtClean="0">
                <a:latin typeface="Arial Narrow (Corpo)"/>
              </a:rPr>
              <a:t>Outro tipo de passagem de parâmetros para uma  função ocorre quando alterações nos parâmetros formais, dentro da função, alteram os valores dos parâmetros que foram passados para a função. Este tipo de chamada de função tem o nome de "chamada por referência". Este nome vem do fato de que, neste tipo de chamada, não se passa para a função os valores das variáveis, mas sim suas referências (a função usa as referências para alterar os valores das variáveis fora da função).</a:t>
            </a:r>
          </a:p>
          <a:p>
            <a:pPr marL="87313" indent="0" algn="just">
              <a:buNone/>
            </a:pPr>
            <a:r>
              <a:rPr lang="pt-BR" sz="1400" dirty="0" smtClean="0">
                <a:latin typeface="Arial Narrow (Corpo)"/>
              </a:rPr>
              <a:t>O C só faz chamadas por valor. Isto é bom quando queremos usar os parâmetros formais à vontade dentro da função, sem termos que nos preocupar em estar alterando os valores dos parâmetros que foram passados para a função. Mas isto também pode ser ruim às vezes, porque podemos querer mudar os valores dos parâmetros fora da função também. O C++ (que não é o que estamos estudando) tem um recurso que permite ao programador fazer chamadas por referência. Há entretanto, no C, um recurso de programação que podemos usar para simular uma chamada por referência.</a:t>
            </a:r>
          </a:p>
          <a:p>
            <a:pPr marL="87313" indent="0" algn="just">
              <a:buNone/>
            </a:pPr>
            <a:r>
              <a:rPr lang="pt-BR" sz="1400" dirty="0" smtClean="0">
                <a:latin typeface="Arial Narrow (Corpo)"/>
              </a:rPr>
              <a:t>Quando queremos alterar as variáveis que são passadas para uma função, nós podemos declarar seus parâmetros formais como sendo ponteiros. Os ponteiros são a "referência" que precisamos para poder alterar a variável fora da função. O único inconveniente é que, quando usarmos a função, teremos de lembrar de colocar um &amp; na frente das variáveis que estivermos passando para a função. Veja um exemplo:</a:t>
            </a:r>
          </a:p>
          <a:p>
            <a:pPr marL="87313" indent="0" algn="just">
              <a:lnSpc>
                <a:spcPct val="90000"/>
              </a:lnSpc>
              <a:buNone/>
            </a:pPr>
            <a:endParaRPr lang="pt-BR" sz="1400" dirty="0">
              <a:latin typeface="Arial Narrow (Corpo)"/>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sz="2800" b="1" dirty="0">
                <a:latin typeface="Calibri" pitchFamily="34" charset="0"/>
                <a:cs typeface="Calibri" pitchFamily="34" charset="0"/>
              </a:rPr>
              <a:t>Funções – Passagem de Parâmetro por Referência</a:t>
            </a:r>
            <a:endParaRPr lang="pt-BR" sz="2800" b="1" dirty="0">
              <a:latin typeface="Calibri" pitchFamily="34" charset="0"/>
              <a:cs typeface="Calibri" pitchFamily="34" charset="0"/>
            </a:endParaRPr>
          </a:p>
        </p:txBody>
      </p:sp>
      <p:sp>
        <p:nvSpPr>
          <p:cNvPr id="2" name="Espaço Reservado para Conteúdo 1"/>
          <p:cNvSpPr>
            <a:spLocks noGrp="1"/>
          </p:cNvSpPr>
          <p:nvPr>
            <p:ph idx="1"/>
          </p:nvPr>
        </p:nvSpPr>
        <p:spPr>
          <a:xfrm>
            <a:off x="395536" y="1117131"/>
            <a:ext cx="8229600" cy="4525963"/>
          </a:xfrm>
        </p:spPr>
        <p:txBody>
          <a:bodyPr>
            <a:noAutofit/>
          </a:bodyPr>
          <a:lstStyle/>
          <a:p>
            <a:pPr>
              <a:lnSpc>
                <a:spcPct val="100000"/>
              </a:lnSpc>
              <a:buFontTx/>
              <a:buNone/>
            </a:pPr>
            <a:r>
              <a:rPr lang="pt-BR" sz="1500" dirty="0" smtClean="0">
                <a:latin typeface="Arial Narrow (Corpo)"/>
              </a:rPr>
              <a:t>#include &lt;</a:t>
            </a:r>
            <a:r>
              <a:rPr lang="pt-BR" sz="1500" dirty="0" err="1" smtClean="0">
                <a:latin typeface="Arial Narrow (Corpo)"/>
              </a:rPr>
              <a:t>stdlib</a:t>
            </a:r>
            <a:r>
              <a:rPr lang="pt-BR" sz="1500" dirty="0" smtClean="0">
                <a:latin typeface="Arial Narrow (Corpo)"/>
              </a:rPr>
              <a:t>.h&gt;</a:t>
            </a:r>
          </a:p>
          <a:p>
            <a:pPr>
              <a:lnSpc>
                <a:spcPct val="100000"/>
              </a:lnSpc>
              <a:buFontTx/>
              <a:buNone/>
            </a:pPr>
            <a:r>
              <a:rPr lang="pt-BR" sz="1500" dirty="0" smtClean="0">
                <a:latin typeface="Arial Narrow (Corpo)"/>
              </a:rPr>
              <a:t>#include &lt;</a:t>
            </a:r>
            <a:r>
              <a:rPr lang="pt-BR" sz="1500" dirty="0" err="1" smtClean="0">
                <a:latin typeface="Arial Narrow (Corpo)"/>
              </a:rPr>
              <a:t>conio</a:t>
            </a:r>
            <a:r>
              <a:rPr lang="pt-BR" sz="1500" dirty="0" smtClean="0">
                <a:latin typeface="Arial Narrow (Corpo)"/>
              </a:rPr>
              <a:t>.h&gt;</a:t>
            </a:r>
          </a:p>
          <a:p>
            <a:pPr>
              <a:lnSpc>
                <a:spcPct val="100000"/>
              </a:lnSpc>
              <a:buFontTx/>
              <a:buNone/>
            </a:pPr>
            <a:r>
              <a:rPr lang="pt-BR" sz="1500" dirty="0" smtClean="0">
                <a:latin typeface="Arial Narrow (Corpo)"/>
              </a:rPr>
              <a:t>#include &lt;</a:t>
            </a:r>
            <a:r>
              <a:rPr lang="pt-BR" sz="1500" dirty="0" err="1" smtClean="0">
                <a:latin typeface="Arial Narrow (Corpo)"/>
              </a:rPr>
              <a:t>stdio</a:t>
            </a:r>
            <a:r>
              <a:rPr lang="pt-BR" sz="1500" dirty="0" smtClean="0">
                <a:latin typeface="Arial Narrow (Corpo)"/>
              </a:rPr>
              <a:t>.h&gt;</a:t>
            </a:r>
          </a:p>
          <a:p>
            <a:pPr>
              <a:lnSpc>
                <a:spcPct val="100000"/>
              </a:lnSpc>
              <a:buFontTx/>
              <a:buNone/>
            </a:pPr>
            <a:endParaRPr lang="pt-BR" sz="1500" dirty="0" smtClean="0">
              <a:latin typeface="Arial Narrow (Corpo)"/>
            </a:endParaRPr>
          </a:p>
          <a:p>
            <a:pPr>
              <a:lnSpc>
                <a:spcPct val="100000"/>
              </a:lnSpc>
              <a:buFontTx/>
              <a:buNone/>
            </a:pPr>
            <a:r>
              <a:rPr lang="pt-BR" sz="1500" dirty="0" err="1" smtClean="0">
                <a:latin typeface="Arial Narrow (Corpo)"/>
              </a:rPr>
              <a:t>void</a:t>
            </a:r>
            <a:r>
              <a:rPr lang="pt-BR" sz="1500" dirty="0" smtClean="0">
                <a:latin typeface="Arial Narrow (Corpo)"/>
              </a:rPr>
              <a:t> troca(</a:t>
            </a:r>
            <a:r>
              <a:rPr lang="pt-BR" sz="1500" dirty="0" err="1" smtClean="0">
                <a:latin typeface="Arial Narrow (Corpo)"/>
              </a:rPr>
              <a:t>int</a:t>
            </a:r>
            <a:r>
              <a:rPr lang="pt-BR" sz="1500" dirty="0" smtClean="0">
                <a:latin typeface="Arial Narrow (Corpo)"/>
              </a:rPr>
              <a:t> *a, </a:t>
            </a:r>
            <a:r>
              <a:rPr lang="pt-BR" sz="1500" dirty="0" err="1" smtClean="0">
                <a:latin typeface="Arial Narrow (Corpo)"/>
              </a:rPr>
              <a:t>int</a:t>
            </a:r>
            <a:r>
              <a:rPr lang="pt-BR" sz="1500" dirty="0" smtClean="0">
                <a:latin typeface="Arial Narrow (Corpo)"/>
              </a:rPr>
              <a:t> *b)</a:t>
            </a:r>
          </a:p>
          <a:p>
            <a:pPr>
              <a:lnSpc>
                <a:spcPct val="100000"/>
              </a:lnSpc>
              <a:buFontTx/>
              <a:buNone/>
            </a:pPr>
            <a:r>
              <a:rPr lang="pt-BR" sz="1500" dirty="0" smtClean="0">
                <a:latin typeface="Arial Narrow (Corpo)"/>
              </a:rPr>
              <a:t>{</a:t>
            </a:r>
          </a:p>
          <a:p>
            <a:pPr>
              <a:lnSpc>
                <a:spcPct val="100000"/>
              </a:lnSpc>
              <a:buFontTx/>
              <a:buNone/>
            </a:pPr>
            <a:r>
              <a:rPr lang="pt-BR" sz="1500" dirty="0" smtClean="0">
                <a:latin typeface="Arial Narrow (Corpo)"/>
              </a:rPr>
              <a:t>     </a:t>
            </a:r>
            <a:r>
              <a:rPr lang="pt-BR" sz="1500" dirty="0" err="1" smtClean="0">
                <a:latin typeface="Arial Narrow (Corpo)"/>
              </a:rPr>
              <a:t>int</a:t>
            </a:r>
            <a:r>
              <a:rPr lang="pt-BR" sz="1500" dirty="0" smtClean="0">
                <a:latin typeface="Arial Narrow (Corpo)"/>
              </a:rPr>
              <a:t> </a:t>
            </a:r>
            <a:r>
              <a:rPr lang="pt-BR" sz="1500" dirty="0" err="1" smtClean="0">
                <a:latin typeface="Arial Narrow (Corpo)"/>
              </a:rPr>
              <a:t>temp</a:t>
            </a:r>
            <a:r>
              <a:rPr lang="pt-BR" sz="1500" dirty="0" smtClean="0">
                <a:latin typeface="Arial Narrow (Corpo)"/>
              </a:rPr>
              <a:t>;</a:t>
            </a:r>
          </a:p>
          <a:p>
            <a:pPr>
              <a:lnSpc>
                <a:spcPct val="100000"/>
              </a:lnSpc>
              <a:buFontTx/>
              <a:buNone/>
            </a:pPr>
            <a:r>
              <a:rPr lang="pt-BR" sz="1500" dirty="0" smtClean="0">
                <a:latin typeface="Arial Narrow (Corpo)"/>
              </a:rPr>
              <a:t>     </a:t>
            </a:r>
            <a:r>
              <a:rPr lang="pt-BR" sz="1500" dirty="0" err="1" smtClean="0">
                <a:latin typeface="Arial Narrow (Corpo)"/>
              </a:rPr>
              <a:t>temp</a:t>
            </a:r>
            <a:r>
              <a:rPr lang="pt-BR" sz="1500" dirty="0" smtClean="0">
                <a:latin typeface="Arial Narrow (Corpo)"/>
              </a:rPr>
              <a:t> = *a;</a:t>
            </a:r>
          </a:p>
          <a:p>
            <a:pPr>
              <a:lnSpc>
                <a:spcPct val="100000"/>
              </a:lnSpc>
              <a:buFontTx/>
              <a:buNone/>
            </a:pPr>
            <a:r>
              <a:rPr lang="pt-BR" sz="1500" dirty="0" smtClean="0">
                <a:latin typeface="Arial Narrow (Corpo)"/>
              </a:rPr>
              <a:t>     *a   = *b;</a:t>
            </a:r>
          </a:p>
          <a:p>
            <a:pPr>
              <a:lnSpc>
                <a:spcPct val="100000"/>
              </a:lnSpc>
              <a:buFontTx/>
              <a:buNone/>
            </a:pPr>
            <a:r>
              <a:rPr lang="pt-BR" sz="1500" dirty="0" smtClean="0">
                <a:latin typeface="Arial Narrow (Corpo)"/>
              </a:rPr>
              <a:t>     *b   = </a:t>
            </a:r>
            <a:r>
              <a:rPr lang="pt-BR" sz="1500" dirty="0" err="1" smtClean="0">
                <a:latin typeface="Arial Narrow (Corpo)"/>
              </a:rPr>
              <a:t>temp</a:t>
            </a:r>
            <a:r>
              <a:rPr lang="pt-BR" sz="1500" dirty="0" smtClean="0">
                <a:latin typeface="Arial Narrow (Corpo)"/>
              </a:rPr>
              <a:t>;</a:t>
            </a:r>
          </a:p>
          <a:p>
            <a:pPr>
              <a:lnSpc>
                <a:spcPct val="100000"/>
              </a:lnSpc>
              <a:buFontTx/>
              <a:buNone/>
            </a:pPr>
            <a:r>
              <a:rPr lang="pt-BR" sz="1500" dirty="0" smtClean="0">
                <a:latin typeface="Arial Narrow (Corpo)"/>
              </a:rPr>
              <a:t>}</a:t>
            </a:r>
          </a:p>
          <a:p>
            <a:pPr>
              <a:lnSpc>
                <a:spcPct val="100000"/>
              </a:lnSpc>
              <a:buFontTx/>
              <a:buNone/>
            </a:pPr>
            <a:r>
              <a:rPr lang="pt-BR" sz="1500" dirty="0" err="1" smtClean="0">
                <a:latin typeface="Arial Narrow (Corpo)"/>
              </a:rPr>
              <a:t>main</a:t>
            </a:r>
            <a:r>
              <a:rPr lang="pt-BR" sz="1500" dirty="0" smtClean="0">
                <a:latin typeface="Arial Narrow (Corpo)"/>
              </a:rPr>
              <a:t>()</a:t>
            </a:r>
          </a:p>
          <a:p>
            <a:pPr>
              <a:lnSpc>
                <a:spcPct val="100000"/>
              </a:lnSpc>
              <a:buFontTx/>
              <a:buNone/>
            </a:pPr>
            <a:r>
              <a:rPr lang="pt-BR" sz="1500" dirty="0" smtClean="0">
                <a:latin typeface="Arial Narrow (Corpo)"/>
              </a:rPr>
              <a:t>{</a:t>
            </a:r>
          </a:p>
          <a:p>
            <a:pPr>
              <a:lnSpc>
                <a:spcPct val="100000"/>
              </a:lnSpc>
              <a:buFontTx/>
              <a:buNone/>
            </a:pPr>
            <a:r>
              <a:rPr lang="pt-BR" sz="1500" dirty="0" smtClean="0">
                <a:latin typeface="Arial Narrow (Corpo)"/>
              </a:rPr>
              <a:t>     </a:t>
            </a:r>
            <a:r>
              <a:rPr lang="pt-BR" sz="1500" dirty="0" err="1" smtClean="0">
                <a:latin typeface="Arial Narrow (Corpo)"/>
              </a:rPr>
              <a:t>int</a:t>
            </a:r>
            <a:r>
              <a:rPr lang="pt-BR" sz="1500" dirty="0" smtClean="0">
                <a:latin typeface="Arial Narrow (Corpo)"/>
              </a:rPr>
              <a:t> a=2, b=3;</a:t>
            </a:r>
          </a:p>
          <a:p>
            <a:pPr>
              <a:lnSpc>
                <a:spcPct val="100000"/>
              </a:lnSpc>
              <a:buFontTx/>
              <a:buNone/>
            </a:pPr>
            <a:r>
              <a:rPr lang="pt-BR" sz="1500" dirty="0" smtClean="0">
                <a:latin typeface="Arial Narrow (Corpo)"/>
              </a:rPr>
              <a:t>     </a:t>
            </a:r>
            <a:r>
              <a:rPr lang="pt-BR" sz="1500" dirty="0" err="1" smtClean="0">
                <a:latin typeface="Arial Narrow (Corpo)"/>
              </a:rPr>
              <a:t>printf</a:t>
            </a:r>
            <a:r>
              <a:rPr lang="pt-BR" sz="1500" dirty="0" smtClean="0">
                <a:latin typeface="Arial Narrow (Corpo)"/>
              </a:rPr>
              <a:t>("Antes de chamar a função :\na=%d\</a:t>
            </a:r>
            <a:r>
              <a:rPr lang="pt-BR" sz="1500" dirty="0" err="1" smtClean="0">
                <a:latin typeface="Arial Narrow (Corpo)"/>
              </a:rPr>
              <a:t>nb</a:t>
            </a:r>
            <a:r>
              <a:rPr lang="pt-BR" sz="1500" dirty="0" smtClean="0">
                <a:latin typeface="Arial Narrow (Corpo)"/>
              </a:rPr>
              <a:t>=%d\n", a, b);</a:t>
            </a:r>
          </a:p>
          <a:p>
            <a:pPr>
              <a:lnSpc>
                <a:spcPct val="100000"/>
              </a:lnSpc>
              <a:buFontTx/>
              <a:buNone/>
            </a:pPr>
            <a:r>
              <a:rPr lang="pt-BR" sz="1500" dirty="0" smtClean="0">
                <a:latin typeface="Arial Narrow (Corpo)"/>
              </a:rPr>
              <a:t>     troca(&amp;a, &amp;b);</a:t>
            </a:r>
          </a:p>
          <a:p>
            <a:pPr>
              <a:lnSpc>
                <a:spcPct val="100000"/>
              </a:lnSpc>
              <a:buFontTx/>
              <a:buNone/>
            </a:pPr>
            <a:r>
              <a:rPr lang="pt-BR" sz="1500" dirty="0" smtClean="0">
                <a:latin typeface="Arial Narrow (Corpo)"/>
              </a:rPr>
              <a:t>     </a:t>
            </a:r>
            <a:r>
              <a:rPr lang="pt-BR" sz="1500" dirty="0" err="1" smtClean="0">
                <a:latin typeface="Arial Narrow (Corpo)"/>
              </a:rPr>
              <a:t>printf</a:t>
            </a:r>
            <a:r>
              <a:rPr lang="pt-BR" sz="1500" dirty="0" smtClean="0">
                <a:latin typeface="Arial Narrow (Corpo)"/>
              </a:rPr>
              <a:t>("Depois de chamar a função:\na=%d\</a:t>
            </a:r>
            <a:r>
              <a:rPr lang="pt-BR" sz="1500" dirty="0" err="1" smtClean="0">
                <a:latin typeface="Arial Narrow (Corpo)"/>
              </a:rPr>
              <a:t>nb</a:t>
            </a:r>
            <a:r>
              <a:rPr lang="pt-BR" sz="1500" dirty="0" smtClean="0">
                <a:latin typeface="Arial Narrow (Corpo)"/>
              </a:rPr>
              <a:t>=%d\n“, a, b);</a:t>
            </a:r>
          </a:p>
          <a:p>
            <a:pPr>
              <a:lnSpc>
                <a:spcPct val="100000"/>
              </a:lnSpc>
              <a:buFontTx/>
              <a:buNone/>
            </a:pPr>
            <a:r>
              <a:rPr lang="pt-BR" sz="1500" dirty="0" smtClean="0">
                <a:latin typeface="Arial Narrow (Corpo)"/>
              </a:rPr>
              <a:t>     </a:t>
            </a:r>
            <a:r>
              <a:rPr lang="pt-BR" sz="1500" dirty="0" err="1" smtClean="0">
                <a:latin typeface="Arial Narrow (Corpo)"/>
              </a:rPr>
              <a:t>getch</a:t>
            </a:r>
            <a:r>
              <a:rPr lang="pt-BR" sz="1500" dirty="0" smtClean="0">
                <a:latin typeface="Arial Narrow (Corpo)"/>
              </a:rPr>
              <a:t>();</a:t>
            </a:r>
          </a:p>
          <a:p>
            <a:pPr>
              <a:lnSpc>
                <a:spcPct val="100000"/>
              </a:lnSpc>
              <a:buFontTx/>
              <a:buNone/>
            </a:pPr>
            <a:r>
              <a:rPr lang="pt-BR" sz="1500" dirty="0" smtClean="0">
                <a:latin typeface="Arial Narrow (Corpo)"/>
              </a:rPr>
              <a:t>}</a:t>
            </a:r>
          </a:p>
          <a:p>
            <a:pPr>
              <a:lnSpc>
                <a:spcPct val="100000"/>
              </a:lnSpc>
              <a:buFontTx/>
              <a:buNone/>
            </a:pPr>
            <a:endParaRPr lang="pt-BR" sz="1500" dirty="0" smtClean="0">
              <a:latin typeface="Arial Narrow (Corpo)"/>
            </a:endParaRPr>
          </a:p>
          <a:p>
            <a:pPr>
              <a:lnSpc>
                <a:spcPct val="100000"/>
              </a:lnSpc>
              <a:buFontTx/>
              <a:buNone/>
            </a:pPr>
            <a:endParaRPr lang="pt-BR" sz="1500" dirty="0">
              <a:latin typeface="Arial Narrow (Corpo)"/>
            </a:endParaRPr>
          </a:p>
        </p:txBody>
      </p:sp>
    </p:spTree>
    <p:extLst>
      <p:ext uri="{BB962C8B-B14F-4D97-AF65-F5344CB8AC3E}">
        <p14:creationId xmlns:p14="http://schemas.microsoft.com/office/powerpoint/2010/main" val="558557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a:xfrm>
            <a:off x="468313" y="0"/>
            <a:ext cx="82296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sz="2800" b="1" dirty="0">
                <a:latin typeface="Calibri" pitchFamily="34" charset="0"/>
                <a:cs typeface="Calibri" pitchFamily="34" charset="0"/>
              </a:rPr>
              <a:t>Funções – Passagem de Parâmetro por Referência</a:t>
            </a:r>
            <a:endParaRPr lang="en-GB" sz="2800" b="1" dirty="0">
              <a:latin typeface="Calibri" pitchFamily="34" charset="0"/>
              <a:cs typeface="Calibri" pitchFamily="34" charset="0"/>
            </a:endParaRPr>
          </a:p>
        </p:txBody>
      </p:sp>
      <p:sp>
        <p:nvSpPr>
          <p:cNvPr id="200707" name="Rectangle 3"/>
          <p:cNvSpPr>
            <a:spLocks noGrp="1" noChangeArrowheads="1"/>
          </p:cNvSpPr>
          <p:nvPr>
            <p:ph idx="1"/>
          </p:nvPr>
        </p:nvSpPr>
        <p:spPr>
          <a:xfrm>
            <a:off x="642910" y="1071546"/>
            <a:ext cx="7667625" cy="5589587"/>
          </a:xfrm>
        </p:spPr>
        <p:txBody>
          <a:bodyPr vert="horz">
            <a:noAutofit/>
          </a:bodyPr>
          <a:lstStyle/>
          <a:p>
            <a:pPr>
              <a:lnSpc>
                <a:spcPct val="100000"/>
              </a:lnSpc>
              <a:buFontTx/>
              <a:buNone/>
            </a:pPr>
            <a:r>
              <a:rPr lang="pt-BR" sz="1500" dirty="0" smtClean="0">
                <a:latin typeface="Arial Narrow (Corpo)"/>
              </a:rPr>
              <a:t>#include &lt;</a:t>
            </a:r>
            <a:r>
              <a:rPr lang="pt-BR" sz="1500" dirty="0" err="1" smtClean="0">
                <a:latin typeface="Arial Narrow (Corpo)"/>
              </a:rPr>
              <a:t>stdlib</a:t>
            </a:r>
            <a:r>
              <a:rPr lang="pt-BR" sz="1500" dirty="0" smtClean="0">
                <a:latin typeface="Arial Narrow (Corpo)"/>
              </a:rPr>
              <a:t>.h&gt;</a:t>
            </a:r>
          </a:p>
          <a:p>
            <a:pPr>
              <a:lnSpc>
                <a:spcPct val="100000"/>
              </a:lnSpc>
              <a:buFontTx/>
              <a:buNone/>
            </a:pPr>
            <a:r>
              <a:rPr lang="pt-BR" sz="1500" dirty="0" smtClean="0">
                <a:latin typeface="Arial Narrow (Corpo)"/>
              </a:rPr>
              <a:t>#include &lt;</a:t>
            </a:r>
            <a:r>
              <a:rPr lang="pt-BR" sz="1500" dirty="0" err="1" smtClean="0">
                <a:latin typeface="Arial Narrow (Corpo)"/>
              </a:rPr>
              <a:t>conio</a:t>
            </a:r>
            <a:r>
              <a:rPr lang="pt-BR" sz="1500" dirty="0" smtClean="0">
                <a:latin typeface="Arial Narrow (Corpo)"/>
              </a:rPr>
              <a:t>.h&gt;</a:t>
            </a:r>
          </a:p>
          <a:p>
            <a:pPr>
              <a:lnSpc>
                <a:spcPct val="100000"/>
              </a:lnSpc>
              <a:buFontTx/>
              <a:buNone/>
            </a:pPr>
            <a:r>
              <a:rPr lang="pt-BR" sz="1500" dirty="0" smtClean="0">
                <a:latin typeface="Arial Narrow (Corpo)"/>
              </a:rPr>
              <a:t>#include &lt;</a:t>
            </a:r>
            <a:r>
              <a:rPr lang="pt-BR" sz="1500" dirty="0" err="1" smtClean="0">
                <a:latin typeface="Arial Narrow (Corpo)"/>
              </a:rPr>
              <a:t>stdio</a:t>
            </a:r>
            <a:r>
              <a:rPr lang="pt-BR" sz="1500" dirty="0" smtClean="0">
                <a:latin typeface="Arial Narrow (Corpo)"/>
              </a:rPr>
              <a:t>.h&gt;</a:t>
            </a:r>
          </a:p>
          <a:p>
            <a:pPr>
              <a:lnSpc>
                <a:spcPct val="110000"/>
              </a:lnSpc>
              <a:buNone/>
            </a:pPr>
            <a:endParaRPr lang="pt-BR" sz="1500" dirty="0" smtClean="0">
              <a:latin typeface="Arial Narrow (Corpo)"/>
            </a:endParaRPr>
          </a:p>
          <a:p>
            <a:pPr>
              <a:lnSpc>
                <a:spcPct val="110000"/>
              </a:lnSpc>
              <a:buNone/>
            </a:pPr>
            <a:r>
              <a:rPr lang="pt-BR" sz="1500" dirty="0" err="1" smtClean="0">
                <a:latin typeface="Arial Narrow (Corpo)"/>
              </a:rPr>
              <a:t>void</a:t>
            </a:r>
            <a:r>
              <a:rPr lang="pt-BR" sz="1500" dirty="0" smtClean="0">
                <a:latin typeface="Arial Narrow (Corpo)"/>
              </a:rPr>
              <a:t>  </a:t>
            </a:r>
            <a:r>
              <a:rPr lang="pt-BR" sz="1500" dirty="0" err="1" smtClean="0">
                <a:latin typeface="Arial Narrow (Corpo)"/>
              </a:rPr>
              <a:t>funcao_qualquer</a:t>
            </a:r>
            <a:r>
              <a:rPr lang="pt-BR" sz="1500" dirty="0" smtClean="0">
                <a:latin typeface="Arial Narrow (Corpo)"/>
              </a:rPr>
              <a:t>(</a:t>
            </a:r>
            <a:r>
              <a:rPr lang="pt-BR" sz="1500" dirty="0" err="1" smtClean="0">
                <a:latin typeface="Arial Narrow (Corpo)"/>
              </a:rPr>
              <a:t>int</a:t>
            </a:r>
            <a:r>
              <a:rPr lang="pt-BR" sz="1500" dirty="0" smtClean="0">
                <a:latin typeface="Arial Narrow (Corpo)"/>
              </a:rPr>
              <a:t> </a:t>
            </a:r>
            <a:r>
              <a:rPr lang="pt-BR" sz="1500" dirty="0">
                <a:latin typeface="Arial Narrow (Corpo)"/>
              </a:rPr>
              <a:t>A, </a:t>
            </a:r>
            <a:r>
              <a:rPr lang="pt-BR" sz="1500" dirty="0" err="1" smtClean="0">
                <a:latin typeface="Arial Narrow (Corpo)"/>
              </a:rPr>
              <a:t>int</a:t>
            </a:r>
            <a:r>
              <a:rPr lang="pt-BR" sz="1500" dirty="0" smtClean="0">
                <a:latin typeface="Arial Narrow (Corpo)"/>
              </a:rPr>
              <a:t> *B</a:t>
            </a:r>
            <a:r>
              <a:rPr lang="pt-BR" sz="1500" dirty="0">
                <a:latin typeface="Arial Narrow (Corpo)"/>
              </a:rPr>
              <a:t>)</a:t>
            </a:r>
          </a:p>
          <a:p>
            <a:pPr>
              <a:lnSpc>
                <a:spcPct val="110000"/>
              </a:lnSpc>
              <a:buNone/>
            </a:pPr>
            <a:r>
              <a:rPr lang="pt-BR" sz="1500" dirty="0" smtClean="0">
                <a:latin typeface="Arial Narrow (Corpo)"/>
              </a:rPr>
              <a:t>{</a:t>
            </a:r>
            <a:endParaRPr lang="pt-BR" sz="1500" dirty="0">
              <a:latin typeface="Arial Narrow (Corpo)"/>
            </a:endParaRPr>
          </a:p>
          <a:p>
            <a:pPr>
              <a:lnSpc>
                <a:spcPct val="110000"/>
              </a:lnSpc>
              <a:buNone/>
            </a:pPr>
            <a:r>
              <a:rPr lang="pt-BR" sz="1500" dirty="0">
                <a:latin typeface="Arial Narrow (Corpo)"/>
              </a:rPr>
              <a:t>	 </a:t>
            </a:r>
            <a:r>
              <a:rPr lang="pt-BR" sz="1500" dirty="0" smtClean="0">
                <a:latin typeface="Arial Narrow (Corpo)"/>
              </a:rPr>
              <a:t>A </a:t>
            </a:r>
            <a:r>
              <a:rPr lang="pt-BR" sz="1500" dirty="0">
                <a:latin typeface="Arial Narrow (Corpo)"/>
              </a:rPr>
              <a:t>= 1;</a:t>
            </a:r>
          </a:p>
          <a:p>
            <a:pPr>
              <a:lnSpc>
                <a:spcPct val="110000"/>
              </a:lnSpc>
              <a:buNone/>
            </a:pPr>
            <a:r>
              <a:rPr lang="pt-BR" sz="1500" dirty="0">
                <a:latin typeface="Arial Narrow (Corpo)"/>
              </a:rPr>
              <a:t>	*B = 2;</a:t>
            </a:r>
          </a:p>
          <a:p>
            <a:pPr>
              <a:lnSpc>
                <a:spcPct val="110000"/>
              </a:lnSpc>
              <a:buNone/>
            </a:pPr>
            <a:r>
              <a:rPr lang="pt-BR" sz="1500" dirty="0" smtClean="0">
                <a:latin typeface="Arial Narrow (Corpo)"/>
              </a:rPr>
              <a:t>}</a:t>
            </a:r>
            <a:endParaRPr lang="pt-BR" sz="1500" dirty="0">
              <a:latin typeface="Arial Narrow (Corpo)"/>
            </a:endParaRPr>
          </a:p>
          <a:p>
            <a:pPr>
              <a:lnSpc>
                <a:spcPct val="110000"/>
              </a:lnSpc>
              <a:buNone/>
            </a:pPr>
            <a:endParaRPr lang="pt-BR" sz="1500" dirty="0">
              <a:latin typeface="Arial Narrow (Corpo)"/>
            </a:endParaRPr>
          </a:p>
          <a:p>
            <a:pPr>
              <a:lnSpc>
                <a:spcPct val="110000"/>
              </a:lnSpc>
              <a:buNone/>
            </a:pPr>
            <a:r>
              <a:rPr lang="pt-BR" sz="1500" dirty="0" err="1" smtClean="0">
                <a:latin typeface="Arial Narrow (Corpo)"/>
              </a:rPr>
              <a:t>main</a:t>
            </a:r>
            <a:r>
              <a:rPr lang="pt-BR" sz="1500" dirty="0">
                <a:latin typeface="Arial Narrow (Corpo)"/>
              </a:rPr>
              <a:t>()</a:t>
            </a:r>
          </a:p>
          <a:p>
            <a:pPr>
              <a:lnSpc>
                <a:spcPct val="110000"/>
              </a:lnSpc>
              <a:buNone/>
            </a:pPr>
            <a:r>
              <a:rPr lang="pt-BR" sz="1500" dirty="0" smtClean="0">
                <a:latin typeface="Arial Narrow (Corpo)"/>
              </a:rPr>
              <a:t>{</a:t>
            </a:r>
            <a:endParaRPr lang="pt-BR" sz="1500" dirty="0">
              <a:latin typeface="Arial Narrow (Corpo)"/>
            </a:endParaRPr>
          </a:p>
          <a:p>
            <a:pPr>
              <a:lnSpc>
                <a:spcPct val="110000"/>
              </a:lnSpc>
              <a:buNone/>
            </a:pPr>
            <a:r>
              <a:rPr lang="pt-BR" sz="1500" dirty="0">
                <a:latin typeface="Arial Narrow (Corpo)"/>
              </a:rPr>
              <a:t>	</a:t>
            </a:r>
            <a:r>
              <a:rPr lang="pt-BR" sz="1500" dirty="0" err="1">
                <a:latin typeface="Arial Narrow (Corpo)"/>
              </a:rPr>
              <a:t>int</a:t>
            </a:r>
            <a:r>
              <a:rPr lang="pt-BR" sz="1500" dirty="0">
                <a:latin typeface="Arial Narrow (Corpo)"/>
              </a:rPr>
              <a:t> X = 0, Y = 0;</a:t>
            </a:r>
          </a:p>
          <a:p>
            <a:pPr>
              <a:lnSpc>
                <a:spcPct val="110000"/>
              </a:lnSpc>
              <a:buNone/>
            </a:pPr>
            <a:r>
              <a:rPr lang="pt-BR" sz="1500" dirty="0">
                <a:latin typeface="Arial Narrow (Corpo)"/>
              </a:rPr>
              <a:t>	</a:t>
            </a:r>
            <a:r>
              <a:rPr lang="pt-BR" sz="1500" dirty="0" err="1" smtClean="0">
                <a:latin typeface="Arial Narrow (Corpo)"/>
              </a:rPr>
              <a:t>funcao_qualquer</a:t>
            </a:r>
            <a:r>
              <a:rPr lang="pt-BR" sz="1500" dirty="0" smtClean="0">
                <a:latin typeface="Arial Narrow (Corpo)"/>
              </a:rPr>
              <a:t>(X</a:t>
            </a:r>
            <a:r>
              <a:rPr lang="pt-BR" sz="1500" dirty="0">
                <a:latin typeface="Arial Narrow (Corpo)"/>
              </a:rPr>
              <a:t>, &amp;Y);</a:t>
            </a:r>
          </a:p>
          <a:p>
            <a:pPr>
              <a:lnSpc>
                <a:spcPct val="110000"/>
              </a:lnSpc>
              <a:buNone/>
            </a:pPr>
            <a:r>
              <a:rPr lang="pt-BR" sz="1500" dirty="0">
                <a:latin typeface="Arial Narrow (Corpo)"/>
              </a:rPr>
              <a:t>	</a:t>
            </a:r>
            <a:r>
              <a:rPr lang="pt-BR" sz="1500" dirty="0" err="1">
                <a:latin typeface="Arial Narrow (Corpo)"/>
              </a:rPr>
              <a:t>printf</a:t>
            </a:r>
            <a:r>
              <a:rPr lang="pt-BR" sz="1500" dirty="0">
                <a:latin typeface="Arial Narrow (Corpo)"/>
              </a:rPr>
              <a:t>(“%d %d”, X, Y);</a:t>
            </a:r>
          </a:p>
          <a:p>
            <a:pPr>
              <a:lnSpc>
                <a:spcPct val="110000"/>
              </a:lnSpc>
              <a:buNone/>
            </a:pPr>
            <a:r>
              <a:rPr lang="pt-BR" sz="1500" dirty="0">
                <a:latin typeface="Arial Narrow (Corpo)"/>
              </a:rPr>
              <a:t>	</a:t>
            </a:r>
            <a:r>
              <a:rPr lang="pt-BR" sz="1500" dirty="0" err="1" smtClean="0">
                <a:latin typeface="Arial Narrow (Corpo)"/>
              </a:rPr>
              <a:t>getch</a:t>
            </a:r>
            <a:r>
              <a:rPr lang="pt-BR" sz="1500" dirty="0" smtClean="0">
                <a:latin typeface="Arial Narrow (Corpo)"/>
              </a:rPr>
              <a:t>();</a:t>
            </a:r>
            <a:endParaRPr lang="pt-BR" sz="1500" dirty="0">
              <a:latin typeface="Arial Narrow (Corpo)"/>
            </a:endParaRPr>
          </a:p>
          <a:p>
            <a:pPr>
              <a:lnSpc>
                <a:spcPct val="110000"/>
              </a:lnSpc>
              <a:buNone/>
            </a:pPr>
            <a:r>
              <a:rPr lang="pt-BR" sz="1500" dirty="0" smtClean="0">
                <a:latin typeface="Arial Narrow (Corpo)"/>
              </a:rPr>
              <a:t>}</a:t>
            </a:r>
            <a:endParaRPr lang="pt-BR" sz="1500" dirty="0">
              <a:latin typeface="Arial Narrow (Corp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274638"/>
            <a:ext cx="8229600" cy="1143000"/>
          </a:xfrm>
        </p:spPr>
        <p:txBody>
          <a:bodyPr>
            <a:normAutofit/>
          </a:bodyPr>
          <a:lstStyle/>
          <a:p>
            <a:r>
              <a:rPr lang="pt-BR" dirty="0">
                <a:solidFill>
                  <a:schemeClr val="tx1"/>
                </a:solidFill>
              </a:rPr>
              <a:t>As funções em C: </a:t>
            </a:r>
            <a:r>
              <a:rPr lang="pt-BR" dirty="0" err="1">
                <a:solidFill>
                  <a:schemeClr val="tx1"/>
                </a:solidFill>
              </a:rPr>
              <a:t>Modularização</a:t>
            </a:r>
            <a:endParaRPr lang="pt-BR" dirty="0">
              <a:solidFill>
                <a:schemeClr val="tx1"/>
              </a:solidFill>
            </a:endParaRPr>
          </a:p>
        </p:txBody>
      </p:sp>
      <p:sp>
        <p:nvSpPr>
          <p:cNvPr id="3075" name="Rectangle 2"/>
          <p:cNvSpPr>
            <a:spLocks noGrp="1" noChangeArrowheads="1"/>
          </p:cNvSpPr>
          <p:nvPr>
            <p:ph type="body" sz="half" idx="1"/>
          </p:nvPr>
        </p:nvSpPr>
        <p:spPr>
          <a:xfrm>
            <a:off x="428625" y="1214438"/>
            <a:ext cx="8464550" cy="5383212"/>
          </a:xfrm>
        </p:spPr>
        <p:txBody>
          <a:bodyPr vert="horz">
            <a:normAutofit/>
          </a:bodyPr>
          <a:lstStyle/>
          <a:p>
            <a:pPr algn="just">
              <a:buFont typeface="Courier New" panose="02070309020205020404" pitchFamily="49" charset="0"/>
              <a:buChar char="o"/>
            </a:pPr>
            <a:r>
              <a:rPr lang="pt-BR" sz="2200" b="1" dirty="0" smtClean="0">
                <a:latin typeface="Arial Narrow" panose="020B0606020202030204" pitchFamily="34" charset="0"/>
              </a:rPr>
              <a:t>O que são “Funções”? </a:t>
            </a:r>
            <a:r>
              <a:rPr lang="pt-BR" sz="2200" dirty="0" smtClean="0">
                <a:latin typeface="Arial Narrow" panose="020B0606020202030204" pitchFamily="34" charset="0"/>
              </a:rPr>
              <a:t>(também chamados de </a:t>
            </a:r>
            <a:r>
              <a:rPr lang="pt-BR" sz="2200" dirty="0" smtClean="0">
                <a:latin typeface="Arial Narrow" panose="020B0606020202030204" pitchFamily="34" charset="0"/>
              </a:rPr>
              <a:t>subprogramas </a:t>
            </a:r>
            <a:r>
              <a:rPr lang="pt-BR" sz="2200" dirty="0" smtClean="0">
                <a:latin typeface="Arial Narrow" panose="020B0606020202030204" pitchFamily="34" charset="0"/>
              </a:rPr>
              <a:t>ou sub-rotinas)</a:t>
            </a:r>
          </a:p>
          <a:p>
            <a:pPr lvl="1" algn="just">
              <a:buFont typeface="Arial" panose="020B0604020202020204" pitchFamily="34" charset="0"/>
              <a:buChar char="•"/>
            </a:pPr>
            <a:r>
              <a:rPr lang="pt-BR" sz="2200" dirty="0" smtClean="0">
                <a:latin typeface="Arial Narrow" panose="020B0606020202030204" pitchFamily="34" charset="0"/>
              </a:rPr>
              <a:t>São trechos de código fonte agrupados sob um nome, que podem ser chamados sempre que for necessário executar uma determinada ação programada neste trecho;</a:t>
            </a:r>
          </a:p>
          <a:p>
            <a:pPr lvl="1" algn="just">
              <a:buFont typeface="Arial" panose="020B0604020202020204" pitchFamily="34" charset="0"/>
              <a:buChar char="•"/>
            </a:pPr>
            <a:r>
              <a:rPr lang="pt-BR" sz="2200" dirty="0" smtClean="0">
                <a:latin typeface="Arial Narrow" panose="020B0606020202030204" pitchFamily="34" charset="0"/>
              </a:rPr>
              <a:t>Uma função pode ser definida também como um bloco de código de programa que pode ser usado diversas vezes em sua execução. O uso de funções permite que o programa fique mais legível, mais bem estruturado. Um programa em C consiste, no fundo, de várias funções colocadas juntas. </a:t>
            </a:r>
          </a:p>
          <a:p>
            <a:pPr algn="just">
              <a:buFont typeface="Courier New" panose="02070309020205020404" pitchFamily="49" charset="0"/>
              <a:buChar char="o"/>
            </a:pPr>
            <a:r>
              <a:rPr lang="pt-BR" sz="2200" b="1" dirty="0" smtClean="0">
                <a:latin typeface="Arial Narrow" panose="020B0606020202030204" pitchFamily="34" charset="0"/>
              </a:rPr>
              <a:t>Como usar funções?</a:t>
            </a:r>
          </a:p>
          <a:p>
            <a:pPr lvl="1" algn="just"/>
            <a:r>
              <a:rPr lang="pt-BR" sz="2200" dirty="0" smtClean="0">
                <a:latin typeface="Arial Narrow" panose="020B0606020202030204" pitchFamily="34" charset="0"/>
              </a:rPr>
              <a:t>Atribui-se um nome à uma </a:t>
            </a:r>
            <a:r>
              <a:rPr lang="pt-BR" sz="2200" dirty="0" smtClean="0">
                <a:latin typeface="Arial Narrow" panose="020B0606020202030204" pitchFamily="34" charset="0"/>
              </a:rPr>
              <a:t>sequência </a:t>
            </a:r>
            <a:r>
              <a:rPr lang="pt-BR" sz="2200" dirty="0" smtClean="0">
                <a:latin typeface="Arial Narrow" panose="020B0606020202030204" pitchFamily="34" charset="0"/>
              </a:rPr>
              <a:t>de comandos, e faz-se referência a este nome nos vários lugares do programa onde a </a:t>
            </a:r>
            <a:r>
              <a:rPr lang="pt-BR" sz="2200" dirty="0" smtClean="0">
                <a:latin typeface="Arial Narrow" panose="020B0606020202030204" pitchFamily="34" charset="0"/>
              </a:rPr>
              <a:t>sequência </a:t>
            </a:r>
            <a:r>
              <a:rPr lang="pt-BR" sz="2200" dirty="0" smtClean="0">
                <a:latin typeface="Arial Narrow" panose="020B0606020202030204" pitchFamily="34" charset="0"/>
              </a:rPr>
              <a:t>em questão deveria ser repetida.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a:xfrm>
            <a:off x="468313" y="0"/>
            <a:ext cx="82296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sz="2400" b="1" dirty="0">
                <a:latin typeface="Calibri" pitchFamily="34" charset="0"/>
                <a:cs typeface="Calibri" pitchFamily="34" charset="0"/>
              </a:rPr>
              <a:t>Funções – Passagem de Vetores e Matrizes como </a:t>
            </a:r>
            <a:r>
              <a:rPr lang="pt-BR" sz="2400" b="1" dirty="0">
                <a:latin typeface="Calibri" pitchFamily="34" charset="0"/>
                <a:cs typeface="Calibri" pitchFamily="34" charset="0"/>
              </a:rPr>
              <a:t>parâmetros</a:t>
            </a:r>
            <a:endParaRPr lang="en-GB" sz="2400" b="1" dirty="0">
              <a:latin typeface="Calibri" pitchFamily="34" charset="0"/>
              <a:cs typeface="Calibri" pitchFamily="34" charset="0"/>
            </a:endParaRPr>
          </a:p>
        </p:txBody>
      </p:sp>
      <p:sp>
        <p:nvSpPr>
          <p:cNvPr id="200707" name="Rectangle 3"/>
          <p:cNvSpPr>
            <a:spLocks noGrp="1" noChangeArrowheads="1"/>
          </p:cNvSpPr>
          <p:nvPr>
            <p:ph idx="1"/>
          </p:nvPr>
        </p:nvSpPr>
        <p:spPr>
          <a:xfrm>
            <a:off x="642910" y="1071546"/>
            <a:ext cx="7667625" cy="5589587"/>
          </a:xfrm>
        </p:spPr>
        <p:txBody>
          <a:bodyPr vert="horz">
            <a:noAutofit/>
          </a:bodyPr>
          <a:lstStyle/>
          <a:p>
            <a:pPr marL="109728" indent="0" algn="just">
              <a:buNone/>
            </a:pPr>
            <a:r>
              <a:rPr lang="pt-BR" sz="1400" dirty="0">
                <a:latin typeface="Arial Narrow (Corpo)"/>
              </a:rPr>
              <a:t>Matrizes e vetores são um caso especial e exceção a regra que parâmetros são passados sempre por valor (não levando em conta os ponteiros, é claro). Como veremos, o nome de uma matriz ou vetor corresponde ao endereço do primeiro elemento dessa estrutura. Quando uma matriz/vetor é passada como parâmetro, apenas o endereço do primeiro elemento é passado.</a:t>
            </a:r>
          </a:p>
          <a:p>
            <a:pPr marL="109728" indent="0" algn="just">
              <a:buNone/>
            </a:pPr>
            <a:r>
              <a:rPr lang="pt-BR" sz="1400" dirty="0">
                <a:latin typeface="Arial Narrow (Corpo)"/>
              </a:rPr>
              <a:t>Quando vamos passar uma dessas estruturas como argumento de uma função, podemos declarar a função de três maneiras equivalentes. Como exemplo, seja o vetor:</a:t>
            </a:r>
          </a:p>
          <a:p>
            <a:pPr marL="109728" indent="0" algn="just">
              <a:buNone/>
            </a:pPr>
            <a:r>
              <a:rPr lang="pt-BR" sz="1400" dirty="0">
                <a:latin typeface="Arial Narrow (Corpo)"/>
              </a:rPr>
              <a:t>                </a:t>
            </a:r>
            <a:r>
              <a:rPr lang="pt-BR" sz="1400" dirty="0" err="1">
                <a:latin typeface="Arial Narrow (Corpo)"/>
              </a:rPr>
              <a:t>int</a:t>
            </a:r>
            <a:r>
              <a:rPr lang="pt-BR" sz="1400" dirty="0">
                <a:latin typeface="Arial Narrow (Corpo)"/>
              </a:rPr>
              <a:t> </a:t>
            </a:r>
            <a:r>
              <a:rPr lang="pt-BR" sz="1400" dirty="0" err="1">
                <a:latin typeface="Arial Narrow (Corpo)"/>
              </a:rPr>
              <a:t>matrx</a:t>
            </a:r>
            <a:r>
              <a:rPr lang="pt-BR" sz="1400" dirty="0">
                <a:latin typeface="Arial Narrow (Corpo)"/>
              </a:rPr>
              <a:t> [50];</a:t>
            </a:r>
          </a:p>
          <a:p>
            <a:pPr marL="109728" indent="0" algn="just">
              <a:buNone/>
            </a:pPr>
            <a:r>
              <a:rPr lang="pt-BR" sz="1400" dirty="0">
                <a:latin typeface="Arial Narrow (Corpo)"/>
              </a:rPr>
              <a:t>e que queiramos passá-lo como argumento de uma função </a:t>
            </a:r>
            <a:r>
              <a:rPr lang="pt-BR" sz="1400" b="1" dirty="0" err="1">
                <a:latin typeface="Arial Narrow (Corpo)"/>
              </a:rPr>
              <a:t>func</a:t>
            </a:r>
            <a:r>
              <a:rPr lang="pt-BR" sz="1400" b="1" dirty="0">
                <a:latin typeface="Arial Narrow (Corpo)"/>
              </a:rPr>
              <a:t>()</a:t>
            </a:r>
            <a:r>
              <a:rPr lang="pt-BR" sz="1400" dirty="0">
                <a:latin typeface="Arial Narrow (Corpo)"/>
              </a:rPr>
              <a:t>. Podemos declarar </a:t>
            </a:r>
            <a:r>
              <a:rPr lang="pt-BR" sz="1400" b="1" dirty="0" err="1">
                <a:latin typeface="Arial Narrow (Corpo)"/>
              </a:rPr>
              <a:t>func</a:t>
            </a:r>
            <a:r>
              <a:rPr lang="pt-BR" sz="1400" b="1" dirty="0">
                <a:latin typeface="Arial Narrow (Corpo)"/>
              </a:rPr>
              <a:t>()</a:t>
            </a:r>
            <a:r>
              <a:rPr lang="pt-BR" sz="1400" dirty="0">
                <a:latin typeface="Arial Narrow (Corpo)"/>
              </a:rPr>
              <a:t> das três maneiras seguintes:</a:t>
            </a:r>
          </a:p>
          <a:p>
            <a:pPr marL="109728" indent="0" algn="just">
              <a:buNone/>
            </a:pPr>
            <a:r>
              <a:rPr lang="pt-BR" sz="1400" dirty="0">
                <a:latin typeface="Arial Narrow (Corpo)"/>
              </a:rPr>
              <a:t>                </a:t>
            </a:r>
            <a:r>
              <a:rPr lang="en-US" sz="1400" dirty="0">
                <a:latin typeface="Arial Narrow (Corpo)"/>
              </a:rPr>
              <a:t>void </a:t>
            </a:r>
            <a:r>
              <a:rPr lang="en-US" sz="1400" dirty="0" err="1">
                <a:latin typeface="Arial Narrow (Corpo)"/>
              </a:rPr>
              <a:t>func</a:t>
            </a:r>
            <a:r>
              <a:rPr lang="en-US" sz="1400" dirty="0">
                <a:latin typeface="Arial Narrow (Corpo)"/>
              </a:rPr>
              <a:t> (</a:t>
            </a:r>
            <a:r>
              <a:rPr lang="en-US" sz="1400" dirty="0" err="1">
                <a:latin typeface="Arial Narrow (Corpo)"/>
              </a:rPr>
              <a:t>int</a:t>
            </a:r>
            <a:r>
              <a:rPr lang="en-US" sz="1400" dirty="0">
                <a:latin typeface="Arial Narrow (Corpo)"/>
              </a:rPr>
              <a:t> </a:t>
            </a:r>
            <a:r>
              <a:rPr lang="en-US" sz="1400" dirty="0" err="1">
                <a:latin typeface="Arial Narrow (Corpo)"/>
              </a:rPr>
              <a:t>matrx</a:t>
            </a:r>
            <a:r>
              <a:rPr lang="en-US" sz="1400" dirty="0">
                <a:latin typeface="Arial Narrow (Corpo)"/>
              </a:rPr>
              <a:t>[50]);</a:t>
            </a:r>
            <a:endParaRPr lang="pt-BR" sz="1400" dirty="0">
              <a:latin typeface="Arial Narrow (Corpo)"/>
            </a:endParaRPr>
          </a:p>
          <a:p>
            <a:pPr marL="109728" indent="0" algn="just">
              <a:buNone/>
            </a:pPr>
            <a:r>
              <a:rPr lang="en-US" sz="1400" dirty="0">
                <a:latin typeface="Arial Narrow (Corpo)"/>
              </a:rPr>
              <a:t>                void </a:t>
            </a:r>
            <a:r>
              <a:rPr lang="en-US" sz="1400" dirty="0" err="1">
                <a:latin typeface="Arial Narrow (Corpo)"/>
              </a:rPr>
              <a:t>func</a:t>
            </a:r>
            <a:r>
              <a:rPr lang="en-US" sz="1400" dirty="0">
                <a:latin typeface="Arial Narrow (Corpo)"/>
              </a:rPr>
              <a:t> (</a:t>
            </a:r>
            <a:r>
              <a:rPr lang="en-US" sz="1400" dirty="0" err="1">
                <a:latin typeface="Arial Narrow (Corpo)"/>
              </a:rPr>
              <a:t>int</a:t>
            </a:r>
            <a:r>
              <a:rPr lang="en-US" sz="1400" dirty="0">
                <a:latin typeface="Arial Narrow (Corpo)"/>
              </a:rPr>
              <a:t> </a:t>
            </a:r>
            <a:r>
              <a:rPr lang="en-US" sz="1400" dirty="0" err="1">
                <a:latin typeface="Arial Narrow (Corpo)"/>
              </a:rPr>
              <a:t>matrx</a:t>
            </a:r>
            <a:r>
              <a:rPr lang="en-US" sz="1400" dirty="0">
                <a:latin typeface="Arial Narrow (Corpo)"/>
              </a:rPr>
              <a:t>[]);</a:t>
            </a:r>
            <a:endParaRPr lang="pt-BR" sz="1400" dirty="0">
              <a:latin typeface="Arial Narrow (Corpo)"/>
            </a:endParaRPr>
          </a:p>
          <a:p>
            <a:pPr marL="109728" indent="0" algn="just">
              <a:buNone/>
            </a:pPr>
            <a:r>
              <a:rPr lang="en-US" sz="1400" dirty="0">
                <a:latin typeface="Arial Narrow (Corpo)"/>
              </a:rPr>
              <a:t>                </a:t>
            </a:r>
            <a:r>
              <a:rPr lang="pt-BR" sz="1400" dirty="0" err="1">
                <a:latin typeface="Arial Narrow (Corpo)"/>
              </a:rPr>
              <a:t>void</a:t>
            </a:r>
            <a:r>
              <a:rPr lang="pt-BR" sz="1400" dirty="0">
                <a:latin typeface="Arial Narrow (Corpo)"/>
              </a:rPr>
              <a:t> </a:t>
            </a:r>
            <a:r>
              <a:rPr lang="pt-BR" sz="1400" dirty="0" err="1">
                <a:latin typeface="Arial Narrow (Corpo)"/>
              </a:rPr>
              <a:t>func</a:t>
            </a:r>
            <a:r>
              <a:rPr lang="pt-BR" sz="1400" dirty="0">
                <a:latin typeface="Arial Narrow (Corpo)"/>
              </a:rPr>
              <a:t> (</a:t>
            </a:r>
            <a:r>
              <a:rPr lang="pt-BR" sz="1400" dirty="0" err="1">
                <a:latin typeface="Arial Narrow (Corpo)"/>
              </a:rPr>
              <a:t>int</a:t>
            </a:r>
            <a:r>
              <a:rPr lang="pt-BR" sz="1400" dirty="0">
                <a:latin typeface="Arial Narrow (Corpo)"/>
              </a:rPr>
              <a:t> *</a:t>
            </a:r>
            <a:r>
              <a:rPr lang="pt-BR" sz="1400" dirty="0" err="1">
                <a:latin typeface="Arial Narrow (Corpo)"/>
              </a:rPr>
              <a:t>matrx</a:t>
            </a:r>
            <a:r>
              <a:rPr lang="pt-BR" sz="1400" dirty="0">
                <a:latin typeface="Arial Narrow (Corpo)"/>
              </a:rPr>
              <a:t>);</a:t>
            </a:r>
          </a:p>
          <a:p>
            <a:pPr marL="109728" indent="0" algn="just">
              <a:buNone/>
            </a:pPr>
            <a:r>
              <a:rPr lang="pt-BR" sz="1400" dirty="0">
                <a:latin typeface="Arial Narrow (Corpo)"/>
              </a:rPr>
              <a:t>Nos três casos, teremos dentro de </a:t>
            </a:r>
            <a:r>
              <a:rPr lang="pt-BR" sz="1400" b="1" dirty="0" err="1">
                <a:latin typeface="Arial Narrow (Corpo)"/>
              </a:rPr>
              <a:t>func</a:t>
            </a:r>
            <a:r>
              <a:rPr lang="pt-BR" sz="1400" b="1" dirty="0">
                <a:latin typeface="Arial Narrow (Corpo)"/>
              </a:rPr>
              <a:t>()</a:t>
            </a:r>
            <a:r>
              <a:rPr lang="pt-BR" sz="1400" dirty="0">
                <a:latin typeface="Arial Narrow (Corpo)"/>
              </a:rPr>
              <a:t> um </a:t>
            </a:r>
            <a:r>
              <a:rPr lang="pt-BR" sz="1400" b="1" dirty="0" err="1">
                <a:latin typeface="Arial Narrow (Corpo)"/>
              </a:rPr>
              <a:t>int</a:t>
            </a:r>
            <a:r>
              <a:rPr lang="pt-BR" sz="1400" b="1" dirty="0">
                <a:latin typeface="Arial Narrow (Corpo)"/>
              </a:rPr>
              <a:t> *</a:t>
            </a:r>
            <a:r>
              <a:rPr lang="pt-BR" sz="1400" dirty="0">
                <a:latin typeface="Arial Narrow (Corpo)"/>
              </a:rPr>
              <a:t> chamado </a:t>
            </a:r>
            <a:r>
              <a:rPr lang="pt-BR" sz="1400" b="1" dirty="0" err="1">
                <a:latin typeface="Arial Narrow (Corpo)"/>
              </a:rPr>
              <a:t>matrx</a:t>
            </a:r>
            <a:r>
              <a:rPr lang="pt-BR" sz="1400" dirty="0">
                <a:latin typeface="Arial Narrow (Corpo)"/>
              </a:rPr>
              <a:t>. Ao passarmos um vetor para uma função, na realidade estamos passando um ponteiro. Neste ponteiro é armazenado o endereço do primeiro elemento do vetor. Isto significa que  não é feita uma cópia, elemento a elemento do vetor. Isto faz com que possamos alterar o valor dos elementos do vetor dentro da função.</a:t>
            </a:r>
          </a:p>
          <a:p>
            <a:pPr marL="109728" indent="0" algn="just">
              <a:buNone/>
            </a:pPr>
            <a:r>
              <a:rPr lang="pt-BR" sz="1400" dirty="0">
                <a:latin typeface="Arial Narrow (Corpo)"/>
              </a:rPr>
              <a:t>Vetores são sempre passados por referência para funções.</a:t>
            </a:r>
          </a:p>
          <a:p>
            <a:pPr marL="109728" indent="0" algn="just">
              <a:buNone/>
            </a:pPr>
            <a:r>
              <a:rPr lang="pt-BR" sz="1400" dirty="0">
                <a:latin typeface="Arial Narrow (Corpo)"/>
              </a:rPr>
              <a:t>Lembrando que uma cadeia de caracteres não passa de um vetor de caracteres e deve ser tratado como tal nas funções.</a:t>
            </a:r>
          </a:p>
          <a:p>
            <a:pPr algn="just">
              <a:lnSpc>
                <a:spcPct val="100000"/>
              </a:lnSpc>
              <a:buFontTx/>
              <a:buNone/>
            </a:pPr>
            <a:endParaRPr lang="pt-BR" sz="1400" dirty="0">
              <a:latin typeface="Arial Narrow (Corpo)"/>
            </a:endParaRPr>
          </a:p>
        </p:txBody>
      </p:sp>
    </p:spTree>
    <p:extLst>
      <p:ext uri="{BB962C8B-B14F-4D97-AF65-F5344CB8AC3E}">
        <p14:creationId xmlns:p14="http://schemas.microsoft.com/office/powerpoint/2010/main" val="2635645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a:xfrm>
            <a:off x="468313" y="0"/>
            <a:ext cx="82296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sz="2400" b="1" dirty="0">
                <a:latin typeface="Calibri" pitchFamily="34" charset="0"/>
                <a:cs typeface="Calibri" pitchFamily="34" charset="0"/>
              </a:rPr>
              <a:t>Funções – Passagem de Vetores e Matrizes como </a:t>
            </a:r>
            <a:r>
              <a:rPr lang="pt-BR" sz="2400" b="1" dirty="0">
                <a:latin typeface="Calibri" pitchFamily="34" charset="0"/>
                <a:cs typeface="Calibri" pitchFamily="34" charset="0"/>
              </a:rPr>
              <a:t>parâmetros</a:t>
            </a:r>
            <a:endParaRPr lang="en-GB" sz="2400" b="1" dirty="0">
              <a:latin typeface="Calibri" pitchFamily="34" charset="0"/>
              <a:cs typeface="Calibri" pitchFamily="34" charset="0"/>
            </a:endParaRPr>
          </a:p>
        </p:txBody>
      </p:sp>
      <p:sp>
        <p:nvSpPr>
          <p:cNvPr id="200707" name="Rectangle 3"/>
          <p:cNvSpPr>
            <a:spLocks noGrp="1" noChangeArrowheads="1"/>
          </p:cNvSpPr>
          <p:nvPr>
            <p:ph idx="1"/>
          </p:nvPr>
        </p:nvSpPr>
        <p:spPr>
          <a:xfrm>
            <a:off x="642910" y="1071546"/>
            <a:ext cx="7667625" cy="5589587"/>
          </a:xfrm>
        </p:spPr>
        <p:txBody>
          <a:bodyPr vert="horz">
            <a:noAutofit/>
          </a:bodyPr>
          <a:lstStyle/>
          <a:p>
            <a:pPr marL="109728" indent="0">
              <a:buNone/>
            </a:pPr>
            <a:r>
              <a:rPr lang="pt-BR" sz="2000" dirty="0">
                <a:latin typeface="Arial Narrow (Corpo)"/>
              </a:rPr>
              <a:t>Exemplo de declaração de funções com ponteiros:</a:t>
            </a:r>
          </a:p>
          <a:p>
            <a:pPr marL="109728" indent="0">
              <a:buNone/>
            </a:pPr>
            <a:r>
              <a:rPr lang="en-US" sz="2400" dirty="0">
                <a:latin typeface="Arial Narrow (Corpo)"/>
              </a:rPr>
              <a:t>float f (float V1[MAX]);</a:t>
            </a:r>
            <a:r>
              <a:rPr lang="pt-BR" sz="2400" dirty="0">
                <a:latin typeface="Arial Narrow (Corpo)"/>
              </a:rPr>
              <a:t> </a:t>
            </a:r>
            <a:endParaRPr lang="pt-BR" sz="2400" dirty="0" smtClean="0">
              <a:latin typeface="Arial Narrow (Corpo)"/>
            </a:endParaRPr>
          </a:p>
          <a:p>
            <a:pPr marL="109728" indent="0">
              <a:buNone/>
            </a:pPr>
            <a:endParaRPr lang="pt-BR" sz="2400" dirty="0">
              <a:latin typeface="Arial Narrow (Corpo)"/>
            </a:endParaRPr>
          </a:p>
          <a:p>
            <a:pPr marL="109728" indent="0">
              <a:buNone/>
            </a:pPr>
            <a:r>
              <a:rPr lang="pt-BR" sz="2400" dirty="0" smtClean="0">
                <a:latin typeface="Arial Narrow (Corpo)"/>
              </a:rPr>
              <a:t>Exemplo </a:t>
            </a:r>
            <a:r>
              <a:rPr lang="pt-BR" sz="2400" dirty="0">
                <a:latin typeface="Arial Narrow (Corpo)"/>
              </a:rPr>
              <a:t>de chamada:</a:t>
            </a:r>
          </a:p>
          <a:p>
            <a:pPr marL="109728" indent="0">
              <a:buNone/>
            </a:pPr>
            <a:r>
              <a:rPr lang="pt-BR" sz="2400" dirty="0">
                <a:latin typeface="Arial Narrow (Corpo)"/>
              </a:rPr>
              <a:t>#define MAX 100</a:t>
            </a:r>
            <a:br>
              <a:rPr lang="pt-BR" sz="2400" dirty="0">
                <a:latin typeface="Arial Narrow (Corpo)"/>
              </a:rPr>
            </a:br>
            <a:r>
              <a:rPr lang="pt-BR" sz="2400" dirty="0" err="1">
                <a:latin typeface="Arial Narrow (Corpo)"/>
              </a:rPr>
              <a:t>main</a:t>
            </a:r>
            <a:r>
              <a:rPr lang="pt-BR" sz="2400" dirty="0">
                <a:latin typeface="Arial Narrow (Corpo)"/>
              </a:rPr>
              <a:t> </a:t>
            </a:r>
            <a:r>
              <a:rPr lang="pt-BR" sz="2400" dirty="0" smtClean="0">
                <a:latin typeface="Arial Narrow (Corpo)"/>
              </a:rPr>
              <a:t>()</a:t>
            </a:r>
          </a:p>
          <a:p>
            <a:pPr marL="109728" indent="0">
              <a:buNone/>
            </a:pPr>
            <a:r>
              <a:rPr lang="pt-BR" sz="2400" dirty="0" smtClean="0">
                <a:latin typeface="Arial Narrow (Corpo)"/>
              </a:rPr>
              <a:t>{</a:t>
            </a:r>
            <a:r>
              <a:rPr lang="pt-BR" sz="2400" dirty="0">
                <a:latin typeface="Arial Narrow (Corpo)"/>
              </a:rPr>
              <a:t/>
            </a:r>
            <a:br>
              <a:rPr lang="pt-BR" sz="2400" dirty="0">
                <a:latin typeface="Arial Narrow (Corpo)"/>
              </a:rPr>
            </a:br>
            <a:r>
              <a:rPr lang="pt-BR" sz="2400" dirty="0">
                <a:latin typeface="Arial Narrow (Corpo)"/>
              </a:rPr>
              <a:t>  </a:t>
            </a:r>
            <a:r>
              <a:rPr lang="pt-BR" sz="2400" dirty="0" err="1">
                <a:latin typeface="Arial Narrow (Corpo)"/>
              </a:rPr>
              <a:t>float</a:t>
            </a:r>
            <a:r>
              <a:rPr lang="pt-BR" sz="2400" dirty="0">
                <a:latin typeface="Arial Narrow (Corpo)"/>
              </a:rPr>
              <a:t> a, A[MAX]; </a:t>
            </a:r>
            <a:r>
              <a:rPr lang="pt-BR" sz="2400" dirty="0" smtClean="0">
                <a:latin typeface="Arial Narrow (Corpo)"/>
              </a:rPr>
              <a:t>	</a:t>
            </a:r>
            <a:r>
              <a:rPr lang="pt-BR" sz="1600" dirty="0" smtClean="0">
                <a:latin typeface="Arial Narrow (Corpo)"/>
              </a:rPr>
              <a:t>/* </a:t>
            </a:r>
            <a:r>
              <a:rPr lang="pt-BR" sz="1600" dirty="0">
                <a:latin typeface="Arial Narrow (Corpo)"/>
              </a:rPr>
              <a:t>declaração da variável a e vetor A */</a:t>
            </a:r>
            <a:r>
              <a:rPr lang="pt-BR" sz="2400" dirty="0">
                <a:latin typeface="Arial Narrow (Corpo)"/>
              </a:rPr>
              <a:t/>
            </a:r>
            <a:br>
              <a:rPr lang="pt-BR" sz="2400" dirty="0">
                <a:latin typeface="Arial Narrow (Corpo)"/>
              </a:rPr>
            </a:br>
            <a:r>
              <a:rPr lang="pt-BR" sz="2400" dirty="0">
                <a:latin typeface="Arial Narrow (Corpo)"/>
              </a:rPr>
              <a:t>  ...           </a:t>
            </a:r>
            <a:r>
              <a:rPr lang="pt-BR" sz="2400" dirty="0" smtClean="0">
                <a:latin typeface="Arial Narrow (Corpo)"/>
              </a:rPr>
              <a:t> 		</a:t>
            </a:r>
            <a:r>
              <a:rPr lang="pt-BR" sz="1600" dirty="0" smtClean="0">
                <a:latin typeface="Arial Narrow (Corpo)"/>
              </a:rPr>
              <a:t>/* outros comandos do </a:t>
            </a:r>
            <a:r>
              <a:rPr lang="pt-BR" sz="1600" dirty="0">
                <a:latin typeface="Arial Narrow (Corpo)"/>
              </a:rPr>
              <a:t>programa */</a:t>
            </a:r>
            <a:br>
              <a:rPr lang="pt-BR" sz="1600" dirty="0">
                <a:latin typeface="Arial Narrow (Corpo)"/>
              </a:rPr>
            </a:br>
            <a:r>
              <a:rPr lang="pt-BR" sz="2400" dirty="0">
                <a:latin typeface="Arial Narrow (Corpo)"/>
              </a:rPr>
              <a:t>  a = f(A); </a:t>
            </a:r>
            <a:r>
              <a:rPr lang="pt-BR" sz="2400" dirty="0" smtClean="0">
                <a:latin typeface="Arial Narrow (Corpo)"/>
              </a:rPr>
              <a:t>	</a:t>
            </a:r>
            <a:r>
              <a:rPr lang="pt-BR" sz="1600" dirty="0" smtClean="0">
                <a:latin typeface="Arial Narrow (Corpo)"/>
              </a:rPr>
              <a:t>/* </a:t>
            </a:r>
            <a:r>
              <a:rPr lang="pt-BR" sz="1600" dirty="0">
                <a:latin typeface="Arial Narrow (Corpo)"/>
              </a:rPr>
              <a:t>observe que o vetor é passado apenas pelo </a:t>
            </a:r>
            <a:r>
              <a:rPr lang="pt-BR" sz="1600" dirty="0" smtClean="0">
                <a:latin typeface="Arial Narrow (Corpo)"/>
              </a:rPr>
              <a:t>nome */</a:t>
            </a:r>
            <a:r>
              <a:rPr lang="pt-BR" sz="2400" dirty="0" smtClean="0">
                <a:latin typeface="Arial Narrow (Corpo)"/>
              </a:rPr>
              <a:t/>
            </a:r>
            <a:br>
              <a:rPr lang="pt-BR" sz="2400" dirty="0" smtClean="0">
                <a:latin typeface="Arial Narrow (Corpo)"/>
              </a:rPr>
            </a:br>
            <a:r>
              <a:rPr lang="pt-BR" sz="2400" dirty="0" smtClean="0">
                <a:latin typeface="Arial Narrow (Corpo)"/>
              </a:rPr>
              <a:t>  </a:t>
            </a:r>
            <a:r>
              <a:rPr lang="pt-BR" sz="2400" dirty="0">
                <a:latin typeface="Arial Narrow (Corpo)"/>
              </a:rPr>
              <a:t>...           </a:t>
            </a:r>
            <a:r>
              <a:rPr lang="pt-BR" sz="2400" dirty="0" smtClean="0">
                <a:latin typeface="Arial Narrow (Corpo)"/>
              </a:rPr>
              <a:t>	</a:t>
            </a:r>
            <a:r>
              <a:rPr lang="pt-BR" sz="1600" dirty="0" smtClean="0">
                <a:latin typeface="Arial Narrow (Corpo)"/>
              </a:rPr>
              <a:t>/* pois </a:t>
            </a:r>
            <a:r>
              <a:rPr lang="pt-BR" sz="1600" dirty="0">
                <a:latin typeface="Arial Narrow (Corpo)"/>
              </a:rPr>
              <a:t>ele contem o </a:t>
            </a:r>
            <a:r>
              <a:rPr lang="pt-BR" sz="1600" dirty="0" err="1">
                <a:latin typeface="Arial Narrow (Corpo)"/>
              </a:rPr>
              <a:t>endereco</a:t>
            </a:r>
            <a:r>
              <a:rPr lang="pt-BR" sz="1600" dirty="0">
                <a:latin typeface="Arial Narrow (Corpo)"/>
              </a:rPr>
              <a:t> do 1o elemento */</a:t>
            </a:r>
            <a:br>
              <a:rPr lang="pt-BR" sz="1600" dirty="0">
                <a:latin typeface="Arial Narrow (Corpo)"/>
              </a:rPr>
            </a:br>
            <a:r>
              <a:rPr lang="pt-BR" sz="2400" dirty="0">
                <a:latin typeface="Arial Narrow (Corpo)"/>
              </a:rPr>
              <a:t>}</a:t>
            </a:r>
          </a:p>
        </p:txBody>
      </p:sp>
    </p:spTree>
    <p:extLst>
      <p:ext uri="{BB962C8B-B14F-4D97-AF65-F5344CB8AC3E}">
        <p14:creationId xmlns:p14="http://schemas.microsoft.com/office/powerpoint/2010/main" val="399557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a:xfrm>
            <a:off x="539552" y="8461"/>
            <a:ext cx="8158360" cy="3853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p>
            <a:r>
              <a:rPr lang="pt-BR" sz="2400" b="1" dirty="0">
                <a:latin typeface="Calibri" pitchFamily="34" charset="0"/>
                <a:cs typeface="Calibri" pitchFamily="34" charset="0"/>
              </a:rPr>
              <a:t>Funções – Passagem de Vetores e Matrizes como </a:t>
            </a:r>
            <a:r>
              <a:rPr lang="pt-BR" sz="2400" b="1" dirty="0">
                <a:latin typeface="Calibri" pitchFamily="34" charset="0"/>
                <a:cs typeface="Calibri" pitchFamily="34" charset="0"/>
              </a:rPr>
              <a:t>parâmetros</a:t>
            </a:r>
            <a:endParaRPr lang="en-GB" sz="2400" b="1" dirty="0">
              <a:latin typeface="Calibri" pitchFamily="34" charset="0"/>
              <a:cs typeface="Calibri" pitchFamily="34" charset="0"/>
            </a:endParaRPr>
          </a:p>
        </p:txBody>
      </p:sp>
      <p:sp>
        <p:nvSpPr>
          <p:cNvPr id="200707" name="Rectangle 3"/>
          <p:cNvSpPr>
            <a:spLocks noGrp="1" noChangeArrowheads="1"/>
          </p:cNvSpPr>
          <p:nvPr>
            <p:ph idx="1"/>
          </p:nvPr>
        </p:nvSpPr>
        <p:spPr>
          <a:xfrm>
            <a:off x="611560" y="476672"/>
            <a:ext cx="7667625" cy="5589587"/>
          </a:xfrm>
        </p:spPr>
        <p:txBody>
          <a:bodyPr vert="horz" numCol="2">
            <a:noAutofit/>
          </a:bodyPr>
          <a:lstStyle/>
          <a:p>
            <a:pPr algn="just">
              <a:lnSpc>
                <a:spcPct val="100000"/>
              </a:lnSpc>
              <a:buFontTx/>
              <a:buNone/>
            </a:pPr>
            <a:r>
              <a:rPr lang="pt-BR" sz="1400" dirty="0" smtClean="0">
                <a:latin typeface="Arial Narrow (Corpo)"/>
              </a:rPr>
              <a:t>#</a:t>
            </a:r>
            <a:r>
              <a:rPr lang="pt-BR" sz="1400" dirty="0">
                <a:latin typeface="Arial Narrow (Corpo)"/>
              </a:rPr>
              <a:t>include &lt;</a:t>
            </a:r>
            <a:r>
              <a:rPr lang="pt-BR" sz="1400" dirty="0" err="1">
                <a:latin typeface="Arial Narrow (Corpo)"/>
              </a:rPr>
              <a:t>conio.h</a:t>
            </a:r>
            <a:r>
              <a:rPr lang="pt-BR" sz="1400" dirty="0">
                <a:latin typeface="Arial Narrow (Corpo)"/>
              </a:rPr>
              <a:t>&gt;</a:t>
            </a:r>
          </a:p>
          <a:p>
            <a:pPr algn="just">
              <a:lnSpc>
                <a:spcPct val="100000"/>
              </a:lnSpc>
              <a:buFontTx/>
              <a:buNone/>
              <a:tabLst>
                <a:tab pos="3562350" algn="l"/>
              </a:tabLst>
            </a:pPr>
            <a:r>
              <a:rPr lang="pt-BR" sz="1400" dirty="0">
                <a:latin typeface="Arial Narrow (Corpo)"/>
              </a:rPr>
              <a:t>#include &lt;</a:t>
            </a:r>
            <a:r>
              <a:rPr lang="pt-BR" sz="1400" dirty="0" err="1">
                <a:latin typeface="Arial Narrow (Corpo)"/>
              </a:rPr>
              <a:t>stdio.h</a:t>
            </a:r>
            <a:r>
              <a:rPr lang="pt-BR" sz="1400" dirty="0">
                <a:latin typeface="Arial Narrow (Corpo)"/>
              </a:rPr>
              <a:t>&gt;</a:t>
            </a:r>
          </a:p>
          <a:p>
            <a:pPr algn="just">
              <a:lnSpc>
                <a:spcPct val="100000"/>
              </a:lnSpc>
              <a:buFontTx/>
              <a:buNone/>
            </a:pPr>
            <a:r>
              <a:rPr lang="pt-BR" sz="1400" dirty="0">
                <a:latin typeface="Arial Narrow (Corpo)"/>
              </a:rPr>
              <a:t>#include &lt;</a:t>
            </a:r>
            <a:r>
              <a:rPr lang="pt-BR" sz="1400" dirty="0" err="1">
                <a:latin typeface="Arial Narrow (Corpo)"/>
              </a:rPr>
              <a:t>stdlib.h</a:t>
            </a:r>
            <a:r>
              <a:rPr lang="pt-BR" sz="1400" dirty="0">
                <a:latin typeface="Arial Narrow (Corpo)"/>
              </a:rPr>
              <a:t>&gt;</a:t>
            </a:r>
          </a:p>
          <a:p>
            <a:pPr algn="just">
              <a:lnSpc>
                <a:spcPct val="100000"/>
              </a:lnSpc>
              <a:buFontTx/>
              <a:buNone/>
            </a:pPr>
            <a:r>
              <a:rPr lang="pt-BR" sz="1400" dirty="0" smtClean="0">
                <a:latin typeface="Arial Narrow (Corpo)"/>
              </a:rPr>
              <a:t>#</a:t>
            </a:r>
            <a:r>
              <a:rPr lang="pt-BR" sz="1400" dirty="0">
                <a:latin typeface="Arial Narrow (Corpo)"/>
              </a:rPr>
              <a:t>define DIM 6</a:t>
            </a:r>
          </a:p>
          <a:p>
            <a:pPr algn="just">
              <a:lnSpc>
                <a:spcPct val="100000"/>
              </a:lnSpc>
              <a:buFontTx/>
              <a:buNone/>
            </a:pPr>
            <a:endParaRPr lang="pt-BR" sz="1400" dirty="0" smtClean="0">
              <a:latin typeface="Arial Narrow (Corpo)"/>
            </a:endParaRPr>
          </a:p>
          <a:p>
            <a:pPr algn="just">
              <a:lnSpc>
                <a:spcPct val="100000"/>
              </a:lnSpc>
              <a:buFontTx/>
              <a:buNone/>
            </a:pPr>
            <a:r>
              <a:rPr lang="pt-BR" sz="1400" dirty="0" err="1" smtClean="0">
                <a:latin typeface="Arial Narrow (Corpo)"/>
              </a:rPr>
              <a:t>void</a:t>
            </a:r>
            <a:r>
              <a:rPr lang="pt-BR" sz="1400" dirty="0" smtClean="0">
                <a:latin typeface="Arial Narrow (Corpo)"/>
              </a:rPr>
              <a:t> </a:t>
            </a:r>
            <a:r>
              <a:rPr lang="pt-BR" sz="1400" dirty="0" err="1">
                <a:latin typeface="Arial Narrow (Corpo)"/>
              </a:rPr>
              <a:t>le_vetor</a:t>
            </a:r>
            <a:r>
              <a:rPr lang="pt-BR" sz="1400" dirty="0">
                <a:latin typeface="Arial Narrow (Corpo)"/>
              </a:rPr>
              <a:t> (</a:t>
            </a:r>
            <a:r>
              <a:rPr lang="pt-BR" sz="1400" dirty="0" err="1">
                <a:latin typeface="Arial Narrow (Corpo)"/>
              </a:rPr>
              <a:t>int</a:t>
            </a:r>
            <a:r>
              <a:rPr lang="pt-BR" sz="1400" dirty="0">
                <a:latin typeface="Arial Narrow (Corpo)"/>
              </a:rPr>
              <a:t> v[], </a:t>
            </a:r>
            <a:r>
              <a:rPr lang="pt-BR" sz="1400" dirty="0" err="1">
                <a:latin typeface="Arial Narrow (Corpo)"/>
              </a:rPr>
              <a:t>int</a:t>
            </a:r>
            <a:r>
              <a:rPr lang="pt-BR" sz="1400" dirty="0">
                <a:latin typeface="Arial Narrow (Corpo)"/>
              </a:rPr>
              <a:t> </a:t>
            </a:r>
            <a:r>
              <a:rPr lang="pt-BR" sz="1400" dirty="0" err="1">
                <a:latin typeface="Arial Narrow (Corpo)"/>
              </a:rPr>
              <a:t>tam</a:t>
            </a:r>
            <a:r>
              <a:rPr lang="pt-BR" sz="1400" dirty="0">
                <a:latin typeface="Arial Narrow (Corpo)"/>
              </a:rPr>
              <a:t>)</a:t>
            </a:r>
          </a:p>
          <a:p>
            <a:pPr algn="just">
              <a:lnSpc>
                <a:spcPct val="100000"/>
              </a:lnSpc>
              <a:buFontTx/>
              <a:buNone/>
            </a:pPr>
            <a:r>
              <a:rPr lang="pt-BR" sz="1400" dirty="0">
                <a:latin typeface="Arial Narrow (Corpo)"/>
              </a:rPr>
              <a:t>{</a:t>
            </a:r>
          </a:p>
          <a:p>
            <a:pPr algn="just">
              <a:lnSpc>
                <a:spcPct val="100000"/>
              </a:lnSpc>
              <a:buFontTx/>
              <a:buNone/>
            </a:pPr>
            <a:r>
              <a:rPr lang="pt-BR" sz="1400" dirty="0">
                <a:latin typeface="Arial Narrow (Corpo)"/>
              </a:rPr>
              <a:t>     </a:t>
            </a:r>
            <a:r>
              <a:rPr lang="pt-BR" sz="1400" dirty="0" err="1">
                <a:latin typeface="Arial Narrow (Corpo)"/>
              </a:rPr>
              <a:t>int</a:t>
            </a:r>
            <a:r>
              <a:rPr lang="pt-BR" sz="1400" dirty="0">
                <a:latin typeface="Arial Narrow (Corpo)"/>
              </a:rPr>
              <a:t> i;</a:t>
            </a:r>
          </a:p>
          <a:p>
            <a:pPr algn="just">
              <a:lnSpc>
                <a:spcPct val="100000"/>
              </a:lnSpc>
              <a:buFontTx/>
              <a:buNone/>
            </a:pPr>
            <a:r>
              <a:rPr lang="pt-BR" sz="1400" dirty="0" smtClean="0">
                <a:latin typeface="Arial Narrow (Corpo)"/>
              </a:rPr>
              <a:t>     </a:t>
            </a:r>
            <a:r>
              <a:rPr lang="pt-BR" sz="1400" dirty="0">
                <a:latin typeface="Arial Narrow (Corpo)"/>
              </a:rPr>
              <a:t>for (i = 0; i&lt;</a:t>
            </a:r>
            <a:r>
              <a:rPr lang="pt-BR" sz="1400" dirty="0" err="1">
                <a:latin typeface="Arial Narrow (Corpo)"/>
              </a:rPr>
              <a:t>tam</a:t>
            </a:r>
            <a:r>
              <a:rPr lang="pt-BR" sz="1400" dirty="0">
                <a:latin typeface="Arial Narrow (Corpo)"/>
              </a:rPr>
              <a:t>; i++)</a:t>
            </a:r>
          </a:p>
          <a:p>
            <a:pPr algn="just">
              <a:lnSpc>
                <a:spcPct val="100000"/>
              </a:lnSpc>
              <a:buFontTx/>
              <a:buNone/>
            </a:pPr>
            <a:r>
              <a:rPr lang="pt-BR" sz="1400" dirty="0">
                <a:latin typeface="Arial Narrow (Corpo)"/>
              </a:rPr>
              <a:t>     {</a:t>
            </a:r>
          </a:p>
          <a:p>
            <a:pPr algn="just">
              <a:lnSpc>
                <a:spcPct val="100000"/>
              </a:lnSpc>
              <a:buFontTx/>
              <a:buNone/>
            </a:pPr>
            <a:r>
              <a:rPr lang="pt-BR" sz="1400" dirty="0">
                <a:latin typeface="Arial Narrow (Corpo)"/>
              </a:rPr>
              <a:t>         </a:t>
            </a:r>
            <a:r>
              <a:rPr lang="pt-BR" sz="1400" dirty="0" err="1">
                <a:latin typeface="Arial Narrow (Corpo)"/>
              </a:rPr>
              <a:t>printf</a:t>
            </a:r>
            <a:r>
              <a:rPr lang="pt-BR" sz="1400" dirty="0">
                <a:latin typeface="Arial Narrow (Corpo)"/>
              </a:rPr>
              <a:t>("%d = ? ", i);</a:t>
            </a:r>
          </a:p>
          <a:p>
            <a:pPr algn="just">
              <a:lnSpc>
                <a:spcPct val="100000"/>
              </a:lnSpc>
              <a:buFontTx/>
              <a:buNone/>
            </a:pPr>
            <a:r>
              <a:rPr lang="pt-BR" sz="1400" dirty="0">
                <a:latin typeface="Arial Narrow (Corpo)"/>
              </a:rPr>
              <a:t>         </a:t>
            </a:r>
            <a:r>
              <a:rPr lang="pt-BR" sz="1400" dirty="0" err="1">
                <a:latin typeface="Arial Narrow (Corpo)"/>
              </a:rPr>
              <a:t>scanf</a:t>
            </a:r>
            <a:r>
              <a:rPr lang="pt-BR" sz="1400" dirty="0">
                <a:latin typeface="Arial Narrow (Corpo)"/>
              </a:rPr>
              <a:t>("%d", &amp;v[i]);</a:t>
            </a:r>
          </a:p>
          <a:p>
            <a:pPr algn="just">
              <a:lnSpc>
                <a:spcPct val="100000"/>
              </a:lnSpc>
              <a:buFontTx/>
              <a:buNone/>
            </a:pPr>
            <a:r>
              <a:rPr lang="pt-BR" sz="1400" dirty="0">
                <a:latin typeface="Arial Narrow (Corpo)"/>
              </a:rPr>
              <a:t>     }</a:t>
            </a:r>
          </a:p>
          <a:p>
            <a:pPr algn="just">
              <a:lnSpc>
                <a:spcPct val="100000"/>
              </a:lnSpc>
              <a:buFontTx/>
              <a:buNone/>
            </a:pPr>
            <a:r>
              <a:rPr lang="pt-BR" sz="1400" dirty="0">
                <a:latin typeface="Arial Narrow (Corpo)"/>
              </a:rPr>
              <a:t>}</a:t>
            </a:r>
          </a:p>
          <a:p>
            <a:pPr algn="just">
              <a:lnSpc>
                <a:spcPct val="100000"/>
              </a:lnSpc>
              <a:buFontTx/>
              <a:buNone/>
            </a:pPr>
            <a:endParaRPr lang="pt-BR" sz="1400" dirty="0" smtClean="0">
              <a:latin typeface="Arial Narrow (Corpo)"/>
            </a:endParaRPr>
          </a:p>
          <a:p>
            <a:pPr algn="just">
              <a:lnSpc>
                <a:spcPct val="100000"/>
              </a:lnSpc>
              <a:buFontTx/>
              <a:buNone/>
            </a:pPr>
            <a:r>
              <a:rPr lang="pt-BR" sz="1400" dirty="0" err="1" smtClean="0">
                <a:latin typeface="Arial Narrow (Corpo)"/>
              </a:rPr>
              <a:t>void</a:t>
            </a:r>
            <a:r>
              <a:rPr lang="pt-BR" sz="1400" dirty="0" smtClean="0">
                <a:latin typeface="Arial Narrow (Corpo)"/>
              </a:rPr>
              <a:t> </a:t>
            </a:r>
            <a:r>
              <a:rPr lang="pt-BR" sz="1400" dirty="0" err="1">
                <a:latin typeface="Arial Narrow (Corpo)"/>
              </a:rPr>
              <a:t>imprime_vetor</a:t>
            </a:r>
            <a:r>
              <a:rPr lang="pt-BR" sz="1400" dirty="0">
                <a:latin typeface="Arial Narrow (Corpo)"/>
              </a:rPr>
              <a:t> (</a:t>
            </a:r>
            <a:r>
              <a:rPr lang="pt-BR" sz="1400" dirty="0" err="1">
                <a:latin typeface="Arial Narrow (Corpo)"/>
              </a:rPr>
              <a:t>int</a:t>
            </a:r>
            <a:r>
              <a:rPr lang="pt-BR" sz="1400" dirty="0">
                <a:latin typeface="Arial Narrow (Corpo)"/>
              </a:rPr>
              <a:t> v[], </a:t>
            </a:r>
            <a:r>
              <a:rPr lang="pt-BR" sz="1400" dirty="0" err="1">
                <a:latin typeface="Arial Narrow (Corpo)"/>
              </a:rPr>
              <a:t>int</a:t>
            </a:r>
            <a:r>
              <a:rPr lang="pt-BR" sz="1400" dirty="0">
                <a:latin typeface="Arial Narrow (Corpo)"/>
              </a:rPr>
              <a:t> </a:t>
            </a:r>
            <a:r>
              <a:rPr lang="pt-BR" sz="1400" dirty="0" err="1">
                <a:latin typeface="Arial Narrow (Corpo)"/>
              </a:rPr>
              <a:t>tam</a:t>
            </a:r>
            <a:r>
              <a:rPr lang="pt-BR" sz="1400" dirty="0">
                <a:latin typeface="Arial Narrow (Corpo)"/>
              </a:rPr>
              <a:t>)</a:t>
            </a:r>
          </a:p>
          <a:p>
            <a:pPr algn="just">
              <a:lnSpc>
                <a:spcPct val="100000"/>
              </a:lnSpc>
              <a:buFontTx/>
              <a:buNone/>
            </a:pPr>
            <a:r>
              <a:rPr lang="pt-BR" sz="1400" dirty="0">
                <a:latin typeface="Arial Narrow (Corpo)"/>
              </a:rPr>
              <a:t>{</a:t>
            </a:r>
          </a:p>
          <a:p>
            <a:pPr algn="just">
              <a:lnSpc>
                <a:spcPct val="100000"/>
              </a:lnSpc>
              <a:buFontTx/>
              <a:buNone/>
            </a:pPr>
            <a:r>
              <a:rPr lang="pt-BR" sz="1400" dirty="0">
                <a:latin typeface="Arial Narrow (Corpo)"/>
              </a:rPr>
              <a:t>     </a:t>
            </a:r>
            <a:r>
              <a:rPr lang="pt-BR" sz="1400" dirty="0" err="1">
                <a:latin typeface="Arial Narrow (Corpo)"/>
              </a:rPr>
              <a:t>int</a:t>
            </a:r>
            <a:r>
              <a:rPr lang="pt-BR" sz="1400" dirty="0">
                <a:latin typeface="Arial Narrow (Corpo)"/>
              </a:rPr>
              <a:t> i;</a:t>
            </a:r>
          </a:p>
          <a:p>
            <a:pPr algn="just">
              <a:lnSpc>
                <a:spcPct val="100000"/>
              </a:lnSpc>
              <a:buFontTx/>
              <a:buNone/>
            </a:pPr>
            <a:r>
              <a:rPr lang="pt-BR" sz="1400" dirty="0" smtClean="0">
                <a:latin typeface="Arial Narrow (Corpo)"/>
              </a:rPr>
              <a:t>     </a:t>
            </a:r>
            <a:r>
              <a:rPr lang="pt-BR" sz="1400" dirty="0">
                <a:latin typeface="Arial Narrow (Corpo)"/>
              </a:rPr>
              <a:t>for (i = 0; i &lt; </a:t>
            </a:r>
            <a:r>
              <a:rPr lang="pt-BR" sz="1400" dirty="0" err="1">
                <a:latin typeface="Arial Narrow (Corpo)"/>
              </a:rPr>
              <a:t>tam</a:t>
            </a:r>
            <a:r>
              <a:rPr lang="pt-BR" sz="1400" dirty="0">
                <a:latin typeface="Arial Narrow (Corpo)"/>
              </a:rPr>
              <a:t>; i++)</a:t>
            </a:r>
          </a:p>
          <a:p>
            <a:pPr algn="just">
              <a:lnSpc>
                <a:spcPct val="100000"/>
              </a:lnSpc>
              <a:buFontTx/>
              <a:buNone/>
            </a:pPr>
            <a:r>
              <a:rPr lang="pt-BR" sz="1400" dirty="0">
                <a:latin typeface="Arial Narrow (Corpo)"/>
              </a:rPr>
              <a:t>         </a:t>
            </a:r>
            <a:r>
              <a:rPr lang="pt-BR" sz="1400" dirty="0" err="1">
                <a:latin typeface="Arial Narrow (Corpo)"/>
              </a:rPr>
              <a:t>printf</a:t>
            </a:r>
            <a:r>
              <a:rPr lang="pt-BR" sz="1400" dirty="0">
                <a:latin typeface="Arial Narrow (Corpo)"/>
              </a:rPr>
              <a:t>("%d = %d\n", i, v[i]);</a:t>
            </a:r>
          </a:p>
          <a:p>
            <a:pPr algn="just">
              <a:lnSpc>
                <a:spcPct val="100000"/>
              </a:lnSpc>
              <a:buFontTx/>
              <a:buNone/>
            </a:pPr>
            <a:r>
              <a:rPr lang="pt-BR" sz="1400" dirty="0" smtClean="0">
                <a:latin typeface="Arial Narrow (Corpo)"/>
              </a:rPr>
              <a:t>}</a:t>
            </a:r>
          </a:p>
          <a:p>
            <a:pPr algn="just">
              <a:lnSpc>
                <a:spcPct val="100000"/>
              </a:lnSpc>
              <a:buFontTx/>
              <a:buNone/>
            </a:pPr>
            <a:endParaRPr lang="pt-BR" sz="1400" dirty="0">
              <a:latin typeface="Arial Narrow (Corpo)"/>
            </a:endParaRPr>
          </a:p>
          <a:p>
            <a:pPr algn="just">
              <a:lnSpc>
                <a:spcPct val="100000"/>
              </a:lnSpc>
              <a:buFontTx/>
              <a:buNone/>
            </a:pPr>
            <a:endParaRPr lang="pt-BR" sz="1400" dirty="0" smtClean="0">
              <a:latin typeface="Arial Narrow (Corpo)"/>
            </a:endParaRPr>
          </a:p>
          <a:p>
            <a:pPr algn="just">
              <a:lnSpc>
                <a:spcPct val="100000"/>
              </a:lnSpc>
              <a:buFontTx/>
              <a:buNone/>
            </a:pPr>
            <a:endParaRPr lang="pt-BR" sz="1400" dirty="0">
              <a:latin typeface="Arial Narrow (Corpo)"/>
            </a:endParaRPr>
          </a:p>
          <a:p>
            <a:pPr marL="0" indent="0" algn="just">
              <a:lnSpc>
                <a:spcPct val="100000"/>
              </a:lnSpc>
              <a:buFontTx/>
              <a:buNone/>
            </a:pPr>
            <a:r>
              <a:rPr lang="pt-BR" sz="1400" dirty="0" err="1" smtClean="0">
                <a:latin typeface="Arial Narrow (Corpo)"/>
              </a:rPr>
              <a:t>void</a:t>
            </a:r>
            <a:r>
              <a:rPr lang="pt-BR" sz="1400" dirty="0" smtClean="0">
                <a:latin typeface="Arial Narrow (Corpo)"/>
              </a:rPr>
              <a:t> </a:t>
            </a:r>
            <a:r>
              <a:rPr lang="pt-BR" sz="1400" dirty="0" err="1">
                <a:latin typeface="Arial Narrow (Corpo)"/>
              </a:rPr>
              <a:t>inverte_vetor</a:t>
            </a:r>
            <a:r>
              <a:rPr lang="pt-BR" sz="1400" dirty="0">
                <a:latin typeface="Arial Narrow (Corpo)"/>
              </a:rPr>
              <a:t> (</a:t>
            </a:r>
            <a:r>
              <a:rPr lang="pt-BR" sz="1400" dirty="0" err="1">
                <a:latin typeface="Arial Narrow (Corpo)"/>
              </a:rPr>
              <a:t>int</a:t>
            </a:r>
            <a:r>
              <a:rPr lang="pt-BR" sz="1400" dirty="0">
                <a:latin typeface="Arial Narrow (Corpo)"/>
              </a:rPr>
              <a:t> v[], </a:t>
            </a:r>
            <a:r>
              <a:rPr lang="pt-BR" sz="1400" dirty="0" err="1">
                <a:latin typeface="Arial Narrow (Corpo)"/>
              </a:rPr>
              <a:t>int</a:t>
            </a:r>
            <a:r>
              <a:rPr lang="pt-BR" sz="1400" dirty="0">
                <a:latin typeface="Arial Narrow (Corpo)"/>
              </a:rPr>
              <a:t> </a:t>
            </a:r>
            <a:r>
              <a:rPr lang="pt-BR" sz="1400" dirty="0" err="1">
                <a:latin typeface="Arial Narrow (Corpo)"/>
              </a:rPr>
              <a:t>tam</a:t>
            </a:r>
            <a:r>
              <a:rPr lang="pt-BR" sz="1400" dirty="0">
                <a:latin typeface="Arial Narrow (Corpo)"/>
              </a:rPr>
              <a:t>)</a:t>
            </a:r>
          </a:p>
          <a:p>
            <a:pPr marL="0" indent="0" algn="just">
              <a:lnSpc>
                <a:spcPct val="100000"/>
              </a:lnSpc>
              <a:buFontTx/>
              <a:buNone/>
            </a:pPr>
            <a:r>
              <a:rPr lang="pt-BR" sz="1400" dirty="0">
                <a:latin typeface="Arial Narrow (Corpo)"/>
              </a:rPr>
              <a:t>{</a:t>
            </a:r>
          </a:p>
          <a:p>
            <a:pPr marL="0" indent="0" algn="just">
              <a:lnSpc>
                <a:spcPct val="100000"/>
              </a:lnSpc>
              <a:buFontTx/>
              <a:buNone/>
            </a:pPr>
            <a:r>
              <a:rPr lang="pt-BR" sz="1400" dirty="0">
                <a:latin typeface="Arial Narrow (Corpo)"/>
              </a:rPr>
              <a:t>     </a:t>
            </a:r>
            <a:r>
              <a:rPr lang="pt-BR" sz="1400" dirty="0" err="1">
                <a:latin typeface="Arial Narrow (Corpo)"/>
              </a:rPr>
              <a:t>int</a:t>
            </a:r>
            <a:r>
              <a:rPr lang="pt-BR" sz="1400" dirty="0">
                <a:latin typeface="Arial Narrow (Corpo)"/>
              </a:rPr>
              <a:t> i, </a:t>
            </a:r>
            <a:r>
              <a:rPr lang="pt-BR" sz="1400" dirty="0" err="1">
                <a:latin typeface="Arial Narrow (Corpo)"/>
              </a:rPr>
              <a:t>temp</a:t>
            </a:r>
            <a:r>
              <a:rPr lang="pt-BR" sz="1400" dirty="0">
                <a:latin typeface="Arial Narrow (Corpo)"/>
              </a:rPr>
              <a:t>;</a:t>
            </a:r>
          </a:p>
          <a:p>
            <a:pPr marL="0" indent="0" algn="just">
              <a:lnSpc>
                <a:spcPct val="100000"/>
              </a:lnSpc>
              <a:buFontTx/>
              <a:buNone/>
            </a:pPr>
            <a:r>
              <a:rPr lang="pt-BR" sz="1400" dirty="0" smtClean="0">
                <a:latin typeface="Arial Narrow (Corpo)"/>
              </a:rPr>
              <a:t>     </a:t>
            </a:r>
            <a:r>
              <a:rPr lang="pt-BR" sz="1400" dirty="0">
                <a:latin typeface="Arial Narrow (Corpo)"/>
              </a:rPr>
              <a:t>for (i=0; i &lt; </a:t>
            </a:r>
            <a:r>
              <a:rPr lang="pt-BR" sz="1400" dirty="0" err="1">
                <a:latin typeface="Arial Narrow (Corpo)"/>
              </a:rPr>
              <a:t>tam</a:t>
            </a:r>
            <a:r>
              <a:rPr lang="pt-BR" sz="1400" dirty="0">
                <a:latin typeface="Arial Narrow (Corpo)"/>
              </a:rPr>
              <a:t> / 2; i++){</a:t>
            </a:r>
          </a:p>
          <a:p>
            <a:pPr marL="0" indent="0" algn="just">
              <a:lnSpc>
                <a:spcPct val="100000"/>
              </a:lnSpc>
              <a:buFontTx/>
              <a:buNone/>
            </a:pPr>
            <a:r>
              <a:rPr lang="pt-BR" sz="1400" dirty="0">
                <a:latin typeface="Arial Narrow (Corpo)"/>
              </a:rPr>
              <a:t>         </a:t>
            </a:r>
            <a:r>
              <a:rPr lang="pt-BR" sz="1400" dirty="0" err="1">
                <a:latin typeface="Arial Narrow (Corpo)"/>
              </a:rPr>
              <a:t>temp</a:t>
            </a:r>
            <a:r>
              <a:rPr lang="pt-BR" sz="1400" dirty="0">
                <a:latin typeface="Arial Narrow (Corpo)"/>
              </a:rPr>
              <a:t>           = v[i];</a:t>
            </a:r>
          </a:p>
          <a:p>
            <a:pPr marL="0" indent="0" algn="just">
              <a:lnSpc>
                <a:spcPct val="100000"/>
              </a:lnSpc>
              <a:buFontTx/>
              <a:buNone/>
            </a:pPr>
            <a:r>
              <a:rPr lang="pt-BR" sz="1400" dirty="0">
                <a:latin typeface="Arial Narrow (Corpo)"/>
              </a:rPr>
              <a:t>         v[i]           = v[</a:t>
            </a:r>
            <a:r>
              <a:rPr lang="pt-BR" sz="1400" dirty="0" err="1">
                <a:latin typeface="Arial Narrow (Corpo)"/>
              </a:rPr>
              <a:t>tam</a:t>
            </a:r>
            <a:r>
              <a:rPr lang="pt-BR" sz="1400" dirty="0">
                <a:latin typeface="Arial Narrow (Corpo)"/>
              </a:rPr>
              <a:t> - i - 1];</a:t>
            </a:r>
          </a:p>
          <a:p>
            <a:pPr marL="0" indent="0" algn="just">
              <a:lnSpc>
                <a:spcPct val="100000"/>
              </a:lnSpc>
              <a:buFontTx/>
              <a:buNone/>
            </a:pPr>
            <a:r>
              <a:rPr lang="pt-BR" sz="1400" dirty="0">
                <a:latin typeface="Arial Narrow (Corpo)"/>
              </a:rPr>
              <a:t>         v[</a:t>
            </a:r>
            <a:r>
              <a:rPr lang="pt-BR" sz="1400" dirty="0" err="1">
                <a:latin typeface="Arial Narrow (Corpo)"/>
              </a:rPr>
              <a:t>tam</a:t>
            </a:r>
            <a:r>
              <a:rPr lang="pt-BR" sz="1400" dirty="0">
                <a:latin typeface="Arial Narrow (Corpo)"/>
              </a:rPr>
              <a:t> - i - 1] = </a:t>
            </a:r>
            <a:r>
              <a:rPr lang="pt-BR" sz="1400" dirty="0" err="1">
                <a:latin typeface="Arial Narrow (Corpo)"/>
              </a:rPr>
              <a:t>temp</a:t>
            </a:r>
            <a:r>
              <a:rPr lang="pt-BR" sz="1400" dirty="0">
                <a:latin typeface="Arial Narrow (Corpo)"/>
              </a:rPr>
              <a:t>;</a:t>
            </a:r>
          </a:p>
          <a:p>
            <a:pPr marL="0" indent="0" algn="just">
              <a:lnSpc>
                <a:spcPct val="100000"/>
              </a:lnSpc>
              <a:buFontTx/>
              <a:buNone/>
            </a:pPr>
            <a:r>
              <a:rPr lang="pt-BR" sz="1400" dirty="0">
                <a:latin typeface="Arial Narrow (Corpo)"/>
              </a:rPr>
              <a:t>     }</a:t>
            </a:r>
          </a:p>
          <a:p>
            <a:pPr marL="0" indent="0" algn="just">
              <a:lnSpc>
                <a:spcPct val="100000"/>
              </a:lnSpc>
              <a:buFontTx/>
              <a:buNone/>
            </a:pPr>
            <a:r>
              <a:rPr lang="pt-BR" sz="1400" dirty="0">
                <a:latin typeface="Arial Narrow (Corpo)"/>
              </a:rPr>
              <a:t>}</a:t>
            </a:r>
          </a:p>
          <a:p>
            <a:pPr marL="0" indent="0" algn="just">
              <a:lnSpc>
                <a:spcPct val="100000"/>
              </a:lnSpc>
              <a:buFontTx/>
              <a:buNone/>
            </a:pPr>
            <a:endParaRPr lang="pt-BR" sz="1400" dirty="0" smtClean="0">
              <a:latin typeface="Arial Narrow (Corpo)"/>
            </a:endParaRPr>
          </a:p>
          <a:p>
            <a:pPr marL="0" indent="0" algn="just">
              <a:lnSpc>
                <a:spcPct val="100000"/>
              </a:lnSpc>
              <a:buFontTx/>
              <a:buNone/>
            </a:pPr>
            <a:r>
              <a:rPr lang="pt-BR" sz="1400" dirty="0" err="1" smtClean="0">
                <a:latin typeface="Arial Narrow (Corpo)"/>
              </a:rPr>
              <a:t>main</a:t>
            </a:r>
            <a:r>
              <a:rPr lang="pt-BR" sz="1400" dirty="0">
                <a:latin typeface="Arial Narrow (Corpo)"/>
              </a:rPr>
              <a:t>()</a:t>
            </a:r>
          </a:p>
          <a:p>
            <a:pPr marL="0" indent="0" algn="just">
              <a:lnSpc>
                <a:spcPct val="100000"/>
              </a:lnSpc>
              <a:buFontTx/>
              <a:buNone/>
            </a:pPr>
            <a:r>
              <a:rPr lang="pt-BR" sz="1400" dirty="0">
                <a:latin typeface="Arial Narrow (Corpo)"/>
              </a:rPr>
              <a:t>{</a:t>
            </a:r>
          </a:p>
          <a:p>
            <a:pPr marL="0" indent="0" algn="just">
              <a:lnSpc>
                <a:spcPct val="100000"/>
              </a:lnSpc>
              <a:buFontTx/>
              <a:buNone/>
            </a:pPr>
            <a:r>
              <a:rPr lang="pt-BR" sz="1400" dirty="0">
                <a:latin typeface="Arial Narrow (Corpo)"/>
              </a:rPr>
              <a:t>  </a:t>
            </a:r>
            <a:r>
              <a:rPr lang="pt-BR" sz="1400" dirty="0" err="1">
                <a:latin typeface="Arial Narrow (Corpo)"/>
              </a:rPr>
              <a:t>int</a:t>
            </a:r>
            <a:r>
              <a:rPr lang="pt-BR" sz="1400" dirty="0">
                <a:latin typeface="Arial Narrow (Corpo)"/>
              </a:rPr>
              <a:t> v[DIM];</a:t>
            </a:r>
          </a:p>
          <a:p>
            <a:pPr marL="0" indent="0" algn="just">
              <a:lnSpc>
                <a:spcPct val="100000"/>
              </a:lnSpc>
              <a:buFontTx/>
              <a:buNone/>
            </a:pPr>
            <a:r>
              <a:rPr lang="pt-BR" sz="1400" dirty="0" smtClean="0">
                <a:latin typeface="Arial Narrow (Corpo)"/>
              </a:rPr>
              <a:t>  </a:t>
            </a:r>
            <a:r>
              <a:rPr lang="pt-BR" sz="1400" dirty="0" err="1">
                <a:latin typeface="Arial Narrow (Corpo)"/>
              </a:rPr>
              <a:t>le_vetor</a:t>
            </a:r>
            <a:r>
              <a:rPr lang="pt-BR" sz="1400" dirty="0">
                <a:latin typeface="Arial Narrow (Corpo)"/>
              </a:rPr>
              <a:t>      (v, DIM);</a:t>
            </a:r>
          </a:p>
          <a:p>
            <a:pPr marL="95250" indent="-95250" algn="just">
              <a:lnSpc>
                <a:spcPct val="100000"/>
              </a:lnSpc>
              <a:buFontTx/>
              <a:buNone/>
            </a:pPr>
            <a:r>
              <a:rPr lang="pt-BR" sz="1200" dirty="0">
                <a:latin typeface="Arial Narrow (Corpo)"/>
              </a:rPr>
              <a:t>  </a:t>
            </a:r>
            <a:r>
              <a:rPr lang="pt-BR" sz="1200" dirty="0" err="1">
                <a:latin typeface="Arial Narrow (Corpo)"/>
              </a:rPr>
              <a:t>printf</a:t>
            </a:r>
            <a:r>
              <a:rPr lang="pt-BR" sz="1200" dirty="0">
                <a:latin typeface="Arial Narrow (Corpo)"/>
              </a:rPr>
              <a:t>("\</a:t>
            </a:r>
            <a:r>
              <a:rPr lang="pt-BR" sz="1200" dirty="0" err="1">
                <a:latin typeface="Arial Narrow (Corpo)"/>
              </a:rPr>
              <a:t>nImprimindo</a:t>
            </a:r>
            <a:r>
              <a:rPr lang="pt-BR" sz="1200" dirty="0">
                <a:latin typeface="Arial Narrow (Corpo)"/>
              </a:rPr>
              <a:t> o vetor na ordem em que </a:t>
            </a:r>
            <a:r>
              <a:rPr lang="pt-BR" sz="1200" dirty="0" smtClean="0">
                <a:latin typeface="Arial Narrow (Corpo)"/>
              </a:rPr>
              <a:t>foi lido\n</a:t>
            </a:r>
            <a:r>
              <a:rPr lang="pt-BR" sz="1200" dirty="0">
                <a:latin typeface="Arial Narrow (Corpo)"/>
              </a:rPr>
              <a:t>");</a:t>
            </a:r>
          </a:p>
          <a:p>
            <a:pPr marL="0" indent="0" algn="just">
              <a:lnSpc>
                <a:spcPct val="100000"/>
              </a:lnSpc>
              <a:buFontTx/>
              <a:buNone/>
            </a:pPr>
            <a:r>
              <a:rPr lang="pt-BR" sz="1400" dirty="0">
                <a:latin typeface="Arial Narrow (Corpo)"/>
              </a:rPr>
              <a:t>  </a:t>
            </a:r>
            <a:r>
              <a:rPr lang="pt-BR" sz="1400" dirty="0" err="1">
                <a:latin typeface="Arial Narrow (Corpo)"/>
              </a:rPr>
              <a:t>imprime_vetor</a:t>
            </a:r>
            <a:r>
              <a:rPr lang="pt-BR" sz="1400" dirty="0">
                <a:latin typeface="Arial Narrow (Corpo)"/>
              </a:rPr>
              <a:t> (v, DIM);</a:t>
            </a:r>
          </a:p>
          <a:p>
            <a:pPr marL="0" indent="0" algn="just">
              <a:lnSpc>
                <a:spcPct val="100000"/>
              </a:lnSpc>
              <a:buFontTx/>
              <a:buNone/>
            </a:pPr>
            <a:r>
              <a:rPr lang="pt-BR" sz="1400" dirty="0">
                <a:latin typeface="Arial Narrow (Corpo)"/>
              </a:rPr>
              <a:t>  </a:t>
            </a:r>
            <a:r>
              <a:rPr lang="pt-BR" sz="1400" dirty="0" err="1">
                <a:latin typeface="Arial Narrow (Corpo)"/>
              </a:rPr>
              <a:t>inverte_vetor</a:t>
            </a:r>
            <a:r>
              <a:rPr lang="pt-BR" sz="1400" dirty="0">
                <a:latin typeface="Arial Narrow (Corpo)"/>
              </a:rPr>
              <a:t> (v, DIM);</a:t>
            </a:r>
          </a:p>
          <a:p>
            <a:pPr marL="95250" indent="-95250" algn="just">
              <a:lnSpc>
                <a:spcPct val="100000"/>
              </a:lnSpc>
              <a:buFontTx/>
              <a:buNone/>
            </a:pPr>
            <a:r>
              <a:rPr lang="pt-BR" sz="1000" dirty="0">
                <a:latin typeface="Arial Narrow (Corpo)"/>
              </a:rPr>
              <a:t>  </a:t>
            </a:r>
            <a:r>
              <a:rPr lang="pt-BR" sz="1010" dirty="0" err="1">
                <a:latin typeface="Arial Narrow (Corpo)"/>
              </a:rPr>
              <a:t>printf</a:t>
            </a:r>
            <a:r>
              <a:rPr lang="pt-BR" sz="1010" dirty="0">
                <a:latin typeface="Arial Narrow (Corpo)"/>
              </a:rPr>
              <a:t>("\</a:t>
            </a:r>
            <a:r>
              <a:rPr lang="pt-BR" sz="1010" dirty="0" err="1">
                <a:latin typeface="Arial Narrow (Corpo)"/>
              </a:rPr>
              <a:t>nImprimindo</a:t>
            </a:r>
            <a:r>
              <a:rPr lang="pt-BR" sz="1010" dirty="0">
                <a:latin typeface="Arial Narrow (Corpo)"/>
              </a:rPr>
              <a:t> o vetor depois que foi invertido pela </a:t>
            </a:r>
            <a:r>
              <a:rPr lang="pt-BR" sz="1010" dirty="0" err="1">
                <a:latin typeface="Arial Narrow (Corpo)"/>
              </a:rPr>
              <a:t>funcao</a:t>
            </a:r>
            <a:r>
              <a:rPr lang="pt-BR" sz="1010" dirty="0">
                <a:latin typeface="Arial Narrow (Corpo)"/>
              </a:rPr>
              <a:t>\n");</a:t>
            </a:r>
          </a:p>
          <a:p>
            <a:pPr marL="0" indent="0" algn="just">
              <a:lnSpc>
                <a:spcPct val="100000"/>
              </a:lnSpc>
              <a:buFontTx/>
              <a:buNone/>
            </a:pPr>
            <a:r>
              <a:rPr lang="pt-BR" sz="1400" dirty="0">
                <a:latin typeface="Arial Narrow (Corpo)"/>
              </a:rPr>
              <a:t>  </a:t>
            </a:r>
            <a:r>
              <a:rPr lang="pt-BR" sz="1400" dirty="0" err="1">
                <a:latin typeface="Arial Narrow (Corpo)"/>
              </a:rPr>
              <a:t>imprime_vetor</a:t>
            </a:r>
            <a:r>
              <a:rPr lang="pt-BR" sz="1400" dirty="0">
                <a:latin typeface="Arial Narrow (Corpo)"/>
              </a:rPr>
              <a:t> (v, DIM);</a:t>
            </a:r>
          </a:p>
          <a:p>
            <a:pPr marL="0" indent="0" algn="just">
              <a:lnSpc>
                <a:spcPct val="100000"/>
              </a:lnSpc>
              <a:buFontTx/>
              <a:buNone/>
            </a:pPr>
            <a:r>
              <a:rPr lang="pt-BR" sz="1400" dirty="0" smtClean="0">
                <a:latin typeface="Arial Narrow (Corpo)"/>
              </a:rPr>
              <a:t>  </a:t>
            </a:r>
            <a:r>
              <a:rPr lang="pt-BR" sz="1400" dirty="0" err="1">
                <a:latin typeface="Arial Narrow (Corpo)"/>
              </a:rPr>
              <a:t>getch</a:t>
            </a:r>
            <a:r>
              <a:rPr lang="pt-BR" sz="1400" dirty="0">
                <a:latin typeface="Arial Narrow (Corpo)"/>
              </a:rPr>
              <a:t>();</a:t>
            </a:r>
          </a:p>
          <a:p>
            <a:pPr marL="0" indent="0" algn="just">
              <a:lnSpc>
                <a:spcPct val="100000"/>
              </a:lnSpc>
              <a:buFontTx/>
              <a:buNone/>
            </a:pPr>
            <a:r>
              <a:rPr lang="pt-BR" sz="1400" dirty="0">
                <a:latin typeface="Arial Narrow (Corpo)"/>
              </a:rPr>
              <a:t>}</a:t>
            </a:r>
          </a:p>
          <a:p>
            <a:pPr algn="just">
              <a:lnSpc>
                <a:spcPct val="100000"/>
              </a:lnSpc>
              <a:buFontTx/>
              <a:buNone/>
            </a:pPr>
            <a:endParaRPr lang="pt-BR" sz="1400" dirty="0">
              <a:latin typeface="Arial Narrow (Corpo)"/>
            </a:endParaRPr>
          </a:p>
          <a:p>
            <a:pPr algn="just">
              <a:lnSpc>
                <a:spcPct val="100000"/>
              </a:lnSpc>
              <a:buFontTx/>
              <a:buNone/>
            </a:pPr>
            <a:endParaRPr lang="pt-BR" sz="1400" dirty="0">
              <a:latin typeface="Arial Narrow (Corpo)"/>
            </a:endParaRPr>
          </a:p>
        </p:txBody>
      </p:sp>
      <p:sp>
        <p:nvSpPr>
          <p:cNvPr id="2" name="Retângulo 1"/>
          <p:cNvSpPr/>
          <p:nvPr/>
        </p:nvSpPr>
        <p:spPr>
          <a:xfrm>
            <a:off x="-5592" y="6085244"/>
            <a:ext cx="9149592" cy="523220"/>
          </a:xfrm>
          <a:prstGeom prst="rect">
            <a:avLst/>
          </a:prstGeom>
        </p:spPr>
        <p:txBody>
          <a:bodyPr wrap="square">
            <a:spAutoFit/>
          </a:bodyPr>
          <a:lstStyle/>
          <a:p>
            <a:pPr algn="ctr">
              <a:lnSpc>
                <a:spcPct val="100000"/>
              </a:lnSpc>
              <a:buFontTx/>
              <a:buNone/>
            </a:pPr>
            <a:r>
              <a:rPr lang="pt-BR" sz="1400" dirty="0" smtClean="0">
                <a:solidFill>
                  <a:schemeClr val="tx1"/>
                </a:solidFill>
                <a:latin typeface="Arial Narrow (Corpo)"/>
              </a:rPr>
              <a:t>O </a:t>
            </a:r>
            <a:r>
              <a:rPr lang="pt-BR" sz="1400" dirty="0">
                <a:solidFill>
                  <a:schemeClr val="tx1"/>
                </a:solidFill>
                <a:latin typeface="Arial Narrow (Corpo)"/>
              </a:rPr>
              <a:t>exemplo </a:t>
            </a:r>
            <a:r>
              <a:rPr lang="pt-BR" sz="1400" dirty="0" smtClean="0">
                <a:solidFill>
                  <a:schemeClr val="tx1"/>
                </a:solidFill>
                <a:latin typeface="Arial Narrow (Corpo)"/>
              </a:rPr>
              <a:t>acima mostra </a:t>
            </a:r>
            <a:r>
              <a:rPr lang="pt-BR" sz="1400" dirty="0">
                <a:solidFill>
                  <a:schemeClr val="tx1"/>
                </a:solidFill>
                <a:latin typeface="Arial Narrow (Corpo)"/>
              </a:rPr>
              <a:t>passagem de parâmetros de vetores com um programa que inverte o conteúdo de um vetor</a:t>
            </a:r>
          </a:p>
        </p:txBody>
      </p:sp>
    </p:spTree>
    <p:extLst>
      <p:ext uri="{BB962C8B-B14F-4D97-AF65-F5344CB8AC3E}">
        <p14:creationId xmlns:p14="http://schemas.microsoft.com/office/powerpoint/2010/main" val="2070524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b="1">
                <a:latin typeface="Calibri" pitchFamily="34" charset="0"/>
                <a:cs typeface="Calibri" pitchFamily="34" charset="0"/>
              </a:rPr>
              <a:t>As chamadas de funções: Ativação</a:t>
            </a:r>
          </a:p>
        </p:txBody>
      </p:sp>
      <p:sp>
        <p:nvSpPr>
          <p:cNvPr id="158723" name="Rectangle 3"/>
          <p:cNvSpPr>
            <a:spLocks noGrp="1" noChangeArrowheads="1"/>
          </p:cNvSpPr>
          <p:nvPr>
            <p:ph idx="1"/>
          </p:nvPr>
        </p:nvSpPr>
        <p:spPr>
          <a:xfrm>
            <a:off x="642910" y="1907979"/>
            <a:ext cx="8043890" cy="4081483"/>
          </a:xfrm>
        </p:spPr>
        <p:txBody>
          <a:bodyPr>
            <a:noAutofit/>
          </a:bodyPr>
          <a:lstStyle/>
          <a:p>
            <a:pPr>
              <a:lnSpc>
                <a:spcPct val="100000"/>
              </a:lnSpc>
              <a:buFontTx/>
              <a:buNone/>
            </a:pPr>
            <a:r>
              <a:rPr lang="pt-BR" sz="1200" dirty="0">
                <a:latin typeface="Arial Narrow (Corpo)"/>
              </a:rPr>
              <a:t>#include &lt;</a:t>
            </a:r>
            <a:r>
              <a:rPr lang="pt-BR" sz="1200" dirty="0" err="1">
                <a:latin typeface="Arial Narrow (Corpo)"/>
              </a:rPr>
              <a:t>stdlib.h</a:t>
            </a:r>
            <a:r>
              <a:rPr lang="pt-BR" sz="1200" dirty="0">
                <a:latin typeface="Arial Narrow (Corpo)"/>
              </a:rPr>
              <a:t>&gt;</a:t>
            </a:r>
          </a:p>
          <a:p>
            <a:pPr>
              <a:lnSpc>
                <a:spcPct val="100000"/>
              </a:lnSpc>
              <a:buFontTx/>
              <a:buNone/>
            </a:pPr>
            <a:r>
              <a:rPr lang="pt-BR" sz="1200" dirty="0">
                <a:latin typeface="Arial Narrow (Corpo)"/>
              </a:rPr>
              <a:t>#include &lt;</a:t>
            </a:r>
            <a:r>
              <a:rPr lang="pt-BR" sz="1200" dirty="0" err="1">
                <a:latin typeface="Arial Narrow (Corpo)"/>
              </a:rPr>
              <a:t>conio.h</a:t>
            </a:r>
            <a:r>
              <a:rPr lang="pt-BR" sz="1200" dirty="0">
                <a:latin typeface="Arial Narrow (Corpo)"/>
              </a:rPr>
              <a:t>&gt;</a:t>
            </a:r>
          </a:p>
          <a:p>
            <a:pPr>
              <a:lnSpc>
                <a:spcPct val="100000"/>
              </a:lnSpc>
              <a:buFontTx/>
              <a:buNone/>
            </a:pPr>
            <a:r>
              <a:rPr lang="pt-BR" sz="1200" dirty="0">
                <a:latin typeface="Arial Narrow (Corpo)"/>
              </a:rPr>
              <a:t>#include &lt;</a:t>
            </a:r>
            <a:r>
              <a:rPr lang="pt-BR" sz="1200" dirty="0" err="1">
                <a:latin typeface="Arial Narrow (Corpo)"/>
              </a:rPr>
              <a:t>stdio.h</a:t>
            </a:r>
            <a:r>
              <a:rPr lang="pt-BR" sz="1200" dirty="0" smtClean="0">
                <a:latin typeface="Arial Narrow (Corpo)"/>
              </a:rPr>
              <a:t>&gt;</a:t>
            </a:r>
          </a:p>
          <a:p>
            <a:pPr>
              <a:lnSpc>
                <a:spcPct val="80000"/>
              </a:lnSpc>
              <a:buFont typeface="Wingdings" pitchFamily="2" charset="2"/>
              <a:buNone/>
            </a:pPr>
            <a:r>
              <a:rPr lang="pt-BR" sz="1200" dirty="0" err="1" smtClean="0">
                <a:latin typeface="Arial Narrow (Corpo)"/>
              </a:rPr>
              <a:t>void</a:t>
            </a:r>
            <a:r>
              <a:rPr lang="pt-BR" sz="1200" dirty="0" smtClean="0">
                <a:latin typeface="Arial Narrow (Corpo)"/>
              </a:rPr>
              <a:t> </a:t>
            </a:r>
            <a:r>
              <a:rPr lang="pt-BR" sz="1200" dirty="0" err="1">
                <a:latin typeface="Arial Narrow (Corpo)"/>
              </a:rPr>
              <a:t>escreva_cabecalho</a:t>
            </a:r>
            <a:r>
              <a:rPr lang="pt-BR" sz="1200" dirty="0">
                <a:latin typeface="Arial Narrow (Corpo)"/>
              </a:rPr>
              <a:t>()</a:t>
            </a:r>
          </a:p>
          <a:p>
            <a:pPr>
              <a:lnSpc>
                <a:spcPct val="80000"/>
              </a:lnSpc>
              <a:buFont typeface="Wingdings" pitchFamily="2" charset="2"/>
              <a:buNone/>
            </a:pPr>
            <a:r>
              <a:rPr lang="pt-BR" sz="1200" dirty="0" smtClean="0">
                <a:latin typeface="Arial Narrow (Corpo)"/>
              </a:rPr>
              <a:t>{</a:t>
            </a:r>
          </a:p>
          <a:p>
            <a:pPr>
              <a:lnSpc>
                <a:spcPct val="80000"/>
              </a:lnSpc>
              <a:buFont typeface="Wingdings" pitchFamily="2" charset="2"/>
              <a:buNone/>
            </a:pPr>
            <a:r>
              <a:rPr lang="pt-BR" sz="1200" dirty="0" smtClean="0">
                <a:latin typeface="Arial Narrow (Corpo)"/>
              </a:rPr>
              <a:t>   </a:t>
            </a:r>
            <a:r>
              <a:rPr lang="pt-BR" sz="1200" dirty="0" err="1" smtClean="0">
                <a:latin typeface="Arial Narrow (Corpo)"/>
              </a:rPr>
              <a:t>printf</a:t>
            </a:r>
            <a:r>
              <a:rPr lang="pt-BR" sz="1200" dirty="0">
                <a:latin typeface="Arial Narrow (Corpo)"/>
              </a:rPr>
              <a:t>(“Encontrar quadrado de um numero\n”);</a:t>
            </a:r>
          </a:p>
          <a:p>
            <a:pPr>
              <a:lnSpc>
                <a:spcPct val="80000"/>
              </a:lnSpc>
              <a:buFont typeface="Wingdings" pitchFamily="2" charset="2"/>
              <a:buNone/>
            </a:pPr>
            <a:r>
              <a:rPr lang="pt-BR" sz="1200" dirty="0" smtClean="0">
                <a:latin typeface="Arial Narrow (Corpo)"/>
              </a:rPr>
              <a:t>   </a:t>
            </a:r>
            <a:r>
              <a:rPr lang="pt-BR" sz="1200" dirty="0" err="1" smtClean="0">
                <a:latin typeface="Arial Narrow (Corpo)"/>
              </a:rPr>
              <a:t>printf</a:t>
            </a:r>
            <a:r>
              <a:rPr lang="pt-BR" sz="1200" dirty="0">
                <a:latin typeface="Arial Narrow (Corpo)"/>
              </a:rPr>
              <a:t>(“_______________________________\n\n”);</a:t>
            </a:r>
          </a:p>
          <a:p>
            <a:pPr>
              <a:lnSpc>
                <a:spcPct val="80000"/>
              </a:lnSpc>
              <a:buFont typeface="Wingdings" pitchFamily="2" charset="2"/>
              <a:buNone/>
            </a:pPr>
            <a:r>
              <a:rPr lang="pt-BR" sz="1200" dirty="0" smtClean="0">
                <a:latin typeface="Arial Narrow (Corpo)"/>
              </a:rPr>
              <a:t>}</a:t>
            </a:r>
            <a:endParaRPr lang="pt-BR" sz="1200" dirty="0">
              <a:latin typeface="Arial Narrow (Corpo)"/>
            </a:endParaRPr>
          </a:p>
          <a:p>
            <a:pPr>
              <a:lnSpc>
                <a:spcPct val="80000"/>
              </a:lnSpc>
              <a:buFont typeface="Wingdings" pitchFamily="2" charset="2"/>
              <a:buNone/>
            </a:pPr>
            <a:r>
              <a:rPr lang="pt-BR" sz="1200" dirty="0" err="1">
                <a:latin typeface="Arial Narrow (Corpo)"/>
              </a:rPr>
              <a:t>int</a:t>
            </a:r>
            <a:r>
              <a:rPr lang="pt-BR" sz="1200" dirty="0">
                <a:latin typeface="Arial Narrow (Corpo)"/>
              </a:rPr>
              <a:t> quadrado(</a:t>
            </a:r>
            <a:r>
              <a:rPr lang="pt-BR" sz="1200" dirty="0" err="1">
                <a:latin typeface="Arial Narrow (Corpo)"/>
              </a:rPr>
              <a:t>int</a:t>
            </a:r>
            <a:r>
              <a:rPr lang="pt-BR" sz="1200" dirty="0">
                <a:latin typeface="Arial Narrow (Corpo)"/>
              </a:rPr>
              <a:t> numero)</a:t>
            </a:r>
          </a:p>
          <a:p>
            <a:pPr>
              <a:lnSpc>
                <a:spcPct val="80000"/>
              </a:lnSpc>
              <a:buFont typeface="Wingdings" pitchFamily="2" charset="2"/>
              <a:buNone/>
            </a:pPr>
            <a:r>
              <a:rPr lang="pt-BR" sz="1200" dirty="0">
                <a:latin typeface="Arial Narrow (Corpo)"/>
              </a:rPr>
              <a:t>	{ </a:t>
            </a:r>
            <a:r>
              <a:rPr lang="pt-BR" sz="1200" dirty="0" smtClean="0">
                <a:latin typeface="Arial Narrow (Corpo)"/>
              </a:rPr>
              <a:t> </a:t>
            </a:r>
            <a:r>
              <a:rPr lang="pt-BR" sz="1200" dirty="0" err="1" smtClean="0">
                <a:latin typeface="Arial Narrow (Corpo)"/>
              </a:rPr>
              <a:t>int</a:t>
            </a:r>
            <a:r>
              <a:rPr lang="pt-BR" sz="1200" dirty="0" smtClean="0">
                <a:latin typeface="Arial Narrow (Corpo)"/>
              </a:rPr>
              <a:t> </a:t>
            </a:r>
            <a:r>
              <a:rPr lang="pt-BR" sz="1200" dirty="0">
                <a:latin typeface="Arial Narrow (Corpo)"/>
              </a:rPr>
              <a:t>q;</a:t>
            </a:r>
          </a:p>
          <a:p>
            <a:pPr>
              <a:lnSpc>
                <a:spcPct val="80000"/>
              </a:lnSpc>
              <a:buFont typeface="Wingdings" pitchFamily="2" charset="2"/>
              <a:buNone/>
            </a:pPr>
            <a:r>
              <a:rPr lang="pt-BR" sz="1200" dirty="0">
                <a:latin typeface="Arial Narrow (Corpo)"/>
              </a:rPr>
              <a:t>	</a:t>
            </a:r>
            <a:r>
              <a:rPr lang="pt-BR" sz="1200" dirty="0" smtClean="0">
                <a:latin typeface="Arial Narrow (Corpo)"/>
              </a:rPr>
              <a:t>   q </a:t>
            </a:r>
            <a:r>
              <a:rPr lang="pt-BR" sz="1200" dirty="0">
                <a:latin typeface="Arial Narrow (Corpo)"/>
              </a:rPr>
              <a:t>= numero*numero;</a:t>
            </a:r>
          </a:p>
          <a:p>
            <a:pPr>
              <a:lnSpc>
                <a:spcPct val="80000"/>
              </a:lnSpc>
              <a:buFont typeface="Wingdings" pitchFamily="2" charset="2"/>
              <a:buNone/>
            </a:pPr>
            <a:r>
              <a:rPr lang="pt-BR" sz="1200" dirty="0" smtClean="0">
                <a:latin typeface="Arial Narrow (Corpo)"/>
              </a:rPr>
              <a:t>        </a:t>
            </a:r>
            <a:r>
              <a:rPr lang="pt-BR" sz="1200" dirty="0" err="1" smtClean="0">
                <a:latin typeface="Arial Narrow (Corpo)"/>
              </a:rPr>
              <a:t>return</a:t>
            </a:r>
            <a:r>
              <a:rPr lang="pt-BR" sz="1200" dirty="0" smtClean="0">
                <a:latin typeface="Arial Narrow (Corpo)"/>
              </a:rPr>
              <a:t> </a:t>
            </a:r>
            <a:r>
              <a:rPr lang="pt-BR" sz="1200" dirty="0">
                <a:latin typeface="Arial Narrow (Corpo)"/>
              </a:rPr>
              <a:t>q;</a:t>
            </a:r>
          </a:p>
          <a:p>
            <a:pPr>
              <a:lnSpc>
                <a:spcPct val="80000"/>
              </a:lnSpc>
              <a:buFont typeface="Wingdings" pitchFamily="2" charset="2"/>
              <a:buNone/>
            </a:pPr>
            <a:r>
              <a:rPr lang="pt-BR" sz="1200" dirty="0">
                <a:latin typeface="Arial Narrow (Corpo)"/>
              </a:rPr>
              <a:t>	}</a:t>
            </a:r>
          </a:p>
          <a:p>
            <a:pPr>
              <a:lnSpc>
                <a:spcPct val="80000"/>
              </a:lnSpc>
              <a:buFont typeface="Wingdings" pitchFamily="2" charset="2"/>
              <a:buNone/>
            </a:pPr>
            <a:r>
              <a:rPr lang="pt-BR" sz="1200" dirty="0" err="1">
                <a:latin typeface="Arial Narrow (Corpo)"/>
              </a:rPr>
              <a:t>main</a:t>
            </a:r>
            <a:r>
              <a:rPr lang="pt-BR" sz="1200" dirty="0">
                <a:latin typeface="Arial Narrow (Corpo)"/>
              </a:rPr>
              <a:t>()</a:t>
            </a:r>
          </a:p>
          <a:p>
            <a:pPr>
              <a:lnSpc>
                <a:spcPct val="80000"/>
              </a:lnSpc>
              <a:buFont typeface="Wingdings" pitchFamily="2" charset="2"/>
              <a:buNone/>
            </a:pPr>
            <a:r>
              <a:rPr lang="pt-BR" sz="1200" dirty="0">
                <a:latin typeface="Arial Narrow (Corpo)"/>
              </a:rPr>
              <a:t>{ </a:t>
            </a:r>
          </a:p>
          <a:p>
            <a:pPr>
              <a:lnSpc>
                <a:spcPct val="80000"/>
              </a:lnSpc>
              <a:buFont typeface="Wingdings" pitchFamily="2" charset="2"/>
              <a:buNone/>
            </a:pPr>
            <a:r>
              <a:rPr lang="pt-BR" sz="1200" dirty="0">
                <a:latin typeface="Arial Narrow (Corpo)"/>
              </a:rPr>
              <a:t>	</a:t>
            </a:r>
            <a:r>
              <a:rPr lang="pt-BR" sz="1200" dirty="0" err="1">
                <a:latin typeface="Arial Narrow (Corpo)"/>
              </a:rPr>
              <a:t>int</a:t>
            </a:r>
            <a:r>
              <a:rPr lang="pt-BR" sz="1200" dirty="0">
                <a:latin typeface="Arial Narrow (Corpo)"/>
              </a:rPr>
              <a:t> n, r;</a:t>
            </a:r>
          </a:p>
          <a:p>
            <a:pPr>
              <a:lnSpc>
                <a:spcPct val="80000"/>
              </a:lnSpc>
              <a:buFont typeface="Wingdings" pitchFamily="2" charset="2"/>
              <a:buNone/>
            </a:pPr>
            <a:r>
              <a:rPr lang="pt-BR" sz="1200" dirty="0">
                <a:latin typeface="Arial Narrow (Corpo)"/>
              </a:rPr>
              <a:t>	</a:t>
            </a:r>
            <a:r>
              <a:rPr lang="pt-BR" sz="1200" dirty="0" err="1">
                <a:latin typeface="Arial Narrow (Corpo)"/>
              </a:rPr>
              <a:t>escreva_cabecalho</a:t>
            </a:r>
            <a:r>
              <a:rPr lang="pt-BR" sz="1200" dirty="0">
                <a:latin typeface="Arial Narrow (Corpo)"/>
              </a:rPr>
              <a:t>();</a:t>
            </a:r>
          </a:p>
          <a:p>
            <a:pPr>
              <a:lnSpc>
                <a:spcPct val="80000"/>
              </a:lnSpc>
              <a:buFont typeface="Wingdings" pitchFamily="2" charset="2"/>
              <a:buNone/>
            </a:pPr>
            <a:r>
              <a:rPr lang="pt-BR" sz="1200" dirty="0">
                <a:latin typeface="Arial Narrow (Corpo)"/>
              </a:rPr>
              <a:t>	</a:t>
            </a:r>
            <a:r>
              <a:rPr lang="pt-BR" sz="1200" dirty="0" err="1">
                <a:latin typeface="Arial Narrow (Corpo)"/>
              </a:rPr>
              <a:t>printf</a:t>
            </a:r>
            <a:r>
              <a:rPr lang="pt-BR" sz="1200" dirty="0">
                <a:latin typeface="Arial Narrow (Corpo)"/>
              </a:rPr>
              <a:t>(“\</a:t>
            </a:r>
            <a:r>
              <a:rPr lang="pt-BR" sz="1200" dirty="0" err="1">
                <a:latin typeface="Arial Narrow (Corpo)"/>
              </a:rPr>
              <a:t>nInforme</a:t>
            </a:r>
            <a:r>
              <a:rPr lang="pt-BR" sz="1200" dirty="0">
                <a:latin typeface="Arial Narrow (Corpo)"/>
              </a:rPr>
              <a:t> o numero: “);</a:t>
            </a:r>
          </a:p>
          <a:p>
            <a:pPr>
              <a:lnSpc>
                <a:spcPct val="80000"/>
              </a:lnSpc>
              <a:buFont typeface="Wingdings" pitchFamily="2" charset="2"/>
              <a:buNone/>
            </a:pPr>
            <a:r>
              <a:rPr lang="pt-BR" sz="1200" dirty="0">
                <a:latin typeface="Arial Narrow (Corpo)"/>
              </a:rPr>
              <a:t>	</a:t>
            </a:r>
            <a:r>
              <a:rPr lang="pt-BR" sz="1200" dirty="0" err="1">
                <a:latin typeface="Arial Narrow (Corpo)"/>
              </a:rPr>
              <a:t>scanf</a:t>
            </a:r>
            <a:r>
              <a:rPr lang="pt-BR" sz="1200" dirty="0">
                <a:latin typeface="Arial Narrow (Corpo)"/>
              </a:rPr>
              <a:t>(“%d”, &amp;n);</a:t>
            </a:r>
          </a:p>
          <a:p>
            <a:pPr>
              <a:lnSpc>
                <a:spcPct val="80000"/>
              </a:lnSpc>
              <a:buFont typeface="Wingdings" pitchFamily="2" charset="2"/>
              <a:buNone/>
            </a:pPr>
            <a:r>
              <a:rPr lang="pt-BR" sz="1200" dirty="0">
                <a:latin typeface="Arial Narrow (Corpo)"/>
              </a:rPr>
              <a:t>	r = quadrado(n);</a:t>
            </a:r>
          </a:p>
          <a:p>
            <a:pPr>
              <a:lnSpc>
                <a:spcPct val="80000"/>
              </a:lnSpc>
              <a:buFont typeface="Wingdings" pitchFamily="2" charset="2"/>
              <a:buNone/>
            </a:pPr>
            <a:r>
              <a:rPr lang="pt-BR" sz="1200" dirty="0">
                <a:latin typeface="Arial Narrow (Corpo)"/>
              </a:rPr>
              <a:t>	</a:t>
            </a:r>
            <a:r>
              <a:rPr lang="pt-BR" sz="1200" dirty="0" err="1">
                <a:latin typeface="Arial Narrow (Corpo)"/>
              </a:rPr>
              <a:t>printf</a:t>
            </a:r>
            <a:r>
              <a:rPr lang="pt-BR" sz="1200" dirty="0">
                <a:latin typeface="Arial Narrow (Corpo)"/>
              </a:rPr>
              <a:t>(“\n\</a:t>
            </a:r>
            <a:r>
              <a:rPr lang="pt-BR" sz="1200" dirty="0" err="1">
                <a:latin typeface="Arial Narrow (Corpo)"/>
              </a:rPr>
              <a:t>nResultado</a:t>
            </a:r>
            <a:r>
              <a:rPr lang="pt-BR" sz="1200" dirty="0">
                <a:latin typeface="Arial Narrow (Corpo)"/>
              </a:rPr>
              <a:t>\n\n”);</a:t>
            </a:r>
          </a:p>
          <a:p>
            <a:pPr>
              <a:lnSpc>
                <a:spcPct val="80000"/>
              </a:lnSpc>
              <a:buFont typeface="Wingdings" pitchFamily="2" charset="2"/>
              <a:buNone/>
            </a:pPr>
            <a:r>
              <a:rPr lang="pt-BR" sz="1200" dirty="0">
                <a:latin typeface="Arial Narrow (Corpo)"/>
              </a:rPr>
              <a:t>	</a:t>
            </a:r>
            <a:r>
              <a:rPr lang="pt-BR" sz="1200" dirty="0" err="1">
                <a:latin typeface="Arial Narrow (Corpo)"/>
              </a:rPr>
              <a:t>printf</a:t>
            </a:r>
            <a:r>
              <a:rPr lang="pt-BR" sz="1200" dirty="0">
                <a:latin typeface="Arial Narrow (Corpo)"/>
              </a:rPr>
              <a:t>(“O quadrado de %d = %d\n\n”, n, r);</a:t>
            </a:r>
          </a:p>
          <a:p>
            <a:pPr>
              <a:lnSpc>
                <a:spcPct val="80000"/>
              </a:lnSpc>
              <a:buFont typeface="Wingdings" pitchFamily="2" charset="2"/>
              <a:buNone/>
            </a:pPr>
            <a:r>
              <a:rPr lang="pt-BR" sz="1200" dirty="0">
                <a:latin typeface="Arial Narrow (Corpo)"/>
              </a:rPr>
              <a:t>	</a:t>
            </a:r>
            <a:r>
              <a:rPr lang="pt-BR" sz="1200" dirty="0" err="1">
                <a:latin typeface="Arial Narrow (Corpo)"/>
              </a:rPr>
              <a:t>getchar</a:t>
            </a:r>
            <a:r>
              <a:rPr lang="pt-BR" sz="1200" dirty="0">
                <a:latin typeface="Arial Narrow (Corpo)"/>
              </a:rPr>
              <a:t>();</a:t>
            </a:r>
          </a:p>
          <a:p>
            <a:pPr>
              <a:lnSpc>
                <a:spcPct val="80000"/>
              </a:lnSpc>
              <a:buFont typeface="Wingdings" pitchFamily="2" charset="2"/>
              <a:buNone/>
            </a:pPr>
            <a:r>
              <a:rPr lang="pt-BR" sz="1200" dirty="0">
                <a:latin typeface="Arial Narrow (Corpo)"/>
              </a:rPr>
              <a:t>}</a:t>
            </a:r>
          </a:p>
        </p:txBody>
      </p:sp>
      <p:sp>
        <p:nvSpPr>
          <p:cNvPr id="158724" name="Rectangle 4"/>
          <p:cNvSpPr>
            <a:spLocks noChangeArrowheads="1"/>
          </p:cNvSpPr>
          <p:nvPr/>
        </p:nvSpPr>
        <p:spPr bwMode="auto">
          <a:xfrm>
            <a:off x="684213" y="1212163"/>
            <a:ext cx="8459787" cy="646331"/>
          </a:xfrm>
          <a:prstGeom prst="rect">
            <a:avLst/>
          </a:prstGeom>
          <a:noFill/>
          <a:ln w="9525">
            <a:noFill/>
            <a:miter lim="800000"/>
            <a:headEnd/>
            <a:tailEnd/>
          </a:ln>
          <a:effectLst/>
        </p:spPr>
        <p:txBody>
          <a:bodyPr>
            <a:spAutoFit/>
          </a:bodyPr>
          <a:lstStyle/>
          <a:p>
            <a:pPr algn="just"/>
            <a:r>
              <a:rPr lang="pt-BR" sz="1800" dirty="0" smtClean="0">
                <a:solidFill>
                  <a:schemeClr val="tx1"/>
                </a:solidFill>
                <a:latin typeface="Arial Narrow (Corpo)"/>
              </a:rPr>
              <a:t>Programa </a:t>
            </a:r>
            <a:r>
              <a:rPr lang="pt-BR" sz="1800" dirty="0">
                <a:solidFill>
                  <a:schemeClr val="tx1"/>
                </a:solidFill>
                <a:latin typeface="Arial Narrow (Corpo)"/>
              </a:rPr>
              <a:t>que calcula o quadrado de um número.  Tem duas funções além da </a:t>
            </a:r>
            <a:r>
              <a:rPr lang="pt-BR" sz="1800" i="1" dirty="0" err="1">
                <a:solidFill>
                  <a:schemeClr val="tx1"/>
                </a:solidFill>
                <a:latin typeface="Arial Narrow (Corpo)"/>
              </a:rPr>
              <a:t>main</a:t>
            </a:r>
            <a:r>
              <a:rPr lang="pt-BR" sz="1800" i="1" dirty="0">
                <a:solidFill>
                  <a:schemeClr val="tx1"/>
                </a:solidFill>
                <a:latin typeface="Arial Narrow (Corpo)"/>
              </a:rPr>
              <a:t>. </a:t>
            </a:r>
            <a:r>
              <a:rPr lang="pt-BR" sz="1800" dirty="0">
                <a:solidFill>
                  <a:schemeClr val="tx1"/>
                </a:solidFill>
                <a:latin typeface="Arial Narrow (Corpo)"/>
              </a:rPr>
              <a:t> É em </a:t>
            </a:r>
            <a:r>
              <a:rPr lang="pt-BR" sz="1800" i="1" dirty="0" err="1">
                <a:solidFill>
                  <a:schemeClr val="tx1"/>
                </a:solidFill>
                <a:latin typeface="Arial Narrow (Corpo)"/>
              </a:rPr>
              <a:t>main</a:t>
            </a:r>
            <a:r>
              <a:rPr lang="pt-BR" sz="1800" dirty="0">
                <a:solidFill>
                  <a:schemeClr val="tx1"/>
                </a:solidFill>
                <a:latin typeface="Arial Narrow (Corpo)"/>
              </a:rPr>
              <a:t> que as funções são chamadas.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title"/>
          </p:nvPr>
        </p:nvSpPr>
        <p:spPr>
          <a:xfrm>
            <a:off x="539552" y="0"/>
            <a:ext cx="82296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GB" b="1" dirty="0" err="1">
                <a:latin typeface="Calibri" pitchFamily="34" charset="0"/>
                <a:cs typeface="Calibri" pitchFamily="34" charset="0"/>
              </a:rPr>
              <a:t>Funções</a:t>
            </a:r>
            <a:r>
              <a:rPr lang="en-GB" b="1" dirty="0">
                <a:latin typeface="Calibri" pitchFamily="34" charset="0"/>
                <a:cs typeface="Calibri" pitchFamily="34" charset="0"/>
              </a:rPr>
              <a:t> </a:t>
            </a:r>
            <a:r>
              <a:rPr lang="en-GB" b="1" dirty="0" err="1">
                <a:latin typeface="Calibri" pitchFamily="34" charset="0"/>
                <a:cs typeface="Calibri" pitchFamily="34" charset="0"/>
              </a:rPr>
              <a:t>em</a:t>
            </a:r>
            <a:r>
              <a:rPr lang="en-GB" b="1" dirty="0">
                <a:latin typeface="Calibri" pitchFamily="34" charset="0"/>
                <a:cs typeface="Calibri" pitchFamily="34" charset="0"/>
              </a:rPr>
              <a:t> </a:t>
            </a:r>
            <a:r>
              <a:rPr lang="en-GB" b="1" dirty="0" err="1">
                <a:latin typeface="Calibri" pitchFamily="34" charset="0"/>
                <a:cs typeface="Calibri" pitchFamily="34" charset="0"/>
              </a:rPr>
              <a:t>Linguagem</a:t>
            </a:r>
            <a:r>
              <a:rPr lang="en-GB" b="1" dirty="0">
                <a:latin typeface="Calibri" pitchFamily="34" charset="0"/>
                <a:cs typeface="Calibri" pitchFamily="34" charset="0"/>
              </a:rPr>
              <a:t> “C”</a:t>
            </a:r>
          </a:p>
        </p:txBody>
      </p:sp>
      <p:sp>
        <p:nvSpPr>
          <p:cNvPr id="237571" name="Rectangle 3"/>
          <p:cNvSpPr>
            <a:spLocks noGrp="1" noChangeArrowheads="1"/>
          </p:cNvSpPr>
          <p:nvPr>
            <p:ph idx="1"/>
          </p:nvPr>
        </p:nvSpPr>
        <p:spPr>
          <a:xfrm>
            <a:off x="714348" y="1000108"/>
            <a:ext cx="7667625" cy="5589587"/>
          </a:xfrm>
        </p:spPr>
        <p:txBody>
          <a:bodyPr vert="horz">
            <a:normAutofit fontScale="70000" lnSpcReduction="20000"/>
          </a:bodyPr>
          <a:lstStyle/>
          <a:p>
            <a:pPr marL="95250" indent="0" algn="just">
              <a:lnSpc>
                <a:spcPct val="80000"/>
              </a:lnSpc>
              <a:buNone/>
            </a:pPr>
            <a:r>
              <a:rPr lang="pt-BR" sz="2400" dirty="0" smtClean="0">
                <a:latin typeface="Arial Narrow (Corpo)"/>
              </a:rPr>
              <a:t>Escreva uma função </a:t>
            </a:r>
            <a:r>
              <a:rPr lang="pt-BR" sz="2400" dirty="0">
                <a:latin typeface="Arial Narrow (Corpo)"/>
              </a:rPr>
              <a:t>em linguagem C que troca dois </a:t>
            </a:r>
            <a:r>
              <a:rPr lang="pt-BR" sz="2400" dirty="0" smtClean="0">
                <a:latin typeface="Arial Narrow (Corpo)"/>
              </a:rPr>
              <a:t>valores.</a:t>
            </a:r>
          </a:p>
          <a:p>
            <a:pPr marL="95250" indent="0" algn="just">
              <a:lnSpc>
                <a:spcPct val="80000"/>
              </a:lnSpc>
              <a:buNone/>
            </a:pPr>
            <a:endParaRPr lang="pt-BR" sz="2400" dirty="0" smtClean="0">
              <a:latin typeface="Arial Narrow (Corpo)"/>
            </a:endParaRPr>
          </a:p>
          <a:p>
            <a:pPr>
              <a:lnSpc>
                <a:spcPct val="100000"/>
              </a:lnSpc>
              <a:buFontTx/>
              <a:buNone/>
            </a:pPr>
            <a:r>
              <a:rPr lang="pt-BR" sz="1900" dirty="0">
                <a:latin typeface="Arial Narrow (Corpo)"/>
              </a:rPr>
              <a:t>#include &lt;</a:t>
            </a:r>
            <a:r>
              <a:rPr lang="pt-BR" sz="1900" dirty="0" err="1">
                <a:latin typeface="Arial Narrow (Corpo)"/>
              </a:rPr>
              <a:t>stdlib.h</a:t>
            </a:r>
            <a:r>
              <a:rPr lang="pt-BR" sz="1900" dirty="0">
                <a:latin typeface="Arial Narrow (Corpo)"/>
              </a:rPr>
              <a:t>&gt;</a:t>
            </a:r>
          </a:p>
          <a:p>
            <a:pPr>
              <a:lnSpc>
                <a:spcPct val="100000"/>
              </a:lnSpc>
              <a:buFontTx/>
              <a:buNone/>
            </a:pPr>
            <a:r>
              <a:rPr lang="pt-BR" sz="1900" dirty="0">
                <a:latin typeface="Arial Narrow (Corpo)"/>
              </a:rPr>
              <a:t>#include &lt;</a:t>
            </a:r>
            <a:r>
              <a:rPr lang="pt-BR" sz="1900" dirty="0" err="1">
                <a:latin typeface="Arial Narrow (Corpo)"/>
              </a:rPr>
              <a:t>conio.h</a:t>
            </a:r>
            <a:r>
              <a:rPr lang="pt-BR" sz="1900" dirty="0">
                <a:latin typeface="Arial Narrow (Corpo)"/>
              </a:rPr>
              <a:t>&gt;</a:t>
            </a:r>
          </a:p>
          <a:p>
            <a:pPr>
              <a:lnSpc>
                <a:spcPct val="100000"/>
              </a:lnSpc>
              <a:buFontTx/>
              <a:buNone/>
            </a:pPr>
            <a:r>
              <a:rPr lang="pt-BR" sz="1900" dirty="0">
                <a:latin typeface="Arial Narrow (Corpo)"/>
              </a:rPr>
              <a:t>#include &lt;</a:t>
            </a:r>
            <a:r>
              <a:rPr lang="pt-BR" sz="1900" dirty="0" err="1">
                <a:latin typeface="Arial Narrow (Corpo)"/>
              </a:rPr>
              <a:t>stdio.h</a:t>
            </a:r>
            <a:r>
              <a:rPr lang="pt-BR" sz="1900" dirty="0">
                <a:latin typeface="Arial Narrow (Corpo)"/>
              </a:rPr>
              <a:t>&gt;</a:t>
            </a:r>
          </a:p>
          <a:p>
            <a:pPr>
              <a:lnSpc>
                <a:spcPct val="100000"/>
              </a:lnSpc>
              <a:buFontTx/>
              <a:buNone/>
            </a:pPr>
            <a:endParaRPr lang="pt-BR" sz="1900" dirty="0">
              <a:latin typeface="Arial Narrow (Corpo)"/>
            </a:endParaRPr>
          </a:p>
          <a:p>
            <a:pPr>
              <a:lnSpc>
                <a:spcPct val="100000"/>
              </a:lnSpc>
              <a:buFontTx/>
              <a:buNone/>
            </a:pPr>
            <a:r>
              <a:rPr lang="pt-BR" sz="1900" dirty="0" err="1">
                <a:latin typeface="Arial Narrow (Corpo)"/>
              </a:rPr>
              <a:t>void</a:t>
            </a:r>
            <a:r>
              <a:rPr lang="pt-BR" sz="1900" dirty="0">
                <a:latin typeface="Arial Narrow (Corpo)"/>
              </a:rPr>
              <a:t> troca(</a:t>
            </a:r>
            <a:r>
              <a:rPr lang="pt-BR" sz="1900" dirty="0" err="1">
                <a:latin typeface="Arial Narrow (Corpo)"/>
              </a:rPr>
              <a:t>int</a:t>
            </a:r>
            <a:r>
              <a:rPr lang="pt-BR" sz="1900" dirty="0">
                <a:latin typeface="Arial Narrow (Corpo)"/>
              </a:rPr>
              <a:t> *A, </a:t>
            </a:r>
            <a:r>
              <a:rPr lang="pt-BR" sz="1900" dirty="0" err="1">
                <a:latin typeface="Arial Narrow (Corpo)"/>
              </a:rPr>
              <a:t>int</a:t>
            </a:r>
            <a:r>
              <a:rPr lang="pt-BR" sz="1900" dirty="0">
                <a:latin typeface="Arial Narrow (Corpo)"/>
              </a:rPr>
              <a:t> *B)</a:t>
            </a:r>
          </a:p>
          <a:p>
            <a:pPr>
              <a:lnSpc>
                <a:spcPct val="100000"/>
              </a:lnSpc>
              <a:buFontTx/>
              <a:buNone/>
            </a:pPr>
            <a:r>
              <a:rPr lang="pt-BR" sz="1900" dirty="0">
                <a:latin typeface="Arial Narrow (Corpo)"/>
              </a:rPr>
              <a:t>{</a:t>
            </a:r>
          </a:p>
          <a:p>
            <a:pPr>
              <a:lnSpc>
                <a:spcPct val="100000"/>
              </a:lnSpc>
              <a:buFontTx/>
              <a:buNone/>
            </a:pPr>
            <a:r>
              <a:rPr lang="pt-BR" sz="1900" dirty="0">
                <a:latin typeface="Arial Narrow (Corpo)"/>
              </a:rPr>
              <a:t>	</a:t>
            </a:r>
            <a:r>
              <a:rPr lang="pt-BR" sz="1900" dirty="0" err="1">
                <a:latin typeface="Arial Narrow (Corpo)"/>
              </a:rPr>
              <a:t>int</a:t>
            </a:r>
            <a:r>
              <a:rPr lang="pt-BR" sz="1900" dirty="0">
                <a:latin typeface="Arial Narrow (Corpo)"/>
              </a:rPr>
              <a:t> </a:t>
            </a:r>
            <a:r>
              <a:rPr lang="pt-BR" sz="1900" dirty="0" err="1">
                <a:latin typeface="Arial Narrow (Corpo)"/>
              </a:rPr>
              <a:t>aux</a:t>
            </a:r>
            <a:r>
              <a:rPr lang="pt-BR" sz="1900" dirty="0">
                <a:latin typeface="Arial Narrow (Corpo)"/>
              </a:rPr>
              <a:t>;</a:t>
            </a:r>
          </a:p>
          <a:p>
            <a:pPr>
              <a:lnSpc>
                <a:spcPct val="100000"/>
              </a:lnSpc>
              <a:buFontTx/>
              <a:buNone/>
            </a:pPr>
            <a:r>
              <a:rPr lang="pt-BR" sz="1900" dirty="0">
                <a:latin typeface="Arial Narrow (Corpo)"/>
              </a:rPr>
              <a:t>	</a:t>
            </a:r>
            <a:r>
              <a:rPr lang="pt-BR" sz="1900" dirty="0" err="1">
                <a:latin typeface="Arial Narrow (Corpo)"/>
              </a:rPr>
              <a:t>aux</a:t>
            </a:r>
            <a:r>
              <a:rPr lang="pt-BR" sz="1900" dirty="0">
                <a:latin typeface="Arial Narrow (Corpo)"/>
              </a:rPr>
              <a:t> = *A;</a:t>
            </a:r>
          </a:p>
          <a:p>
            <a:pPr>
              <a:lnSpc>
                <a:spcPct val="100000"/>
              </a:lnSpc>
              <a:buFontTx/>
              <a:buNone/>
            </a:pPr>
            <a:r>
              <a:rPr lang="pt-BR" sz="1900" dirty="0">
                <a:latin typeface="Arial Narrow (Corpo)"/>
              </a:rPr>
              <a:t>	*A = *B;</a:t>
            </a:r>
          </a:p>
          <a:p>
            <a:pPr>
              <a:lnSpc>
                <a:spcPct val="100000"/>
              </a:lnSpc>
              <a:buFontTx/>
              <a:buNone/>
            </a:pPr>
            <a:r>
              <a:rPr lang="pt-BR" sz="1900" dirty="0">
                <a:latin typeface="Arial Narrow (Corpo)"/>
              </a:rPr>
              <a:t>	*B = </a:t>
            </a:r>
            <a:r>
              <a:rPr lang="pt-BR" sz="1900" dirty="0" err="1">
                <a:latin typeface="Arial Narrow (Corpo)"/>
              </a:rPr>
              <a:t>aux</a:t>
            </a:r>
            <a:r>
              <a:rPr lang="pt-BR" sz="1900" dirty="0">
                <a:latin typeface="Arial Narrow (Corpo)"/>
              </a:rPr>
              <a:t>;</a:t>
            </a:r>
          </a:p>
          <a:p>
            <a:pPr>
              <a:lnSpc>
                <a:spcPct val="100000"/>
              </a:lnSpc>
              <a:buFontTx/>
              <a:buNone/>
            </a:pPr>
            <a:r>
              <a:rPr lang="pt-BR" sz="1900" dirty="0">
                <a:latin typeface="Arial Narrow (Corpo)"/>
              </a:rPr>
              <a:t>}</a:t>
            </a:r>
          </a:p>
          <a:p>
            <a:pPr>
              <a:lnSpc>
                <a:spcPct val="100000"/>
              </a:lnSpc>
              <a:buFontTx/>
              <a:buNone/>
            </a:pPr>
            <a:r>
              <a:rPr lang="pt-BR" sz="1900" dirty="0" err="1">
                <a:latin typeface="Arial Narrow (Corpo)"/>
              </a:rPr>
              <a:t>main</a:t>
            </a:r>
            <a:r>
              <a:rPr lang="pt-BR" sz="1900" dirty="0">
                <a:latin typeface="Arial Narrow (Corpo)"/>
              </a:rPr>
              <a:t>()</a:t>
            </a:r>
          </a:p>
          <a:p>
            <a:pPr>
              <a:lnSpc>
                <a:spcPct val="100000"/>
              </a:lnSpc>
              <a:buFontTx/>
              <a:buNone/>
            </a:pPr>
            <a:r>
              <a:rPr lang="pt-BR" sz="1900" dirty="0">
                <a:latin typeface="Arial Narrow (Corpo)"/>
              </a:rPr>
              <a:t>{ </a:t>
            </a:r>
          </a:p>
          <a:p>
            <a:pPr>
              <a:lnSpc>
                <a:spcPct val="100000"/>
              </a:lnSpc>
              <a:buFontTx/>
              <a:buNone/>
            </a:pPr>
            <a:r>
              <a:rPr lang="pt-BR" sz="1900" dirty="0">
                <a:latin typeface="Arial Narrow (Corpo)"/>
              </a:rPr>
              <a:t>	</a:t>
            </a:r>
            <a:r>
              <a:rPr lang="pt-BR" sz="1900" dirty="0" err="1">
                <a:latin typeface="Arial Narrow (Corpo)"/>
              </a:rPr>
              <a:t>int</a:t>
            </a:r>
            <a:r>
              <a:rPr lang="pt-BR" sz="1900" dirty="0">
                <a:latin typeface="Arial Narrow (Corpo)"/>
              </a:rPr>
              <a:t> x, y;</a:t>
            </a:r>
          </a:p>
          <a:p>
            <a:pPr>
              <a:lnSpc>
                <a:spcPct val="100000"/>
              </a:lnSpc>
              <a:buFontTx/>
              <a:buNone/>
            </a:pPr>
            <a:r>
              <a:rPr lang="pt-BR" sz="1900" dirty="0">
                <a:latin typeface="Arial Narrow (Corpo)"/>
              </a:rPr>
              <a:t>	</a:t>
            </a:r>
            <a:r>
              <a:rPr lang="pt-BR" sz="1900" dirty="0" err="1">
                <a:latin typeface="Arial Narrow (Corpo)"/>
              </a:rPr>
              <a:t>printf</a:t>
            </a:r>
            <a:r>
              <a:rPr lang="pt-BR" sz="1900" dirty="0">
                <a:latin typeface="Arial Narrow (Corpo)"/>
              </a:rPr>
              <a:t>("Informe o primeiro numero: ");</a:t>
            </a:r>
          </a:p>
          <a:p>
            <a:pPr>
              <a:lnSpc>
                <a:spcPct val="100000"/>
              </a:lnSpc>
              <a:buFontTx/>
              <a:buNone/>
            </a:pPr>
            <a:r>
              <a:rPr lang="pt-BR" sz="1900" dirty="0">
                <a:latin typeface="Arial Narrow (Corpo)"/>
              </a:rPr>
              <a:t>	</a:t>
            </a:r>
            <a:r>
              <a:rPr lang="pt-BR" sz="1900" dirty="0" err="1">
                <a:latin typeface="Arial Narrow (Corpo)"/>
              </a:rPr>
              <a:t>scanf</a:t>
            </a:r>
            <a:r>
              <a:rPr lang="pt-BR" sz="1900" dirty="0">
                <a:latin typeface="Arial Narrow (Corpo)"/>
              </a:rPr>
              <a:t>("%d", &amp;x);</a:t>
            </a:r>
          </a:p>
          <a:p>
            <a:pPr>
              <a:lnSpc>
                <a:spcPct val="100000"/>
              </a:lnSpc>
              <a:buFontTx/>
              <a:buNone/>
            </a:pPr>
            <a:r>
              <a:rPr lang="pt-BR" sz="1900" dirty="0">
                <a:latin typeface="Arial Narrow (Corpo)"/>
              </a:rPr>
              <a:t>	</a:t>
            </a:r>
            <a:r>
              <a:rPr lang="pt-BR" sz="1900" dirty="0" err="1">
                <a:latin typeface="Arial Narrow (Corpo)"/>
              </a:rPr>
              <a:t>printf</a:t>
            </a:r>
            <a:r>
              <a:rPr lang="pt-BR" sz="1900" dirty="0">
                <a:latin typeface="Arial Narrow (Corpo)"/>
              </a:rPr>
              <a:t>("Informe o segundo numero: ");</a:t>
            </a:r>
          </a:p>
          <a:p>
            <a:pPr>
              <a:lnSpc>
                <a:spcPct val="100000"/>
              </a:lnSpc>
              <a:buFontTx/>
              <a:buNone/>
            </a:pPr>
            <a:r>
              <a:rPr lang="pt-BR" sz="1900" dirty="0">
                <a:latin typeface="Arial Narrow (Corpo)"/>
              </a:rPr>
              <a:t>	</a:t>
            </a:r>
            <a:r>
              <a:rPr lang="pt-BR" sz="1900" dirty="0" err="1">
                <a:latin typeface="Arial Narrow (Corpo)"/>
              </a:rPr>
              <a:t>scanf</a:t>
            </a:r>
            <a:r>
              <a:rPr lang="pt-BR" sz="1900" dirty="0">
                <a:latin typeface="Arial Narrow (Corpo)"/>
              </a:rPr>
              <a:t>("%d", &amp;y);</a:t>
            </a:r>
          </a:p>
          <a:p>
            <a:pPr>
              <a:lnSpc>
                <a:spcPct val="100000"/>
              </a:lnSpc>
              <a:buFontTx/>
              <a:buNone/>
            </a:pPr>
            <a:r>
              <a:rPr lang="pt-BR" sz="1900" dirty="0">
                <a:latin typeface="Arial Narrow (Corpo)"/>
              </a:rPr>
              <a:t>	troca(&amp;x, &amp;y);</a:t>
            </a:r>
          </a:p>
          <a:p>
            <a:pPr>
              <a:lnSpc>
                <a:spcPct val="100000"/>
              </a:lnSpc>
              <a:buFontTx/>
              <a:buNone/>
            </a:pPr>
            <a:r>
              <a:rPr lang="pt-BR" sz="1900" dirty="0">
                <a:latin typeface="Arial Narrow (Corpo)"/>
              </a:rPr>
              <a:t>	</a:t>
            </a:r>
            <a:r>
              <a:rPr lang="pt-BR" sz="1900" dirty="0" err="1">
                <a:latin typeface="Arial Narrow (Corpo)"/>
              </a:rPr>
              <a:t>printf</a:t>
            </a:r>
            <a:r>
              <a:rPr lang="pt-BR" sz="1900" dirty="0">
                <a:latin typeface="Arial Narrow (Corpo)"/>
              </a:rPr>
              <a:t>("\</a:t>
            </a:r>
            <a:r>
              <a:rPr lang="pt-BR" sz="1900" dirty="0" err="1">
                <a:latin typeface="Arial Narrow (Corpo)"/>
              </a:rPr>
              <a:t>n%d</a:t>
            </a:r>
            <a:r>
              <a:rPr lang="pt-BR" sz="1900" dirty="0">
                <a:latin typeface="Arial Narrow (Corpo)"/>
              </a:rPr>
              <a:t>", x);</a:t>
            </a:r>
          </a:p>
          <a:p>
            <a:pPr>
              <a:lnSpc>
                <a:spcPct val="100000"/>
              </a:lnSpc>
              <a:buFontTx/>
              <a:buNone/>
            </a:pPr>
            <a:r>
              <a:rPr lang="pt-BR" sz="1900" dirty="0">
                <a:latin typeface="Arial Narrow (Corpo)"/>
              </a:rPr>
              <a:t>	</a:t>
            </a:r>
            <a:r>
              <a:rPr lang="pt-BR" sz="1900" dirty="0" err="1">
                <a:latin typeface="Arial Narrow (Corpo)"/>
              </a:rPr>
              <a:t>printf</a:t>
            </a:r>
            <a:r>
              <a:rPr lang="pt-BR" sz="1900" dirty="0">
                <a:latin typeface="Arial Narrow (Corpo)"/>
              </a:rPr>
              <a:t>("\</a:t>
            </a:r>
            <a:r>
              <a:rPr lang="pt-BR" sz="1900" dirty="0" err="1">
                <a:latin typeface="Arial Narrow (Corpo)"/>
              </a:rPr>
              <a:t>n%d</a:t>
            </a:r>
            <a:r>
              <a:rPr lang="pt-BR" sz="1900" dirty="0">
                <a:latin typeface="Arial Narrow (Corpo)"/>
              </a:rPr>
              <a:t>", y);</a:t>
            </a:r>
          </a:p>
          <a:p>
            <a:pPr>
              <a:lnSpc>
                <a:spcPct val="100000"/>
              </a:lnSpc>
              <a:buFontTx/>
              <a:buNone/>
            </a:pPr>
            <a:r>
              <a:rPr lang="pt-BR" sz="1900" dirty="0">
                <a:latin typeface="Arial Narrow (Corpo)"/>
              </a:rPr>
              <a:t>	</a:t>
            </a:r>
            <a:r>
              <a:rPr lang="pt-BR" sz="1900" dirty="0" err="1">
                <a:latin typeface="Arial Narrow (Corpo)"/>
              </a:rPr>
              <a:t>getch</a:t>
            </a:r>
            <a:r>
              <a:rPr lang="pt-BR" sz="1900" dirty="0">
                <a:latin typeface="Arial Narrow (Corpo)"/>
              </a:rPr>
              <a:t>();</a:t>
            </a:r>
          </a:p>
          <a:p>
            <a:pPr>
              <a:lnSpc>
                <a:spcPct val="100000"/>
              </a:lnSpc>
              <a:buFontTx/>
              <a:buNone/>
            </a:pPr>
            <a:r>
              <a:rPr lang="pt-BR" sz="1900" dirty="0">
                <a:latin typeface="Arial Narrow (Corpo)"/>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title"/>
          </p:nvPr>
        </p:nvSpPr>
        <p:spPr>
          <a:xfrm>
            <a:off x="468313" y="0"/>
            <a:ext cx="82296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GB" b="1" dirty="0" err="1">
                <a:latin typeface="Calibri" pitchFamily="34" charset="0"/>
                <a:cs typeface="Calibri" pitchFamily="34" charset="0"/>
              </a:rPr>
              <a:t>Funções</a:t>
            </a:r>
            <a:r>
              <a:rPr lang="en-GB" b="1" dirty="0">
                <a:latin typeface="Calibri" pitchFamily="34" charset="0"/>
                <a:cs typeface="Calibri" pitchFamily="34" charset="0"/>
              </a:rPr>
              <a:t> </a:t>
            </a:r>
            <a:r>
              <a:rPr lang="en-GB" b="1" dirty="0" err="1">
                <a:latin typeface="Calibri" pitchFamily="34" charset="0"/>
                <a:cs typeface="Calibri" pitchFamily="34" charset="0"/>
              </a:rPr>
              <a:t>em</a:t>
            </a:r>
            <a:r>
              <a:rPr lang="en-GB" b="1" dirty="0">
                <a:latin typeface="Calibri" pitchFamily="34" charset="0"/>
                <a:cs typeface="Calibri" pitchFamily="34" charset="0"/>
              </a:rPr>
              <a:t> </a:t>
            </a:r>
            <a:r>
              <a:rPr lang="en-GB" b="1" dirty="0" err="1">
                <a:latin typeface="Calibri" pitchFamily="34" charset="0"/>
                <a:cs typeface="Calibri" pitchFamily="34" charset="0"/>
              </a:rPr>
              <a:t>Linguagem</a:t>
            </a:r>
            <a:r>
              <a:rPr lang="en-GB" b="1" dirty="0">
                <a:latin typeface="Calibri" pitchFamily="34" charset="0"/>
                <a:cs typeface="Calibri" pitchFamily="34" charset="0"/>
              </a:rPr>
              <a:t> “C”</a:t>
            </a:r>
          </a:p>
        </p:txBody>
      </p:sp>
      <p:sp>
        <p:nvSpPr>
          <p:cNvPr id="237571" name="Rectangle 3"/>
          <p:cNvSpPr>
            <a:spLocks noGrp="1" noChangeArrowheads="1"/>
          </p:cNvSpPr>
          <p:nvPr>
            <p:ph idx="1"/>
          </p:nvPr>
        </p:nvSpPr>
        <p:spPr>
          <a:xfrm>
            <a:off x="714348" y="1000108"/>
            <a:ext cx="7667625" cy="5589587"/>
          </a:xfrm>
        </p:spPr>
        <p:txBody>
          <a:bodyPr vert="horz">
            <a:normAutofit fontScale="62500" lnSpcReduction="20000"/>
          </a:bodyPr>
          <a:lstStyle/>
          <a:p>
            <a:pPr marL="90488" indent="0" algn="just">
              <a:buNone/>
            </a:pPr>
            <a:r>
              <a:rPr lang="pt-BR" sz="2400" dirty="0" smtClean="0">
                <a:latin typeface="Arial Narrow (Corpo)"/>
              </a:rPr>
              <a:t>Escreva uma função em linguagem C que recebe dois parâmetros, calcula a soma devolvendo-a no primeiro parâmetro para o programa principal.</a:t>
            </a:r>
          </a:p>
          <a:p>
            <a:pPr>
              <a:lnSpc>
                <a:spcPct val="100000"/>
              </a:lnSpc>
              <a:buFontTx/>
              <a:buNone/>
            </a:pPr>
            <a:endParaRPr lang="pt-BR" sz="2400" dirty="0">
              <a:latin typeface="Arial Narrow (Corpo)"/>
            </a:endParaRPr>
          </a:p>
          <a:p>
            <a:pPr>
              <a:lnSpc>
                <a:spcPct val="100000"/>
              </a:lnSpc>
              <a:buFontTx/>
              <a:buNone/>
            </a:pPr>
            <a:r>
              <a:rPr lang="pt-BR" sz="2400" dirty="0">
                <a:latin typeface="Arial Narrow (Corpo)"/>
              </a:rPr>
              <a:t>#include &lt;</a:t>
            </a:r>
            <a:r>
              <a:rPr lang="pt-BR" sz="2400" dirty="0" err="1">
                <a:latin typeface="Arial Narrow (Corpo)"/>
              </a:rPr>
              <a:t>stdlib.h</a:t>
            </a:r>
            <a:r>
              <a:rPr lang="pt-BR" sz="2400" dirty="0">
                <a:latin typeface="Arial Narrow (Corpo)"/>
              </a:rPr>
              <a:t>&gt;</a:t>
            </a:r>
          </a:p>
          <a:p>
            <a:pPr>
              <a:lnSpc>
                <a:spcPct val="100000"/>
              </a:lnSpc>
              <a:buFontTx/>
              <a:buNone/>
            </a:pPr>
            <a:r>
              <a:rPr lang="pt-BR" sz="2400" dirty="0">
                <a:latin typeface="Arial Narrow (Corpo)"/>
              </a:rPr>
              <a:t>#include &lt;</a:t>
            </a:r>
            <a:r>
              <a:rPr lang="pt-BR" sz="2400" dirty="0" err="1">
                <a:latin typeface="Arial Narrow (Corpo)"/>
              </a:rPr>
              <a:t>conio.h</a:t>
            </a:r>
            <a:r>
              <a:rPr lang="pt-BR" sz="2400" dirty="0">
                <a:latin typeface="Arial Narrow (Corpo)"/>
              </a:rPr>
              <a:t>&gt;</a:t>
            </a:r>
          </a:p>
          <a:p>
            <a:pPr>
              <a:lnSpc>
                <a:spcPct val="100000"/>
              </a:lnSpc>
              <a:buFontTx/>
              <a:buNone/>
            </a:pPr>
            <a:r>
              <a:rPr lang="pt-BR" sz="2400" dirty="0">
                <a:latin typeface="Arial Narrow (Corpo)"/>
              </a:rPr>
              <a:t>#include &lt;</a:t>
            </a:r>
            <a:r>
              <a:rPr lang="pt-BR" sz="2400" dirty="0" err="1">
                <a:latin typeface="Arial Narrow (Corpo)"/>
              </a:rPr>
              <a:t>stdio.h</a:t>
            </a:r>
            <a:r>
              <a:rPr lang="pt-BR" sz="2400" dirty="0">
                <a:latin typeface="Arial Narrow (Corpo)"/>
              </a:rPr>
              <a:t>&gt;</a:t>
            </a:r>
          </a:p>
          <a:p>
            <a:pPr>
              <a:lnSpc>
                <a:spcPct val="80000"/>
              </a:lnSpc>
              <a:buNone/>
            </a:pPr>
            <a:endParaRPr lang="pt-BR" sz="2400" dirty="0">
              <a:latin typeface="Arial Narrow (Corpo)"/>
            </a:endParaRPr>
          </a:p>
          <a:p>
            <a:pPr algn="just">
              <a:lnSpc>
                <a:spcPct val="90000"/>
              </a:lnSpc>
              <a:buNone/>
            </a:pPr>
            <a:r>
              <a:rPr lang="pt-BR" sz="2400" dirty="0" err="1">
                <a:latin typeface="Arial Narrow (Corpo)"/>
              </a:rPr>
              <a:t>void</a:t>
            </a:r>
            <a:r>
              <a:rPr lang="pt-BR" sz="2400" dirty="0">
                <a:latin typeface="Arial Narrow (Corpo)"/>
              </a:rPr>
              <a:t> </a:t>
            </a:r>
            <a:r>
              <a:rPr lang="pt-BR" sz="2400" dirty="0" smtClean="0">
                <a:latin typeface="Arial Narrow (Corpo)"/>
              </a:rPr>
              <a:t>soma (</a:t>
            </a:r>
            <a:r>
              <a:rPr lang="pt-BR" sz="2400" dirty="0" err="1" smtClean="0">
                <a:latin typeface="Arial Narrow (Corpo)"/>
              </a:rPr>
              <a:t>int</a:t>
            </a:r>
            <a:r>
              <a:rPr lang="pt-BR" sz="2400" dirty="0" smtClean="0">
                <a:latin typeface="Arial Narrow (Corpo)"/>
              </a:rPr>
              <a:t> </a:t>
            </a:r>
            <a:r>
              <a:rPr lang="pt-BR" sz="2400" dirty="0">
                <a:latin typeface="Arial Narrow (Corpo)"/>
              </a:rPr>
              <a:t>*A, </a:t>
            </a:r>
            <a:r>
              <a:rPr lang="pt-BR" sz="2400" dirty="0" err="1">
                <a:latin typeface="Arial Narrow (Corpo)"/>
              </a:rPr>
              <a:t>int</a:t>
            </a:r>
            <a:r>
              <a:rPr lang="pt-BR" sz="2400" dirty="0">
                <a:latin typeface="Arial Narrow (Corpo)"/>
              </a:rPr>
              <a:t> B)</a:t>
            </a:r>
          </a:p>
          <a:p>
            <a:pPr algn="just">
              <a:lnSpc>
                <a:spcPct val="90000"/>
              </a:lnSpc>
              <a:buNone/>
            </a:pPr>
            <a:r>
              <a:rPr lang="pt-BR" sz="2400" dirty="0">
                <a:latin typeface="Arial Narrow (Corpo)"/>
              </a:rPr>
              <a:t>{</a:t>
            </a:r>
          </a:p>
          <a:p>
            <a:pPr algn="just">
              <a:lnSpc>
                <a:spcPct val="90000"/>
              </a:lnSpc>
              <a:buNone/>
            </a:pPr>
            <a:r>
              <a:rPr lang="pt-BR" sz="2400" dirty="0">
                <a:latin typeface="Arial Narrow (Corpo)"/>
              </a:rPr>
              <a:t>	*A = *A + B;</a:t>
            </a:r>
          </a:p>
          <a:p>
            <a:pPr algn="just">
              <a:lnSpc>
                <a:spcPct val="90000"/>
              </a:lnSpc>
              <a:buNone/>
            </a:pPr>
            <a:r>
              <a:rPr lang="pt-BR" sz="2400" dirty="0">
                <a:latin typeface="Arial Narrow (Corpo)"/>
              </a:rPr>
              <a:t>}</a:t>
            </a:r>
          </a:p>
          <a:p>
            <a:pPr>
              <a:lnSpc>
                <a:spcPct val="100000"/>
              </a:lnSpc>
              <a:buFontTx/>
              <a:buNone/>
            </a:pPr>
            <a:r>
              <a:rPr lang="pt-BR" sz="2400" dirty="0" err="1">
                <a:latin typeface="Arial Narrow (Corpo)"/>
              </a:rPr>
              <a:t>main</a:t>
            </a:r>
            <a:r>
              <a:rPr lang="pt-BR" sz="2400" dirty="0">
                <a:latin typeface="Arial Narrow (Corpo)"/>
              </a:rPr>
              <a:t>()</a:t>
            </a:r>
          </a:p>
          <a:p>
            <a:pPr>
              <a:lnSpc>
                <a:spcPct val="100000"/>
              </a:lnSpc>
              <a:buFontTx/>
              <a:buNone/>
            </a:pPr>
            <a:r>
              <a:rPr lang="pt-BR" sz="2400" dirty="0">
                <a:latin typeface="Arial Narrow (Corpo)"/>
              </a:rPr>
              <a:t>{ </a:t>
            </a:r>
          </a:p>
          <a:p>
            <a:pPr>
              <a:lnSpc>
                <a:spcPct val="100000"/>
              </a:lnSpc>
              <a:buFontTx/>
              <a:buNone/>
            </a:pPr>
            <a:r>
              <a:rPr lang="pt-BR" sz="2400" dirty="0">
                <a:latin typeface="Arial Narrow (Corpo)"/>
              </a:rPr>
              <a:t>	</a:t>
            </a:r>
            <a:r>
              <a:rPr lang="pt-BR" sz="2400" dirty="0" err="1">
                <a:latin typeface="Arial Narrow (Corpo)"/>
              </a:rPr>
              <a:t>int</a:t>
            </a:r>
            <a:r>
              <a:rPr lang="pt-BR" sz="2400" dirty="0">
                <a:latin typeface="Arial Narrow (Corpo)"/>
              </a:rPr>
              <a:t> x, y;</a:t>
            </a:r>
          </a:p>
          <a:p>
            <a:pPr>
              <a:lnSpc>
                <a:spcPct val="100000"/>
              </a:lnSpc>
              <a:buFontTx/>
              <a:buNone/>
            </a:pPr>
            <a:r>
              <a:rPr lang="pt-BR" sz="2400" dirty="0">
                <a:latin typeface="Arial Narrow (Corpo)"/>
              </a:rPr>
              <a:t>	</a:t>
            </a:r>
            <a:r>
              <a:rPr lang="pt-BR" sz="2400" dirty="0" err="1">
                <a:latin typeface="Arial Narrow (Corpo)"/>
              </a:rPr>
              <a:t>printf</a:t>
            </a:r>
            <a:r>
              <a:rPr lang="pt-BR" sz="2400" dirty="0">
                <a:latin typeface="Arial Narrow (Corpo)"/>
              </a:rPr>
              <a:t>("Informe o primeiro numero: ");</a:t>
            </a:r>
          </a:p>
          <a:p>
            <a:pPr>
              <a:lnSpc>
                <a:spcPct val="100000"/>
              </a:lnSpc>
              <a:buFontTx/>
              <a:buNone/>
            </a:pPr>
            <a:r>
              <a:rPr lang="pt-BR" sz="2400" dirty="0">
                <a:latin typeface="Arial Narrow (Corpo)"/>
              </a:rPr>
              <a:t>	</a:t>
            </a:r>
            <a:r>
              <a:rPr lang="pt-BR" sz="2400" dirty="0" err="1">
                <a:latin typeface="Arial Narrow (Corpo)"/>
              </a:rPr>
              <a:t>scanf</a:t>
            </a:r>
            <a:r>
              <a:rPr lang="pt-BR" sz="2400" dirty="0">
                <a:latin typeface="Arial Narrow (Corpo)"/>
              </a:rPr>
              <a:t>("%d", &amp;x);</a:t>
            </a:r>
          </a:p>
          <a:p>
            <a:pPr>
              <a:lnSpc>
                <a:spcPct val="100000"/>
              </a:lnSpc>
              <a:buFontTx/>
              <a:buNone/>
            </a:pPr>
            <a:r>
              <a:rPr lang="pt-BR" sz="2400" dirty="0">
                <a:latin typeface="Arial Narrow (Corpo)"/>
              </a:rPr>
              <a:t>	</a:t>
            </a:r>
            <a:r>
              <a:rPr lang="pt-BR" sz="2400" dirty="0" err="1">
                <a:latin typeface="Arial Narrow (Corpo)"/>
              </a:rPr>
              <a:t>printf</a:t>
            </a:r>
            <a:r>
              <a:rPr lang="pt-BR" sz="2400" dirty="0">
                <a:latin typeface="Arial Narrow (Corpo)"/>
              </a:rPr>
              <a:t>("Informe o segundo numero: ");</a:t>
            </a:r>
          </a:p>
          <a:p>
            <a:pPr>
              <a:lnSpc>
                <a:spcPct val="100000"/>
              </a:lnSpc>
              <a:buFontTx/>
              <a:buNone/>
            </a:pPr>
            <a:r>
              <a:rPr lang="pt-BR" sz="2400" dirty="0">
                <a:latin typeface="Arial Narrow (Corpo)"/>
              </a:rPr>
              <a:t>	</a:t>
            </a:r>
            <a:r>
              <a:rPr lang="pt-BR" sz="2400" dirty="0" err="1">
                <a:latin typeface="Arial Narrow (Corpo)"/>
              </a:rPr>
              <a:t>scanf</a:t>
            </a:r>
            <a:r>
              <a:rPr lang="pt-BR" sz="2400" dirty="0">
                <a:latin typeface="Arial Narrow (Corpo)"/>
              </a:rPr>
              <a:t>("%d", &amp;y);</a:t>
            </a:r>
          </a:p>
          <a:p>
            <a:pPr>
              <a:lnSpc>
                <a:spcPct val="100000"/>
              </a:lnSpc>
              <a:buFontTx/>
              <a:buNone/>
            </a:pPr>
            <a:r>
              <a:rPr lang="pt-BR" sz="2400" dirty="0">
                <a:latin typeface="Arial Narrow (Corpo)"/>
              </a:rPr>
              <a:t>	</a:t>
            </a:r>
            <a:r>
              <a:rPr lang="pt-BR" sz="2400" dirty="0" smtClean="0">
                <a:latin typeface="Arial Narrow (Corpo)"/>
              </a:rPr>
              <a:t>soma(&amp;</a:t>
            </a:r>
            <a:r>
              <a:rPr lang="pt-BR" sz="2400" dirty="0">
                <a:latin typeface="Arial Narrow (Corpo)"/>
              </a:rPr>
              <a:t>x, </a:t>
            </a:r>
            <a:r>
              <a:rPr lang="pt-BR" sz="2400" dirty="0" smtClean="0">
                <a:latin typeface="Arial Narrow (Corpo)"/>
              </a:rPr>
              <a:t>y</a:t>
            </a:r>
            <a:r>
              <a:rPr lang="pt-BR" sz="2400" dirty="0">
                <a:latin typeface="Arial Narrow (Corpo)"/>
              </a:rPr>
              <a:t>);</a:t>
            </a:r>
          </a:p>
          <a:p>
            <a:pPr>
              <a:lnSpc>
                <a:spcPct val="100000"/>
              </a:lnSpc>
              <a:buFontTx/>
              <a:buNone/>
            </a:pPr>
            <a:r>
              <a:rPr lang="pt-BR" sz="2400" dirty="0">
                <a:latin typeface="Arial Narrow (Corpo)"/>
              </a:rPr>
              <a:t>	</a:t>
            </a:r>
            <a:r>
              <a:rPr lang="pt-BR" sz="2400" dirty="0" err="1">
                <a:latin typeface="Arial Narrow (Corpo)"/>
              </a:rPr>
              <a:t>printf</a:t>
            </a:r>
            <a:r>
              <a:rPr lang="pt-BR" sz="2400" dirty="0">
                <a:latin typeface="Arial Narrow (Corpo)"/>
              </a:rPr>
              <a:t>("\</a:t>
            </a:r>
            <a:r>
              <a:rPr lang="pt-BR" sz="2400" dirty="0" err="1">
                <a:latin typeface="Arial Narrow (Corpo)"/>
              </a:rPr>
              <a:t>n%d</a:t>
            </a:r>
            <a:r>
              <a:rPr lang="pt-BR" sz="2400" dirty="0">
                <a:latin typeface="Arial Narrow (Corpo)"/>
              </a:rPr>
              <a:t>", x);</a:t>
            </a:r>
          </a:p>
          <a:p>
            <a:pPr>
              <a:lnSpc>
                <a:spcPct val="100000"/>
              </a:lnSpc>
              <a:buFontTx/>
              <a:buNone/>
            </a:pPr>
            <a:r>
              <a:rPr lang="pt-BR" sz="2400" dirty="0">
                <a:latin typeface="Arial Narrow (Corpo)"/>
              </a:rPr>
              <a:t>	</a:t>
            </a:r>
            <a:r>
              <a:rPr lang="pt-BR" sz="2400" dirty="0" err="1">
                <a:latin typeface="Arial Narrow (Corpo)"/>
              </a:rPr>
              <a:t>printf</a:t>
            </a:r>
            <a:r>
              <a:rPr lang="pt-BR" sz="2400" dirty="0">
                <a:latin typeface="Arial Narrow (Corpo)"/>
              </a:rPr>
              <a:t>("\</a:t>
            </a:r>
            <a:r>
              <a:rPr lang="pt-BR" sz="2400" dirty="0" err="1">
                <a:latin typeface="Arial Narrow (Corpo)"/>
              </a:rPr>
              <a:t>n%d</a:t>
            </a:r>
            <a:r>
              <a:rPr lang="pt-BR" sz="2400" dirty="0">
                <a:latin typeface="Arial Narrow (Corpo)"/>
              </a:rPr>
              <a:t>", y);</a:t>
            </a:r>
          </a:p>
          <a:p>
            <a:pPr>
              <a:lnSpc>
                <a:spcPct val="100000"/>
              </a:lnSpc>
              <a:buFontTx/>
              <a:buNone/>
            </a:pPr>
            <a:r>
              <a:rPr lang="pt-BR" sz="2400" dirty="0">
                <a:latin typeface="Arial Narrow (Corpo)"/>
              </a:rPr>
              <a:t>	</a:t>
            </a:r>
            <a:r>
              <a:rPr lang="pt-BR" sz="2400" dirty="0" err="1">
                <a:latin typeface="Arial Narrow (Corpo)"/>
              </a:rPr>
              <a:t>getch</a:t>
            </a:r>
            <a:r>
              <a:rPr lang="pt-BR" sz="2400" dirty="0">
                <a:latin typeface="Arial Narrow (Corpo)"/>
              </a:rPr>
              <a:t>();</a:t>
            </a:r>
          </a:p>
          <a:p>
            <a:pPr>
              <a:lnSpc>
                <a:spcPct val="100000"/>
              </a:lnSpc>
              <a:buFontTx/>
              <a:buNone/>
            </a:pPr>
            <a:r>
              <a:rPr lang="pt-BR" sz="2400" dirty="0" smtClean="0">
                <a:latin typeface="Arial Narrow (Corpo)"/>
              </a:rPr>
              <a:t>}</a:t>
            </a:r>
          </a:p>
        </p:txBody>
      </p:sp>
    </p:spTree>
    <p:extLst>
      <p:ext uri="{BB962C8B-B14F-4D97-AF65-F5344CB8AC3E}">
        <p14:creationId xmlns:p14="http://schemas.microsoft.com/office/powerpoint/2010/main" val="14775797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title"/>
          </p:nvPr>
        </p:nvSpPr>
        <p:spPr>
          <a:xfrm>
            <a:off x="468313" y="0"/>
            <a:ext cx="82296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GB" b="1" dirty="0" err="1">
                <a:latin typeface="Calibri" pitchFamily="34" charset="0"/>
                <a:cs typeface="Calibri" pitchFamily="34" charset="0"/>
              </a:rPr>
              <a:t>Funções</a:t>
            </a:r>
            <a:r>
              <a:rPr lang="en-GB" b="1" dirty="0">
                <a:latin typeface="Calibri" pitchFamily="34" charset="0"/>
                <a:cs typeface="Calibri" pitchFamily="34" charset="0"/>
              </a:rPr>
              <a:t> </a:t>
            </a:r>
            <a:r>
              <a:rPr lang="en-GB" b="1" dirty="0" err="1">
                <a:latin typeface="Calibri" pitchFamily="34" charset="0"/>
                <a:cs typeface="Calibri" pitchFamily="34" charset="0"/>
              </a:rPr>
              <a:t>em</a:t>
            </a:r>
            <a:r>
              <a:rPr lang="en-GB" b="1" dirty="0">
                <a:latin typeface="Calibri" pitchFamily="34" charset="0"/>
                <a:cs typeface="Calibri" pitchFamily="34" charset="0"/>
              </a:rPr>
              <a:t> </a:t>
            </a:r>
            <a:r>
              <a:rPr lang="en-GB" b="1" dirty="0" err="1">
                <a:latin typeface="Calibri" pitchFamily="34" charset="0"/>
                <a:cs typeface="Calibri" pitchFamily="34" charset="0"/>
              </a:rPr>
              <a:t>Linguagem</a:t>
            </a:r>
            <a:r>
              <a:rPr lang="en-GB" b="1" dirty="0">
                <a:latin typeface="Calibri" pitchFamily="34" charset="0"/>
                <a:cs typeface="Calibri" pitchFamily="34" charset="0"/>
              </a:rPr>
              <a:t> “C”</a:t>
            </a:r>
          </a:p>
        </p:txBody>
      </p:sp>
      <p:sp>
        <p:nvSpPr>
          <p:cNvPr id="237571" name="Rectangle 3"/>
          <p:cNvSpPr>
            <a:spLocks noGrp="1" noChangeArrowheads="1"/>
          </p:cNvSpPr>
          <p:nvPr>
            <p:ph idx="1"/>
          </p:nvPr>
        </p:nvSpPr>
        <p:spPr>
          <a:xfrm>
            <a:off x="714348" y="1000108"/>
            <a:ext cx="7667625" cy="5589587"/>
          </a:xfrm>
        </p:spPr>
        <p:txBody>
          <a:bodyPr vert="horz">
            <a:normAutofit fontScale="70000" lnSpcReduction="20000"/>
          </a:bodyPr>
          <a:lstStyle/>
          <a:p>
            <a:pPr marL="90488" indent="0" algn="just">
              <a:buNone/>
            </a:pPr>
            <a:r>
              <a:rPr lang="pt-BR" sz="2400" dirty="0">
                <a:latin typeface="Arial Narrow (Corpo)"/>
              </a:rPr>
              <a:t>Escreva um procedimento ou função em linguagem C que retorna a soma e o produto de dois </a:t>
            </a:r>
            <a:r>
              <a:rPr lang="pt-BR" sz="2400" dirty="0" smtClean="0">
                <a:latin typeface="Arial Narrow (Corpo)"/>
              </a:rPr>
              <a:t>valores.</a:t>
            </a:r>
            <a:endParaRPr lang="pt-BR" sz="2400" dirty="0">
              <a:latin typeface="Arial Narrow (Corpo)"/>
            </a:endParaRPr>
          </a:p>
          <a:p>
            <a:pPr>
              <a:lnSpc>
                <a:spcPct val="100000"/>
              </a:lnSpc>
              <a:buFontTx/>
              <a:buNone/>
            </a:pPr>
            <a:endParaRPr lang="pt-BR" sz="2400" dirty="0">
              <a:latin typeface="Arial Narrow (Corpo)"/>
            </a:endParaRPr>
          </a:p>
          <a:p>
            <a:pPr>
              <a:lnSpc>
                <a:spcPct val="100000"/>
              </a:lnSpc>
              <a:buFontTx/>
              <a:buNone/>
            </a:pPr>
            <a:r>
              <a:rPr lang="pt-BR" sz="2200" dirty="0">
                <a:latin typeface="Arial Narrow (Corpo)"/>
              </a:rPr>
              <a:t>#include &lt;</a:t>
            </a:r>
            <a:r>
              <a:rPr lang="pt-BR" sz="2200" dirty="0" err="1">
                <a:latin typeface="Arial Narrow (Corpo)"/>
              </a:rPr>
              <a:t>stdlib.h</a:t>
            </a:r>
            <a:r>
              <a:rPr lang="pt-BR" sz="2200" dirty="0">
                <a:latin typeface="Arial Narrow (Corpo)"/>
              </a:rPr>
              <a:t>&gt;</a:t>
            </a:r>
          </a:p>
          <a:p>
            <a:pPr>
              <a:lnSpc>
                <a:spcPct val="100000"/>
              </a:lnSpc>
              <a:buFontTx/>
              <a:buNone/>
            </a:pPr>
            <a:r>
              <a:rPr lang="pt-BR" sz="2200" dirty="0">
                <a:latin typeface="Arial Narrow (Corpo)"/>
              </a:rPr>
              <a:t>#include &lt;</a:t>
            </a:r>
            <a:r>
              <a:rPr lang="pt-BR" sz="2200" dirty="0" err="1">
                <a:latin typeface="Arial Narrow (Corpo)"/>
              </a:rPr>
              <a:t>conio.h</a:t>
            </a:r>
            <a:r>
              <a:rPr lang="pt-BR" sz="2200" dirty="0">
                <a:latin typeface="Arial Narrow (Corpo)"/>
              </a:rPr>
              <a:t>&gt;</a:t>
            </a:r>
          </a:p>
          <a:p>
            <a:pPr>
              <a:lnSpc>
                <a:spcPct val="100000"/>
              </a:lnSpc>
              <a:buFontTx/>
              <a:buNone/>
            </a:pPr>
            <a:r>
              <a:rPr lang="pt-BR" sz="2200" dirty="0">
                <a:latin typeface="Arial Narrow (Corpo)"/>
              </a:rPr>
              <a:t>#include &lt;</a:t>
            </a:r>
            <a:r>
              <a:rPr lang="pt-BR" sz="2200" dirty="0" err="1">
                <a:latin typeface="Arial Narrow (Corpo)"/>
              </a:rPr>
              <a:t>stdio.h</a:t>
            </a:r>
            <a:r>
              <a:rPr lang="pt-BR" sz="2200" dirty="0">
                <a:latin typeface="Arial Narrow (Corpo)"/>
              </a:rPr>
              <a:t>&gt;</a:t>
            </a:r>
          </a:p>
          <a:p>
            <a:pPr>
              <a:lnSpc>
                <a:spcPct val="100000"/>
              </a:lnSpc>
              <a:buFontTx/>
              <a:buNone/>
            </a:pPr>
            <a:endParaRPr lang="pt-BR" sz="2200" dirty="0">
              <a:latin typeface="Arial Narrow (Corpo)"/>
            </a:endParaRPr>
          </a:p>
          <a:p>
            <a:pPr>
              <a:lnSpc>
                <a:spcPct val="100000"/>
              </a:lnSpc>
              <a:buFontTx/>
              <a:buNone/>
            </a:pPr>
            <a:r>
              <a:rPr lang="pt-BR" sz="2200" dirty="0" err="1">
                <a:latin typeface="Arial Narrow (Corpo)"/>
              </a:rPr>
              <a:t>void</a:t>
            </a:r>
            <a:r>
              <a:rPr lang="pt-BR" sz="2200" dirty="0">
                <a:latin typeface="Arial Narrow (Corpo)"/>
              </a:rPr>
              <a:t> </a:t>
            </a:r>
            <a:r>
              <a:rPr lang="pt-BR" sz="2200" dirty="0" err="1">
                <a:latin typeface="Arial Narrow (Corpo)"/>
              </a:rPr>
              <a:t>soma_produto</a:t>
            </a:r>
            <a:r>
              <a:rPr lang="pt-BR" sz="2200" dirty="0">
                <a:latin typeface="Arial Narrow (Corpo)"/>
              </a:rPr>
              <a:t>(</a:t>
            </a:r>
            <a:r>
              <a:rPr lang="pt-BR" sz="2200" dirty="0" err="1">
                <a:latin typeface="Arial Narrow (Corpo)"/>
              </a:rPr>
              <a:t>int</a:t>
            </a:r>
            <a:r>
              <a:rPr lang="pt-BR" sz="2200" dirty="0">
                <a:latin typeface="Arial Narrow (Corpo)"/>
              </a:rPr>
              <a:t> A, </a:t>
            </a:r>
            <a:r>
              <a:rPr lang="pt-BR" sz="2200" dirty="0" err="1">
                <a:latin typeface="Arial Narrow (Corpo)"/>
              </a:rPr>
              <a:t>int</a:t>
            </a:r>
            <a:r>
              <a:rPr lang="pt-BR" sz="2200" dirty="0">
                <a:latin typeface="Arial Narrow (Corpo)"/>
              </a:rPr>
              <a:t> B, </a:t>
            </a:r>
            <a:r>
              <a:rPr lang="pt-BR" sz="2200" dirty="0" err="1">
                <a:latin typeface="Arial Narrow (Corpo)"/>
              </a:rPr>
              <a:t>int</a:t>
            </a:r>
            <a:r>
              <a:rPr lang="pt-BR" sz="2200" dirty="0">
                <a:latin typeface="Arial Narrow (Corpo)"/>
              </a:rPr>
              <a:t> *soma, </a:t>
            </a:r>
            <a:r>
              <a:rPr lang="pt-BR" sz="2200" dirty="0" err="1">
                <a:latin typeface="Arial Narrow (Corpo)"/>
              </a:rPr>
              <a:t>int</a:t>
            </a:r>
            <a:r>
              <a:rPr lang="pt-BR" sz="2200" dirty="0">
                <a:latin typeface="Arial Narrow (Corpo)"/>
              </a:rPr>
              <a:t> *</a:t>
            </a:r>
            <a:r>
              <a:rPr lang="pt-BR" sz="2200" dirty="0" err="1">
                <a:latin typeface="Arial Narrow (Corpo)"/>
              </a:rPr>
              <a:t>prod</a:t>
            </a:r>
            <a:r>
              <a:rPr lang="pt-BR" sz="2200" dirty="0">
                <a:latin typeface="Arial Narrow (Corpo)"/>
              </a:rPr>
              <a:t>)</a:t>
            </a:r>
          </a:p>
          <a:p>
            <a:pPr>
              <a:lnSpc>
                <a:spcPct val="100000"/>
              </a:lnSpc>
              <a:buFontTx/>
              <a:buNone/>
            </a:pPr>
            <a:r>
              <a:rPr lang="pt-BR" sz="2200" dirty="0">
                <a:latin typeface="Arial Narrow (Corpo)"/>
              </a:rPr>
              <a:t>{</a:t>
            </a:r>
          </a:p>
          <a:p>
            <a:pPr>
              <a:lnSpc>
                <a:spcPct val="100000"/>
              </a:lnSpc>
              <a:buFontTx/>
              <a:buNone/>
            </a:pPr>
            <a:r>
              <a:rPr lang="pt-BR" sz="2200" dirty="0">
                <a:latin typeface="Arial Narrow (Corpo)"/>
              </a:rPr>
              <a:t>	*soma = A + B;</a:t>
            </a:r>
          </a:p>
          <a:p>
            <a:pPr>
              <a:lnSpc>
                <a:spcPct val="100000"/>
              </a:lnSpc>
              <a:buFontTx/>
              <a:buNone/>
            </a:pPr>
            <a:r>
              <a:rPr lang="pt-BR" sz="2200" dirty="0">
                <a:latin typeface="Arial Narrow (Corpo)"/>
              </a:rPr>
              <a:t>	*</a:t>
            </a:r>
            <a:r>
              <a:rPr lang="pt-BR" sz="2200" dirty="0" err="1">
                <a:latin typeface="Arial Narrow (Corpo)"/>
              </a:rPr>
              <a:t>prod</a:t>
            </a:r>
            <a:r>
              <a:rPr lang="pt-BR" sz="2200" dirty="0">
                <a:latin typeface="Arial Narrow (Corpo)"/>
              </a:rPr>
              <a:t> = A * B;</a:t>
            </a:r>
          </a:p>
          <a:p>
            <a:pPr>
              <a:lnSpc>
                <a:spcPct val="100000"/>
              </a:lnSpc>
              <a:buFontTx/>
              <a:buNone/>
            </a:pPr>
            <a:r>
              <a:rPr lang="pt-BR" sz="2200" dirty="0">
                <a:latin typeface="Arial Narrow (Corpo)"/>
              </a:rPr>
              <a:t>}</a:t>
            </a:r>
          </a:p>
          <a:p>
            <a:pPr>
              <a:lnSpc>
                <a:spcPct val="100000"/>
              </a:lnSpc>
              <a:buFontTx/>
              <a:buNone/>
            </a:pPr>
            <a:r>
              <a:rPr lang="pt-BR" sz="2200" dirty="0" err="1">
                <a:latin typeface="Arial Narrow (Corpo)"/>
              </a:rPr>
              <a:t>main</a:t>
            </a:r>
            <a:r>
              <a:rPr lang="pt-BR" sz="2200" dirty="0">
                <a:latin typeface="Arial Narrow (Corpo)"/>
              </a:rPr>
              <a:t>()</a:t>
            </a:r>
          </a:p>
          <a:p>
            <a:pPr>
              <a:lnSpc>
                <a:spcPct val="100000"/>
              </a:lnSpc>
              <a:buFontTx/>
              <a:buNone/>
            </a:pPr>
            <a:r>
              <a:rPr lang="pt-BR" sz="2200" dirty="0">
                <a:latin typeface="Arial Narrow (Corpo)"/>
              </a:rPr>
              <a:t>{ </a:t>
            </a:r>
          </a:p>
          <a:p>
            <a:pPr>
              <a:lnSpc>
                <a:spcPct val="100000"/>
              </a:lnSpc>
              <a:buFontTx/>
              <a:buNone/>
            </a:pPr>
            <a:r>
              <a:rPr lang="pt-BR" sz="2200" dirty="0">
                <a:latin typeface="Arial Narrow (Corpo)"/>
              </a:rPr>
              <a:t>	</a:t>
            </a:r>
            <a:r>
              <a:rPr lang="pt-BR" sz="2200" dirty="0" err="1">
                <a:latin typeface="Arial Narrow (Corpo)"/>
              </a:rPr>
              <a:t>int</a:t>
            </a:r>
            <a:r>
              <a:rPr lang="pt-BR" sz="2200" dirty="0">
                <a:latin typeface="Arial Narrow (Corpo)"/>
              </a:rPr>
              <a:t> x, y, s, p;</a:t>
            </a:r>
          </a:p>
          <a:p>
            <a:pPr>
              <a:lnSpc>
                <a:spcPct val="100000"/>
              </a:lnSpc>
              <a:buFontTx/>
              <a:buNone/>
            </a:pPr>
            <a:r>
              <a:rPr lang="pt-BR" sz="2200" dirty="0">
                <a:latin typeface="Arial Narrow (Corpo)"/>
              </a:rPr>
              <a:t>	</a:t>
            </a:r>
            <a:r>
              <a:rPr lang="pt-BR" sz="2200" dirty="0" err="1">
                <a:latin typeface="Arial Narrow (Corpo)"/>
              </a:rPr>
              <a:t>printf</a:t>
            </a:r>
            <a:r>
              <a:rPr lang="pt-BR" sz="2200" dirty="0">
                <a:latin typeface="Arial Narrow (Corpo)"/>
              </a:rPr>
              <a:t>("Informe o primeiro numero: ");</a:t>
            </a:r>
          </a:p>
          <a:p>
            <a:pPr>
              <a:lnSpc>
                <a:spcPct val="100000"/>
              </a:lnSpc>
              <a:buFontTx/>
              <a:buNone/>
            </a:pPr>
            <a:r>
              <a:rPr lang="pt-BR" sz="2200" dirty="0">
                <a:latin typeface="Arial Narrow (Corpo)"/>
              </a:rPr>
              <a:t>	</a:t>
            </a:r>
            <a:r>
              <a:rPr lang="pt-BR" sz="2200" dirty="0" err="1">
                <a:latin typeface="Arial Narrow (Corpo)"/>
              </a:rPr>
              <a:t>scanf</a:t>
            </a:r>
            <a:r>
              <a:rPr lang="pt-BR" sz="2200" dirty="0">
                <a:latin typeface="Arial Narrow (Corpo)"/>
              </a:rPr>
              <a:t>("%d", &amp;x);</a:t>
            </a:r>
          </a:p>
          <a:p>
            <a:pPr>
              <a:lnSpc>
                <a:spcPct val="100000"/>
              </a:lnSpc>
              <a:buFontTx/>
              <a:buNone/>
            </a:pPr>
            <a:r>
              <a:rPr lang="pt-BR" sz="2200" dirty="0">
                <a:latin typeface="Arial Narrow (Corpo)"/>
              </a:rPr>
              <a:t>	</a:t>
            </a:r>
            <a:r>
              <a:rPr lang="pt-BR" sz="2200" dirty="0" err="1">
                <a:latin typeface="Arial Narrow (Corpo)"/>
              </a:rPr>
              <a:t>printf</a:t>
            </a:r>
            <a:r>
              <a:rPr lang="pt-BR" sz="2200" dirty="0">
                <a:latin typeface="Arial Narrow (Corpo)"/>
              </a:rPr>
              <a:t>("Informe o segundo numero: ");</a:t>
            </a:r>
          </a:p>
          <a:p>
            <a:pPr>
              <a:lnSpc>
                <a:spcPct val="100000"/>
              </a:lnSpc>
              <a:buFontTx/>
              <a:buNone/>
            </a:pPr>
            <a:r>
              <a:rPr lang="pt-BR" sz="2200" dirty="0">
                <a:latin typeface="Arial Narrow (Corpo)"/>
              </a:rPr>
              <a:t>	</a:t>
            </a:r>
            <a:r>
              <a:rPr lang="pt-BR" sz="2200" dirty="0" err="1">
                <a:latin typeface="Arial Narrow (Corpo)"/>
              </a:rPr>
              <a:t>scanf</a:t>
            </a:r>
            <a:r>
              <a:rPr lang="pt-BR" sz="2200" dirty="0">
                <a:latin typeface="Arial Narrow (Corpo)"/>
              </a:rPr>
              <a:t>("%d", &amp;y);</a:t>
            </a:r>
          </a:p>
          <a:p>
            <a:pPr>
              <a:lnSpc>
                <a:spcPct val="100000"/>
              </a:lnSpc>
              <a:buFontTx/>
              <a:buNone/>
            </a:pPr>
            <a:r>
              <a:rPr lang="pt-BR" sz="2200" dirty="0">
                <a:latin typeface="Arial Narrow (Corpo)"/>
              </a:rPr>
              <a:t>	</a:t>
            </a:r>
            <a:r>
              <a:rPr lang="pt-BR" sz="2200" dirty="0" err="1">
                <a:latin typeface="Arial Narrow (Corpo)"/>
              </a:rPr>
              <a:t>soma_produto</a:t>
            </a:r>
            <a:r>
              <a:rPr lang="pt-BR" sz="2200" dirty="0">
                <a:latin typeface="Arial Narrow (Corpo)"/>
              </a:rPr>
              <a:t>(x, y, &amp;s, &amp;p);</a:t>
            </a:r>
          </a:p>
          <a:p>
            <a:pPr>
              <a:lnSpc>
                <a:spcPct val="100000"/>
              </a:lnSpc>
              <a:buFontTx/>
              <a:buNone/>
            </a:pPr>
            <a:r>
              <a:rPr lang="pt-BR" sz="2200" dirty="0">
                <a:latin typeface="Arial Narrow (Corpo)"/>
              </a:rPr>
              <a:t>	</a:t>
            </a:r>
            <a:r>
              <a:rPr lang="pt-BR" sz="2200" dirty="0" err="1">
                <a:latin typeface="Arial Narrow (Corpo)"/>
              </a:rPr>
              <a:t>printf</a:t>
            </a:r>
            <a:r>
              <a:rPr lang="pt-BR" sz="2200" dirty="0">
                <a:latin typeface="Arial Narrow (Corpo)"/>
              </a:rPr>
              <a:t>("\</a:t>
            </a:r>
            <a:r>
              <a:rPr lang="pt-BR" sz="2200" dirty="0" err="1">
                <a:latin typeface="Arial Narrow (Corpo)"/>
              </a:rPr>
              <a:t>nSoma</a:t>
            </a:r>
            <a:r>
              <a:rPr lang="pt-BR" sz="2200" dirty="0">
                <a:latin typeface="Arial Narrow (Corpo)"/>
              </a:rPr>
              <a:t> -&gt; %d", s);</a:t>
            </a:r>
          </a:p>
          <a:p>
            <a:pPr>
              <a:lnSpc>
                <a:spcPct val="100000"/>
              </a:lnSpc>
              <a:buFontTx/>
              <a:buNone/>
            </a:pPr>
            <a:r>
              <a:rPr lang="pt-BR" sz="2200" dirty="0">
                <a:latin typeface="Arial Narrow (Corpo)"/>
              </a:rPr>
              <a:t>	</a:t>
            </a:r>
            <a:r>
              <a:rPr lang="pt-BR" sz="2200" dirty="0" err="1">
                <a:latin typeface="Arial Narrow (Corpo)"/>
              </a:rPr>
              <a:t>printf</a:t>
            </a:r>
            <a:r>
              <a:rPr lang="pt-BR" sz="2200" dirty="0">
                <a:latin typeface="Arial Narrow (Corpo)"/>
              </a:rPr>
              <a:t>("\</a:t>
            </a:r>
            <a:r>
              <a:rPr lang="pt-BR" sz="2200" dirty="0" err="1">
                <a:latin typeface="Arial Narrow (Corpo)"/>
              </a:rPr>
              <a:t>nProduto</a:t>
            </a:r>
            <a:r>
              <a:rPr lang="pt-BR" sz="2200" dirty="0">
                <a:latin typeface="Arial Narrow (Corpo)"/>
              </a:rPr>
              <a:t> -&gt; %d", p);</a:t>
            </a:r>
          </a:p>
          <a:p>
            <a:pPr>
              <a:lnSpc>
                <a:spcPct val="100000"/>
              </a:lnSpc>
              <a:buFontTx/>
              <a:buNone/>
            </a:pPr>
            <a:r>
              <a:rPr lang="pt-BR" sz="2200" dirty="0">
                <a:latin typeface="Arial Narrow (Corpo)"/>
              </a:rPr>
              <a:t>	</a:t>
            </a:r>
            <a:r>
              <a:rPr lang="pt-BR" sz="2200" dirty="0" err="1">
                <a:latin typeface="Arial Narrow (Corpo)"/>
              </a:rPr>
              <a:t>getch</a:t>
            </a:r>
            <a:r>
              <a:rPr lang="pt-BR" sz="2200" dirty="0">
                <a:latin typeface="Arial Narrow (Corpo)"/>
              </a:rPr>
              <a:t>();</a:t>
            </a:r>
          </a:p>
          <a:p>
            <a:pPr>
              <a:lnSpc>
                <a:spcPct val="100000"/>
              </a:lnSpc>
              <a:buFontTx/>
              <a:buNone/>
            </a:pPr>
            <a:r>
              <a:rPr lang="pt-BR" sz="2200" dirty="0">
                <a:latin typeface="Arial Narrow (Corpo)"/>
              </a:rPr>
              <a:t>}</a:t>
            </a:r>
            <a:endParaRPr lang="pt-BR" sz="2400" dirty="0">
              <a:latin typeface="Arial Narrow (Corpo)"/>
            </a:endParaRPr>
          </a:p>
        </p:txBody>
      </p:sp>
    </p:spTree>
    <p:extLst>
      <p:ext uri="{BB962C8B-B14F-4D97-AF65-F5344CB8AC3E}">
        <p14:creationId xmlns:p14="http://schemas.microsoft.com/office/powerpoint/2010/main" val="11220368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b="1" dirty="0">
                <a:latin typeface="Calibri" pitchFamily="34" charset="0"/>
                <a:cs typeface="Calibri" pitchFamily="34" charset="0"/>
              </a:rPr>
              <a:t>Funções – Informações Adicionais</a:t>
            </a:r>
            <a:endParaRPr lang="pt-BR" b="1" dirty="0">
              <a:latin typeface="Calibri" pitchFamily="34" charset="0"/>
              <a:cs typeface="Calibri" pitchFamily="34" charset="0"/>
            </a:endParaRPr>
          </a:p>
        </p:txBody>
      </p:sp>
      <p:sp>
        <p:nvSpPr>
          <p:cNvPr id="2" name="Espaço Reservado para Conteúdo 1"/>
          <p:cNvSpPr>
            <a:spLocks noGrp="1"/>
          </p:cNvSpPr>
          <p:nvPr>
            <p:ph idx="1"/>
          </p:nvPr>
        </p:nvSpPr>
        <p:spPr>
          <a:xfrm>
            <a:off x="395536" y="1117131"/>
            <a:ext cx="8229600" cy="4525963"/>
          </a:xfrm>
        </p:spPr>
        <p:txBody>
          <a:bodyPr>
            <a:noAutofit/>
          </a:bodyPr>
          <a:lstStyle/>
          <a:p>
            <a:pPr algn="just"/>
            <a:r>
              <a:rPr lang="pt-BR" sz="2400" dirty="0">
                <a:latin typeface="Arial Narrow (Corpo)"/>
              </a:rPr>
              <a:t>Uma observação adicional: se não especificarmos o tipo de retorno de uma função, o compilador C automaticamente suporá que este tipo é inteiro. Porém, não é uma boa prática não se especificar o valor de retorno e, neste curso, este valor será sempre especificado. </a:t>
            </a:r>
          </a:p>
          <a:p>
            <a:pPr algn="just"/>
            <a:r>
              <a:rPr lang="pt-BR" sz="2400" dirty="0">
                <a:latin typeface="Arial Narrow (Corpo)"/>
              </a:rPr>
              <a:t>Com relação à função </a:t>
            </a:r>
            <a:r>
              <a:rPr lang="pt-BR" sz="2400" dirty="0" err="1">
                <a:latin typeface="Arial Narrow (Corpo)"/>
              </a:rPr>
              <a:t>main</a:t>
            </a:r>
            <a:r>
              <a:rPr lang="pt-BR" sz="2400" dirty="0">
                <a:latin typeface="Arial Narrow (Corpo)"/>
              </a:rPr>
              <a:t>, o retorno sempre será inteiro. Normalmente faremos a função </a:t>
            </a:r>
            <a:r>
              <a:rPr lang="pt-BR" sz="2400" dirty="0" err="1">
                <a:latin typeface="Arial Narrow (Corpo)"/>
              </a:rPr>
              <a:t>main</a:t>
            </a:r>
            <a:r>
              <a:rPr lang="pt-BR" sz="2400" dirty="0">
                <a:latin typeface="Arial Narrow (Corpo)"/>
              </a:rPr>
              <a:t> retornar um zero quando ela é executada sem qualquer tipo de erro. </a:t>
            </a:r>
          </a:p>
          <a:p>
            <a:pPr algn="just"/>
            <a:r>
              <a:rPr lang="pt-BR" sz="2400" dirty="0">
                <a:latin typeface="Arial Narrow (Corpo)"/>
              </a:rPr>
              <a:t>O tipo deve ser especificado para cada uma das N variáveis de entrada. </a:t>
            </a:r>
          </a:p>
        </p:txBody>
      </p:sp>
    </p:spTree>
    <p:extLst>
      <p:ext uri="{BB962C8B-B14F-4D97-AF65-F5344CB8AC3E}">
        <p14:creationId xmlns:p14="http://schemas.microsoft.com/office/powerpoint/2010/main" val="2420625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468313" y="0"/>
            <a:ext cx="82296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GB" b="1" dirty="0" err="1">
                <a:latin typeface="Calibri" pitchFamily="34" charset="0"/>
                <a:cs typeface="Calibri" pitchFamily="34" charset="0"/>
              </a:rPr>
              <a:t>Funções</a:t>
            </a:r>
            <a:r>
              <a:rPr lang="en-GB" b="1" dirty="0">
                <a:latin typeface="Calibri" pitchFamily="34" charset="0"/>
                <a:cs typeface="Calibri" pitchFamily="34" charset="0"/>
              </a:rPr>
              <a:t> </a:t>
            </a:r>
            <a:r>
              <a:rPr lang="en-GB" b="1" dirty="0" err="1">
                <a:latin typeface="Calibri" pitchFamily="34" charset="0"/>
                <a:cs typeface="Calibri" pitchFamily="34" charset="0"/>
              </a:rPr>
              <a:t>em</a:t>
            </a:r>
            <a:r>
              <a:rPr lang="en-GB" b="1" dirty="0">
                <a:latin typeface="Calibri" pitchFamily="34" charset="0"/>
                <a:cs typeface="Calibri" pitchFamily="34" charset="0"/>
              </a:rPr>
              <a:t> </a:t>
            </a:r>
            <a:r>
              <a:rPr lang="en-GB" b="1" dirty="0" err="1">
                <a:latin typeface="Calibri" pitchFamily="34" charset="0"/>
                <a:cs typeface="Calibri" pitchFamily="34" charset="0"/>
              </a:rPr>
              <a:t>Linguagem</a:t>
            </a:r>
            <a:r>
              <a:rPr lang="en-GB" b="1" dirty="0">
                <a:latin typeface="Calibri" pitchFamily="34" charset="0"/>
                <a:cs typeface="Calibri" pitchFamily="34" charset="0"/>
              </a:rPr>
              <a:t> “C”</a:t>
            </a:r>
          </a:p>
        </p:txBody>
      </p:sp>
      <p:sp>
        <p:nvSpPr>
          <p:cNvPr id="4099" name="Rectangle 2"/>
          <p:cNvSpPr>
            <a:spLocks noGrp="1" noChangeArrowheads="1"/>
          </p:cNvSpPr>
          <p:nvPr>
            <p:ph type="body" sz="half" idx="1"/>
          </p:nvPr>
        </p:nvSpPr>
        <p:spPr>
          <a:xfrm>
            <a:off x="428596" y="1214438"/>
            <a:ext cx="8464579" cy="5000644"/>
          </a:xfrm>
        </p:spPr>
        <p:txBody>
          <a:bodyPr vert="horz">
            <a:normAutofit fontScale="92500" lnSpcReduction="20000"/>
          </a:bodyPr>
          <a:lstStyle/>
          <a:p>
            <a:pPr algn="just">
              <a:buFont typeface="Courier New" panose="02070309020205020404" pitchFamily="49" charset="0"/>
              <a:buChar char="o"/>
            </a:pPr>
            <a:r>
              <a:rPr lang="pt-BR" sz="2600" b="1" dirty="0" smtClean="0">
                <a:latin typeface="+mj-lt"/>
              </a:rPr>
              <a:t>Por que usar funções?</a:t>
            </a:r>
          </a:p>
          <a:p>
            <a:pPr lvl="1" algn="just">
              <a:buFont typeface="Wingdings" panose="05000000000000000000" pitchFamily="2" charset="2"/>
              <a:buChar char="Ø"/>
            </a:pPr>
            <a:r>
              <a:rPr lang="pt-BR" sz="2600" dirty="0" smtClean="0">
                <a:latin typeface="+mj-lt"/>
              </a:rPr>
              <a:t>Evita escrita repetida de código (uma certa </a:t>
            </a:r>
            <a:r>
              <a:rPr lang="pt-BR" sz="2600" dirty="0" smtClean="0">
                <a:latin typeface="+mj-lt"/>
              </a:rPr>
              <a:t>sequência </a:t>
            </a:r>
            <a:r>
              <a:rPr lang="pt-BR" sz="2600" dirty="0" smtClean="0">
                <a:latin typeface="+mj-lt"/>
              </a:rPr>
              <a:t>de comandos deve ser repetida em vários lugares de um programa).</a:t>
            </a:r>
          </a:p>
          <a:p>
            <a:pPr lvl="2" algn="just">
              <a:buClr>
                <a:schemeClr val="accent1"/>
              </a:buClr>
            </a:pPr>
            <a:r>
              <a:rPr lang="pt-BR" sz="2600" dirty="0" smtClean="0">
                <a:latin typeface="+mj-lt"/>
              </a:rPr>
              <a:t>Economiza o tempo gasto com o trabalho de copiar estas </a:t>
            </a:r>
            <a:r>
              <a:rPr lang="pt-BR" sz="2600" dirty="0" smtClean="0">
                <a:latin typeface="+mj-lt"/>
              </a:rPr>
              <a:t>sequências;</a:t>
            </a:r>
            <a:endParaRPr lang="pt-BR" sz="2600" dirty="0" smtClean="0">
              <a:latin typeface="+mj-lt"/>
            </a:endParaRPr>
          </a:p>
          <a:p>
            <a:pPr lvl="2" algn="just">
              <a:spcAft>
                <a:spcPts val="600"/>
              </a:spcAft>
              <a:buClr>
                <a:schemeClr val="accent1"/>
              </a:buClr>
            </a:pPr>
            <a:r>
              <a:rPr lang="pt-BR" sz="2600" dirty="0" smtClean="0">
                <a:latin typeface="+mj-lt"/>
              </a:rPr>
              <a:t>Evitar a necessidade de mudar em múltiplos lugares caso deseje alterar o seu funcionamento;</a:t>
            </a:r>
          </a:p>
          <a:p>
            <a:pPr lvl="1" algn="just">
              <a:buFont typeface="Wingdings" panose="05000000000000000000" pitchFamily="2" charset="2"/>
              <a:buChar char="Ø"/>
            </a:pPr>
            <a:r>
              <a:rPr lang="pt-BR" sz="2600" dirty="0">
                <a:latin typeface="+mj-lt"/>
              </a:rPr>
              <a:t>Dividir grandes tarefas de computação em tarefas menores:</a:t>
            </a:r>
          </a:p>
          <a:p>
            <a:pPr lvl="2" algn="just">
              <a:buClr>
                <a:schemeClr val="accent1"/>
              </a:buClr>
            </a:pPr>
            <a:r>
              <a:rPr lang="pt-BR" sz="2600" dirty="0">
                <a:latin typeface="+mj-lt"/>
              </a:rPr>
              <a:t>Facilita o gerenciamento de grandes sistemas e </a:t>
            </a:r>
          </a:p>
          <a:p>
            <a:pPr lvl="2" algn="just">
              <a:spcAft>
                <a:spcPts val="600"/>
              </a:spcAft>
              <a:buClr>
                <a:schemeClr val="accent1"/>
              </a:buClr>
            </a:pPr>
            <a:r>
              <a:rPr lang="pt-BR" sz="2600" dirty="0">
                <a:latin typeface="+mj-lt"/>
              </a:rPr>
              <a:t>Aumenta a confiabilidade dos mesmos.</a:t>
            </a:r>
          </a:p>
          <a:p>
            <a:pPr algn="just"/>
            <a:r>
              <a:rPr lang="pt-BR" sz="2600" b="1" dirty="0" smtClean="0">
                <a:latin typeface="+mj-lt"/>
              </a:rPr>
              <a:t>Resumo: Principais motivações para uso das funções!</a:t>
            </a:r>
          </a:p>
          <a:p>
            <a:pPr lvl="1" algn="just">
              <a:buFont typeface="Arial" panose="020B0604020202020204" pitchFamily="34" charset="0"/>
              <a:buChar char="•"/>
            </a:pPr>
            <a:r>
              <a:rPr lang="pt-BR" sz="2600" dirty="0" smtClean="0">
                <a:latin typeface="+mj-lt"/>
              </a:rPr>
              <a:t>Evitar repetição de código</a:t>
            </a:r>
          </a:p>
          <a:p>
            <a:pPr lvl="1" algn="just">
              <a:buFont typeface="Arial" panose="020B0604020202020204" pitchFamily="34" charset="0"/>
              <a:buChar char="•"/>
            </a:pPr>
            <a:r>
              <a:rPr lang="pt-BR" sz="2600" dirty="0" smtClean="0">
                <a:latin typeface="+mj-lt"/>
              </a:rPr>
              <a:t>Modularização</a:t>
            </a:r>
          </a:p>
          <a:p>
            <a:pPr algn="just"/>
            <a:endParaRPr lang="pt-BR" sz="2600" dirty="0" smtClean="0">
              <a:latin typeface="+mj-lt"/>
            </a:endParaRPr>
          </a:p>
          <a:p>
            <a:pPr algn="just">
              <a:spcBef>
                <a:spcPts val="550"/>
              </a:spcBef>
              <a:buFont typeface="Arial" charset="0"/>
              <a:buNone/>
            </a:pPr>
            <a:endParaRPr lang="en-GB" sz="2600" dirty="0" smtClean="0">
              <a:latin typeface="+mj-lt"/>
            </a:endParaRPr>
          </a:p>
          <a:p>
            <a:pPr algn="just">
              <a:spcBef>
                <a:spcPts val="550"/>
              </a:spcBef>
              <a:buFont typeface="Arial" charset="0"/>
              <a:buNone/>
            </a:pPr>
            <a:endParaRPr lang="en-GB" sz="2600" dirty="0" smtClean="0">
              <a:latin typeface="+mj-lt"/>
            </a:endParaRPr>
          </a:p>
          <a:p>
            <a:pPr algn="just">
              <a:spcBef>
                <a:spcPts val="550"/>
              </a:spcBef>
              <a:buFont typeface="Arial" charset="0"/>
              <a:buNone/>
            </a:pPr>
            <a:endParaRPr lang="en-GB" sz="2600" dirty="0" smtClean="0">
              <a:latin typeface="+mj-lt"/>
            </a:endParaRPr>
          </a:p>
          <a:p>
            <a:pPr algn="just">
              <a:spcBef>
                <a:spcPts val="550"/>
              </a:spcBef>
              <a:buFont typeface="Arial" charset="0"/>
              <a:buNone/>
            </a:pPr>
            <a:endParaRPr lang="en-GB" sz="2600" dirty="0" smtClean="0">
              <a:latin typeface="+mj-lt"/>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b="1" dirty="0">
                <a:latin typeface="Calibri" pitchFamily="34" charset="0"/>
                <a:cs typeface="Calibri" pitchFamily="34" charset="0"/>
              </a:rPr>
              <a:t>As funções em C: </a:t>
            </a:r>
            <a:r>
              <a:rPr lang="pt-BR" b="1" dirty="0" err="1">
                <a:latin typeface="Calibri" pitchFamily="34" charset="0"/>
                <a:cs typeface="Calibri" pitchFamily="34" charset="0"/>
              </a:rPr>
              <a:t>Modularização</a:t>
            </a:r>
            <a:endParaRPr lang="pt-BR" b="1" dirty="0">
              <a:latin typeface="Calibri" pitchFamily="34" charset="0"/>
              <a:cs typeface="Calibri" pitchFamily="34" charset="0"/>
            </a:endParaRPr>
          </a:p>
        </p:txBody>
      </p:sp>
      <p:sp>
        <p:nvSpPr>
          <p:cNvPr id="153603" name="Rectangle 3"/>
          <p:cNvSpPr>
            <a:spLocks noGrp="1" noChangeArrowheads="1"/>
          </p:cNvSpPr>
          <p:nvPr>
            <p:ph idx="1"/>
          </p:nvPr>
        </p:nvSpPr>
        <p:spPr>
          <a:xfrm>
            <a:off x="457200" y="1600200"/>
            <a:ext cx="8229600" cy="2405063"/>
          </a:xfrm>
        </p:spPr>
        <p:txBody>
          <a:bodyPr/>
          <a:lstStyle/>
          <a:p>
            <a:pPr algn="just"/>
            <a:r>
              <a:rPr lang="pt-BR" sz="2400" dirty="0"/>
              <a:t>A </a:t>
            </a:r>
            <a:r>
              <a:rPr lang="pt-BR" sz="2400" b="1" i="1" dirty="0"/>
              <a:t>modularização</a:t>
            </a:r>
            <a:r>
              <a:rPr lang="pt-BR" sz="2400" dirty="0"/>
              <a:t> é uma das alternativas mais </a:t>
            </a:r>
            <a:r>
              <a:rPr lang="pt-BR" sz="2400" dirty="0" smtClean="0"/>
              <a:t>utilizadas para </a:t>
            </a:r>
            <a:r>
              <a:rPr lang="pt-BR" sz="2400" dirty="0"/>
              <a:t>desenvolver grandes programas, pois deixa o código </a:t>
            </a:r>
            <a:r>
              <a:rPr lang="pt-BR" sz="2400" dirty="0" smtClean="0"/>
              <a:t>mais legível </a:t>
            </a:r>
            <a:r>
              <a:rPr lang="pt-BR" sz="2400" dirty="0"/>
              <a:t>e aumenta a produtividade dos programadores.</a:t>
            </a:r>
          </a:p>
          <a:p>
            <a:pPr algn="just"/>
            <a:r>
              <a:rPr lang="pt-BR" sz="2400" dirty="0"/>
              <a:t>Módulos em C são pequenas partes de um programa maior formados por funções e permitem usar a estratégica de “Dividir para conquistar”.</a:t>
            </a:r>
          </a:p>
        </p:txBody>
      </p:sp>
      <p:sp>
        <p:nvSpPr>
          <p:cNvPr id="153604" name="Rectangle 4"/>
          <p:cNvSpPr>
            <a:spLocks noChangeArrowheads="1"/>
          </p:cNvSpPr>
          <p:nvPr/>
        </p:nvSpPr>
        <p:spPr bwMode="auto">
          <a:xfrm>
            <a:off x="428910" y="3977553"/>
            <a:ext cx="3960813" cy="1785104"/>
          </a:xfrm>
          <a:prstGeom prst="rect">
            <a:avLst/>
          </a:prstGeom>
          <a:noFill/>
          <a:ln w="9525">
            <a:noFill/>
            <a:miter lim="800000"/>
            <a:headEnd/>
            <a:tailEnd/>
          </a:ln>
          <a:effectLst/>
        </p:spPr>
        <p:txBody>
          <a:bodyPr>
            <a:spAutoFit/>
          </a:bodyPr>
          <a:lstStyle/>
          <a:p>
            <a:pPr algn="just"/>
            <a:r>
              <a:rPr lang="pt-BR" sz="2200" dirty="0" smtClean="0">
                <a:solidFill>
                  <a:schemeClr val="tx1"/>
                </a:solidFill>
                <a:latin typeface="+mn-lt"/>
              </a:rPr>
              <a:t>A </a:t>
            </a:r>
            <a:r>
              <a:rPr lang="pt-BR" sz="2200" dirty="0">
                <a:solidFill>
                  <a:schemeClr val="tx1"/>
                </a:solidFill>
                <a:latin typeface="+mn-lt"/>
              </a:rPr>
              <a:t>modularização permite que cada módulo do programa seja escrito, testado e revisado individualmente sem alterar o funcionamento do programa como um todo.</a:t>
            </a:r>
          </a:p>
        </p:txBody>
      </p:sp>
      <p:pic>
        <p:nvPicPr>
          <p:cNvPr id="153606" name="Picture 6"/>
          <p:cNvPicPr>
            <a:picLocks noChangeAspect="1" noChangeArrowheads="1"/>
          </p:cNvPicPr>
          <p:nvPr/>
        </p:nvPicPr>
        <p:blipFill>
          <a:blip r:embed="rId2" cstate="print"/>
          <a:srcRect/>
          <a:stretch>
            <a:fillRect/>
          </a:stretch>
        </p:blipFill>
        <p:spPr bwMode="auto">
          <a:xfrm>
            <a:off x="4427984" y="3934094"/>
            <a:ext cx="4536629" cy="2734994"/>
          </a:xfrm>
          <a:prstGeom prst="rect">
            <a:avLst/>
          </a:prstGeom>
          <a:noFill/>
          <a:ln w="9525">
            <a:noFill/>
            <a:miter lim="800000"/>
            <a:headEnd/>
            <a:tailEnd/>
          </a:ln>
          <a:effectLst/>
        </p:spPr>
      </p:pic>
      <p:sp>
        <p:nvSpPr>
          <p:cNvPr id="153607" name="Rectangle 7"/>
          <p:cNvSpPr>
            <a:spLocks noChangeArrowheads="1"/>
          </p:cNvSpPr>
          <p:nvPr/>
        </p:nvSpPr>
        <p:spPr bwMode="auto">
          <a:xfrm>
            <a:off x="5003800" y="3528307"/>
            <a:ext cx="3142207" cy="461665"/>
          </a:xfrm>
          <a:prstGeom prst="rect">
            <a:avLst/>
          </a:prstGeom>
          <a:noFill/>
          <a:ln w="9525">
            <a:noFill/>
            <a:miter lim="800000"/>
            <a:headEnd/>
            <a:tailEnd/>
          </a:ln>
          <a:effectLst/>
        </p:spPr>
        <p:txBody>
          <a:bodyPr wrap="none">
            <a:spAutoFit/>
          </a:bodyPr>
          <a:lstStyle/>
          <a:p>
            <a:r>
              <a:rPr lang="pt-BR" dirty="0">
                <a:solidFill>
                  <a:schemeClr val="tx1"/>
                </a:solidFill>
                <a:latin typeface="+mn-lt"/>
              </a:rPr>
              <a:t>Sintaxe das funções em 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b="1">
                <a:latin typeface="Calibri" pitchFamily="34" charset="0"/>
                <a:cs typeface="Calibri" pitchFamily="34" charset="0"/>
              </a:rPr>
              <a:t>Uma função em C</a:t>
            </a:r>
          </a:p>
        </p:txBody>
      </p:sp>
      <p:sp>
        <p:nvSpPr>
          <p:cNvPr id="154627" name="Rectangle 3"/>
          <p:cNvSpPr>
            <a:spLocks noGrp="1" noChangeArrowheads="1"/>
          </p:cNvSpPr>
          <p:nvPr>
            <p:ph idx="1"/>
          </p:nvPr>
        </p:nvSpPr>
        <p:spPr>
          <a:xfrm>
            <a:off x="457200" y="1484313"/>
            <a:ext cx="8686800" cy="576262"/>
          </a:xfrm>
        </p:spPr>
        <p:txBody>
          <a:bodyPr>
            <a:normAutofit fontScale="85000" lnSpcReduction="10000"/>
          </a:bodyPr>
          <a:lstStyle/>
          <a:p>
            <a:r>
              <a:rPr lang="pt-BR" dirty="0">
                <a:latin typeface="Arial Narrow (Corpo)"/>
              </a:rPr>
              <a:t>Exemplo</a:t>
            </a:r>
            <a:r>
              <a:rPr lang="pt-BR" sz="2400" dirty="0">
                <a:latin typeface="Arial Narrow (Corpo)"/>
              </a:rPr>
              <a:t>: função que calcula a média das duas notas de um </a:t>
            </a:r>
            <a:r>
              <a:rPr lang="pt-BR" sz="2400" dirty="0" smtClean="0">
                <a:latin typeface="Arial Narrow (Corpo)"/>
              </a:rPr>
              <a:t>aluno.</a:t>
            </a:r>
            <a:endParaRPr lang="pt-BR" dirty="0">
              <a:latin typeface="Arial Narrow (Corpo)"/>
            </a:endParaRPr>
          </a:p>
        </p:txBody>
      </p:sp>
      <p:pic>
        <p:nvPicPr>
          <p:cNvPr id="154628" name="Picture 4"/>
          <p:cNvPicPr>
            <a:picLocks noChangeAspect="1" noChangeArrowheads="1"/>
          </p:cNvPicPr>
          <p:nvPr/>
        </p:nvPicPr>
        <p:blipFill>
          <a:blip r:embed="rId2" cstate="print"/>
          <a:srcRect/>
          <a:stretch>
            <a:fillRect/>
          </a:stretch>
        </p:blipFill>
        <p:spPr bwMode="auto">
          <a:xfrm>
            <a:off x="1928794" y="1989138"/>
            <a:ext cx="6746894" cy="42639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68313" y="0"/>
            <a:ext cx="82296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GB" b="1" dirty="0" err="1">
                <a:latin typeface="Calibri" pitchFamily="34" charset="0"/>
                <a:cs typeface="Calibri" pitchFamily="34" charset="0"/>
              </a:rPr>
              <a:t>Funções</a:t>
            </a:r>
            <a:r>
              <a:rPr lang="en-GB" b="1" dirty="0">
                <a:latin typeface="Calibri" pitchFamily="34" charset="0"/>
                <a:cs typeface="Calibri" pitchFamily="34" charset="0"/>
              </a:rPr>
              <a:t> </a:t>
            </a:r>
            <a:r>
              <a:rPr lang="en-GB" b="1" dirty="0" err="1">
                <a:latin typeface="Calibri" pitchFamily="34" charset="0"/>
                <a:cs typeface="Calibri" pitchFamily="34" charset="0"/>
              </a:rPr>
              <a:t>em</a:t>
            </a:r>
            <a:r>
              <a:rPr lang="en-GB" b="1" dirty="0">
                <a:latin typeface="Calibri" pitchFamily="34" charset="0"/>
                <a:cs typeface="Calibri" pitchFamily="34" charset="0"/>
              </a:rPr>
              <a:t> </a:t>
            </a:r>
            <a:r>
              <a:rPr lang="en-GB" b="1" dirty="0" err="1">
                <a:latin typeface="Calibri" pitchFamily="34" charset="0"/>
                <a:cs typeface="Calibri" pitchFamily="34" charset="0"/>
              </a:rPr>
              <a:t>Linguagem</a:t>
            </a:r>
            <a:r>
              <a:rPr lang="en-GB" b="1" dirty="0">
                <a:latin typeface="Calibri" pitchFamily="34" charset="0"/>
                <a:cs typeface="Calibri" pitchFamily="34" charset="0"/>
              </a:rPr>
              <a:t> “C”</a:t>
            </a:r>
          </a:p>
        </p:txBody>
      </p:sp>
      <p:sp>
        <p:nvSpPr>
          <p:cNvPr id="5123" name="Rectangle 2"/>
          <p:cNvSpPr>
            <a:spLocks noGrp="1" noChangeArrowheads="1"/>
          </p:cNvSpPr>
          <p:nvPr>
            <p:ph type="body" sz="half" idx="1"/>
          </p:nvPr>
        </p:nvSpPr>
        <p:spPr>
          <a:xfrm>
            <a:off x="428625" y="766753"/>
            <a:ext cx="8464550" cy="5526087"/>
          </a:xfrm>
        </p:spPr>
        <p:txBody>
          <a:bodyPr vert="horz">
            <a:normAutofit fontScale="85000" lnSpcReduction="20000"/>
          </a:bodyPr>
          <a:lstStyle/>
          <a:p>
            <a:pPr algn="just">
              <a:buFont typeface="Courier New" panose="02070309020205020404" pitchFamily="49" charset="0"/>
              <a:buChar char="o"/>
            </a:pPr>
            <a:r>
              <a:rPr lang="pt-BR" sz="2400" b="1" dirty="0" smtClean="0">
                <a:latin typeface="Arial Narrow (Corpo)"/>
              </a:rPr>
              <a:t>Funções em “C"</a:t>
            </a:r>
          </a:p>
          <a:p>
            <a:pPr lvl="1" algn="just">
              <a:buFont typeface="Arial" panose="020B0604020202020204" pitchFamily="34" charset="0"/>
              <a:buChar char="•"/>
            </a:pPr>
            <a:r>
              <a:rPr lang="pt-BR" sz="2400" dirty="0" smtClean="0">
                <a:latin typeface="Arial Narrow (Corpo)"/>
              </a:rPr>
              <a:t>Em “C”, todo programa é composto por funções;</a:t>
            </a:r>
          </a:p>
          <a:p>
            <a:pPr lvl="1" algn="just">
              <a:buFont typeface="Arial" panose="020B0604020202020204" pitchFamily="34" charset="0"/>
              <a:buChar char="•"/>
            </a:pPr>
            <a:r>
              <a:rPr lang="pt-BR" sz="2400" dirty="0" smtClean="0">
                <a:latin typeface="Arial Narrow (Corpo)"/>
              </a:rPr>
              <a:t>Já </a:t>
            </a:r>
            <a:r>
              <a:rPr lang="pt-BR" sz="2600" dirty="0">
                <a:latin typeface="Arial Narrow (Corpo)"/>
              </a:rPr>
              <a:t>utilizamos</a:t>
            </a:r>
            <a:r>
              <a:rPr lang="pt-BR" sz="2400" dirty="0" smtClean="0">
                <a:latin typeface="Arial Narrow (Corpo)"/>
              </a:rPr>
              <a:t> muitas funções, mesmo sem saber que eram </a:t>
            </a:r>
            <a:r>
              <a:rPr lang="pt-BR" sz="2400" dirty="0" smtClean="0">
                <a:latin typeface="Arial Narrow (Corpo)"/>
              </a:rPr>
              <a:t>funções (</a:t>
            </a:r>
            <a:r>
              <a:rPr lang="pt-BR" sz="2400" dirty="0" err="1" smtClean="0">
                <a:latin typeface="Arial Narrow (Corpo)"/>
              </a:rPr>
              <a:t>printf</a:t>
            </a:r>
            <a:r>
              <a:rPr lang="pt-BR" sz="2400" dirty="0" smtClean="0">
                <a:latin typeface="Arial Narrow (Corpo)"/>
              </a:rPr>
              <a:t>, </a:t>
            </a:r>
            <a:r>
              <a:rPr lang="pt-BR" sz="2400" dirty="0" err="1" smtClean="0">
                <a:latin typeface="Arial Narrow (Corpo)"/>
              </a:rPr>
              <a:t>scanf</a:t>
            </a:r>
            <a:r>
              <a:rPr lang="pt-BR" sz="2400" dirty="0" smtClean="0">
                <a:latin typeface="Arial Narrow (Corpo)"/>
              </a:rPr>
              <a:t>, </a:t>
            </a:r>
            <a:r>
              <a:rPr lang="pt-BR" sz="2400" dirty="0" err="1" smtClean="0">
                <a:latin typeface="Arial Narrow (Corpo)"/>
              </a:rPr>
              <a:t>sqrt</a:t>
            </a:r>
            <a:r>
              <a:rPr lang="pt-BR" sz="2400" dirty="0" smtClean="0">
                <a:latin typeface="Arial Narrow (Corpo)"/>
              </a:rPr>
              <a:t>, e até a famosa função “</a:t>
            </a:r>
            <a:r>
              <a:rPr lang="pt-BR" sz="2400" dirty="0" err="1" smtClean="0">
                <a:latin typeface="Arial Narrow (Corpo)"/>
              </a:rPr>
              <a:t>main</a:t>
            </a:r>
            <a:r>
              <a:rPr lang="pt-BR" sz="2400" dirty="0" smtClean="0">
                <a:latin typeface="Arial Narrow (Corpo)"/>
              </a:rPr>
              <a:t>”…);</a:t>
            </a:r>
          </a:p>
          <a:p>
            <a:pPr lvl="1" algn="just">
              <a:buFont typeface="Arial" panose="020B0604020202020204" pitchFamily="34" charset="0"/>
              <a:buChar char="•"/>
            </a:pPr>
            <a:r>
              <a:rPr lang="pt-BR" sz="2400" dirty="0" smtClean="0">
                <a:latin typeface="Arial Narrow (Corpo)"/>
              </a:rPr>
              <a:t>Em C não há procedimentos. O mais próximo de procedimentos em C são as funções que nada retornam, ou seja, cujo retorno seja </a:t>
            </a:r>
            <a:r>
              <a:rPr lang="pt-BR" sz="2400" dirty="0" err="1" smtClean="0">
                <a:latin typeface="Arial Narrow (Corpo)"/>
              </a:rPr>
              <a:t>void</a:t>
            </a:r>
            <a:r>
              <a:rPr lang="pt-BR" sz="2400" dirty="0" smtClean="0">
                <a:latin typeface="Arial Narrow (Corpo)"/>
              </a:rPr>
              <a:t>.</a:t>
            </a:r>
          </a:p>
          <a:p>
            <a:pPr algn="just">
              <a:buFont typeface="Courier New" panose="02070309020205020404" pitchFamily="49" charset="0"/>
              <a:buChar char="o"/>
            </a:pPr>
            <a:r>
              <a:rPr lang="pt-BR" sz="2400" b="1" dirty="0" smtClean="0">
                <a:latin typeface="Arial Narrow (Corpo)"/>
              </a:rPr>
              <a:t>Formato de declaração de funções :</a:t>
            </a:r>
          </a:p>
          <a:p>
            <a:pPr algn="just">
              <a:buFont typeface="Arial" charset="0"/>
              <a:buNone/>
            </a:pPr>
            <a:r>
              <a:rPr lang="pt-BR" sz="1900" dirty="0" err="1" smtClean="0">
                <a:latin typeface="Arial Narrow (Corpo)"/>
              </a:rPr>
              <a:t>tipo_de_retorno</a:t>
            </a:r>
            <a:r>
              <a:rPr lang="pt-BR" sz="1900" dirty="0" smtClean="0">
                <a:latin typeface="Arial Narrow (Corpo)"/>
              </a:rPr>
              <a:t> </a:t>
            </a:r>
            <a:r>
              <a:rPr lang="pt-BR" sz="1900" dirty="0" err="1" smtClean="0">
                <a:latin typeface="Arial Narrow (Corpo)"/>
              </a:rPr>
              <a:t>nome_da_função</a:t>
            </a:r>
            <a:r>
              <a:rPr lang="pt-BR" sz="1900" dirty="0" smtClean="0">
                <a:latin typeface="Arial Narrow (Corpo)"/>
              </a:rPr>
              <a:t> (tipo1 param1, tipo2 param2,..., </a:t>
            </a:r>
            <a:r>
              <a:rPr lang="pt-BR" sz="1900" dirty="0" err="1" smtClean="0">
                <a:latin typeface="Arial Narrow (Corpo)"/>
              </a:rPr>
              <a:t>tipoN</a:t>
            </a:r>
            <a:r>
              <a:rPr lang="pt-BR" sz="1900" dirty="0" smtClean="0">
                <a:latin typeface="Arial Narrow (Corpo)"/>
              </a:rPr>
              <a:t> </a:t>
            </a:r>
            <a:r>
              <a:rPr lang="pt-BR" sz="1900" dirty="0" err="1" smtClean="0">
                <a:latin typeface="Arial Narrow (Corpo)"/>
              </a:rPr>
              <a:t>paramN</a:t>
            </a:r>
            <a:r>
              <a:rPr lang="pt-BR" sz="1900" dirty="0" smtClean="0">
                <a:latin typeface="Arial Narrow (Corpo)"/>
              </a:rPr>
              <a:t>)</a:t>
            </a:r>
          </a:p>
          <a:p>
            <a:pPr algn="just">
              <a:buFont typeface="Arial" charset="0"/>
              <a:buNone/>
            </a:pPr>
            <a:r>
              <a:rPr lang="pt-BR" sz="2400" dirty="0" smtClean="0">
                <a:latin typeface="Arial Narrow (Corpo)"/>
              </a:rPr>
              <a:t>{</a:t>
            </a:r>
          </a:p>
          <a:p>
            <a:pPr algn="just">
              <a:buFont typeface="Arial" charset="0"/>
              <a:buNone/>
            </a:pPr>
            <a:r>
              <a:rPr lang="pt-BR" sz="2400" dirty="0" smtClean="0">
                <a:latin typeface="Arial Narrow (Corpo)"/>
              </a:rPr>
              <a:t>	/* corpo da função */</a:t>
            </a:r>
          </a:p>
          <a:p>
            <a:pPr algn="just">
              <a:buFont typeface="Arial" charset="0"/>
              <a:buNone/>
            </a:pPr>
            <a:r>
              <a:rPr lang="pt-BR" sz="2400" dirty="0" smtClean="0">
                <a:latin typeface="Arial Narrow (Corpo)"/>
              </a:rPr>
              <a:t>	</a:t>
            </a:r>
            <a:r>
              <a:rPr lang="pt-BR" sz="2400" dirty="0" err="1" smtClean="0">
                <a:latin typeface="Arial Narrow (Corpo)"/>
              </a:rPr>
              <a:t>return</a:t>
            </a:r>
            <a:r>
              <a:rPr lang="pt-BR" sz="2400" dirty="0" smtClean="0">
                <a:latin typeface="Arial Narrow (Corpo)"/>
              </a:rPr>
              <a:t> </a:t>
            </a:r>
            <a:r>
              <a:rPr lang="pt-BR" sz="2400" dirty="0" err="1" smtClean="0">
                <a:latin typeface="Arial Narrow (Corpo)"/>
              </a:rPr>
              <a:t>valor_de_retorno</a:t>
            </a:r>
            <a:r>
              <a:rPr lang="pt-BR" sz="2400" dirty="0" smtClean="0">
                <a:latin typeface="Arial Narrow (Corpo)"/>
              </a:rPr>
              <a:t>;</a:t>
            </a:r>
          </a:p>
          <a:p>
            <a:pPr algn="just">
              <a:buFont typeface="Arial" charset="0"/>
              <a:buNone/>
            </a:pPr>
            <a:r>
              <a:rPr lang="pt-BR" sz="2400" dirty="0" smtClean="0">
                <a:latin typeface="Arial Narrow (Corpo)"/>
              </a:rPr>
              <a:t>} /* fim da função */</a:t>
            </a:r>
          </a:p>
          <a:p>
            <a:pPr lvl="1" algn="just">
              <a:buFont typeface="Arial" panose="020B0604020202020204" pitchFamily="34" charset="0"/>
              <a:buChar char="•"/>
            </a:pPr>
            <a:r>
              <a:rPr lang="pt-BR" sz="2400" b="1" dirty="0" err="1" smtClean="0">
                <a:latin typeface="Arial Narrow (Corpo)"/>
              </a:rPr>
              <a:t>tipo_de_retorno</a:t>
            </a:r>
            <a:r>
              <a:rPr lang="pt-BR" sz="2400" dirty="0" smtClean="0">
                <a:latin typeface="Arial Narrow (Corpo)"/>
              </a:rPr>
              <a:t>  </a:t>
            </a:r>
            <a:r>
              <a:rPr lang="pt-BR" sz="2600" dirty="0">
                <a:latin typeface="Arial Narrow (Corpo)"/>
              </a:rPr>
              <a:t>especifica</a:t>
            </a:r>
            <a:r>
              <a:rPr lang="pt-BR" sz="2400" dirty="0" smtClean="0">
                <a:latin typeface="Arial Narrow (Corpo)"/>
              </a:rPr>
              <a:t> o tipo do valor que será retornado para quem chamou a </a:t>
            </a:r>
            <a:r>
              <a:rPr lang="pt-BR" sz="2600" dirty="0">
                <a:latin typeface="Arial Narrow (Corpo)"/>
              </a:rPr>
              <a:t>função</a:t>
            </a:r>
            <a:r>
              <a:rPr lang="pt-BR" sz="2400" dirty="0" smtClean="0">
                <a:latin typeface="Arial Narrow (Corpo)"/>
              </a:rPr>
              <a:t> (</a:t>
            </a:r>
            <a:r>
              <a:rPr lang="pt-BR" sz="2400" dirty="0" err="1" smtClean="0">
                <a:latin typeface="Arial Narrow (Corpo)"/>
              </a:rPr>
              <a:t>int</a:t>
            </a:r>
            <a:r>
              <a:rPr lang="pt-BR" sz="2400" dirty="0" smtClean="0">
                <a:latin typeface="Arial Narrow (Corpo)"/>
              </a:rPr>
              <a:t>, </a:t>
            </a:r>
            <a:r>
              <a:rPr lang="pt-BR" sz="2400" dirty="0" err="1" smtClean="0">
                <a:latin typeface="Arial Narrow (Corpo)"/>
              </a:rPr>
              <a:t>float</a:t>
            </a:r>
            <a:r>
              <a:rPr lang="pt-BR" sz="2400" dirty="0" smtClean="0">
                <a:latin typeface="Arial Narrow (Corpo)"/>
              </a:rPr>
              <a:t>, </a:t>
            </a:r>
            <a:r>
              <a:rPr lang="pt-BR" sz="2400" dirty="0" err="1" smtClean="0">
                <a:latin typeface="Arial Narrow (Corpo)"/>
              </a:rPr>
              <a:t>double</a:t>
            </a:r>
            <a:r>
              <a:rPr lang="pt-BR" sz="2400" dirty="0" smtClean="0">
                <a:latin typeface="Arial Narrow (Corpo)"/>
              </a:rPr>
              <a:t>, char, </a:t>
            </a:r>
            <a:r>
              <a:rPr lang="pt-BR" sz="2400" dirty="0" err="1" smtClean="0">
                <a:latin typeface="Arial Narrow (Corpo)"/>
              </a:rPr>
              <a:t>void</a:t>
            </a:r>
            <a:r>
              <a:rPr lang="pt-BR" sz="2400" dirty="0" smtClean="0">
                <a:latin typeface="Arial Narrow (Corpo)"/>
              </a:rPr>
              <a:t>).</a:t>
            </a:r>
          </a:p>
          <a:p>
            <a:pPr lvl="1" algn="just">
              <a:buFont typeface="Arial" panose="020B0604020202020204" pitchFamily="34" charset="0"/>
              <a:buChar char="•"/>
            </a:pPr>
            <a:r>
              <a:rPr lang="pt-BR" sz="2400" dirty="0" smtClean="0">
                <a:latin typeface="Arial Narrow (Corpo)"/>
              </a:rPr>
              <a:t>Se o </a:t>
            </a:r>
            <a:r>
              <a:rPr lang="pt-BR" sz="2400" dirty="0" err="1" smtClean="0">
                <a:latin typeface="Arial Narrow (Corpo)"/>
              </a:rPr>
              <a:t>tipo_de_retorno</a:t>
            </a:r>
            <a:r>
              <a:rPr lang="pt-BR" sz="2400" dirty="0" smtClean="0">
                <a:latin typeface="Arial Narrow (Corpo)"/>
              </a:rPr>
              <a:t> for </a:t>
            </a:r>
            <a:r>
              <a:rPr lang="pt-BR" sz="2400" b="1" i="1" dirty="0" err="1" smtClean="0">
                <a:latin typeface="Arial Narrow (Corpo)"/>
              </a:rPr>
              <a:t>void</a:t>
            </a:r>
            <a:r>
              <a:rPr lang="pt-BR" sz="2400" dirty="0" smtClean="0">
                <a:latin typeface="Arial Narrow (Corpo)"/>
              </a:rPr>
              <a:t> significa que se trata de uma função que se comporta como uma </a:t>
            </a:r>
            <a:r>
              <a:rPr lang="pt-BR" sz="2400" dirty="0" smtClean="0">
                <a:latin typeface="Arial Narrow (Corpo)"/>
              </a:rPr>
              <a:t>sub-rotina; </a:t>
            </a:r>
            <a:r>
              <a:rPr lang="pt-BR" sz="2400" dirty="0" smtClean="0">
                <a:latin typeface="Arial Narrow (Corpo)"/>
              </a:rPr>
              <a:t>ou seja, a função não necessita retornar nenhum valor (exemplo: </a:t>
            </a:r>
            <a:r>
              <a:rPr lang="pt-BR" sz="2400" dirty="0" err="1" smtClean="0">
                <a:latin typeface="Arial Narrow (Corpo)"/>
              </a:rPr>
              <a:t>printf</a:t>
            </a:r>
            <a:r>
              <a:rPr lang="pt-BR" sz="2400" dirty="0" smtClean="0">
                <a:latin typeface="Arial Narrow (Corpo)"/>
              </a:rPr>
              <a:t>)</a:t>
            </a:r>
          </a:p>
          <a:p>
            <a:pPr algn="just">
              <a:spcBef>
                <a:spcPts val="550"/>
              </a:spcBef>
              <a:buFont typeface="Arial" charset="0"/>
              <a:buNone/>
            </a:pPr>
            <a:endParaRPr lang="en-GB" sz="2400" dirty="0" smtClean="0">
              <a:latin typeface="Arial Narrow (Corpo)"/>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b="1" dirty="0">
                <a:latin typeface="Calibri" pitchFamily="34" charset="0"/>
                <a:cs typeface="Calibri" pitchFamily="34" charset="0"/>
              </a:rPr>
              <a:t>Funções em C: Escopo das Variáveis</a:t>
            </a:r>
            <a:endParaRPr lang="pt-BR" b="1" dirty="0">
              <a:latin typeface="Calibri" pitchFamily="34" charset="0"/>
              <a:cs typeface="Calibri" pitchFamily="34" charset="0"/>
            </a:endParaRPr>
          </a:p>
        </p:txBody>
      </p:sp>
      <p:sp>
        <p:nvSpPr>
          <p:cNvPr id="155651" name="Rectangle 3"/>
          <p:cNvSpPr>
            <a:spLocks noGrp="1" noChangeArrowheads="1"/>
          </p:cNvSpPr>
          <p:nvPr>
            <p:ph idx="1"/>
          </p:nvPr>
        </p:nvSpPr>
        <p:spPr/>
        <p:txBody>
          <a:bodyPr>
            <a:normAutofit/>
          </a:bodyPr>
          <a:lstStyle/>
          <a:p>
            <a:pPr>
              <a:buFont typeface="Courier New" panose="02070309020205020404" pitchFamily="49" charset="0"/>
              <a:buChar char="o"/>
            </a:pPr>
            <a:r>
              <a:rPr lang="pt-BR" sz="2800" dirty="0" smtClean="0">
                <a:latin typeface="Arial Narrow (Corpo)"/>
              </a:rPr>
              <a:t>Uma variável é chamada de </a:t>
            </a:r>
            <a:r>
              <a:rPr lang="pt-BR" sz="2800" b="1" dirty="0" smtClean="0">
                <a:latin typeface="Arial Narrow (Corpo)"/>
              </a:rPr>
              <a:t>global</a:t>
            </a:r>
            <a:r>
              <a:rPr lang="pt-BR" sz="2800" dirty="0" smtClean="0">
                <a:latin typeface="Arial Narrow (Corpo)"/>
              </a:rPr>
              <a:t> se ela for declarada fora de qualquer função.</a:t>
            </a:r>
          </a:p>
          <a:p>
            <a:pPr marL="789432" lvl="1" indent="-533400">
              <a:buFont typeface="Arial" panose="020B0604020202020204" pitchFamily="34" charset="0"/>
              <a:buChar char="•"/>
            </a:pPr>
            <a:r>
              <a:rPr lang="pt-BR" sz="2000" dirty="0" smtClean="0">
                <a:latin typeface="Arial Narrow (Corpo)"/>
              </a:rPr>
              <a:t>Essa variável existe dentro de todas as funções e qualquer função pode alterá-la.</a:t>
            </a:r>
          </a:p>
          <a:p>
            <a:pPr marL="789432" lvl="1" indent="-533400">
              <a:buFont typeface="Arial" panose="020B0604020202020204" pitchFamily="34" charset="0"/>
              <a:buChar char="•"/>
            </a:pPr>
            <a:r>
              <a:rPr lang="pt-BR" sz="2000" dirty="0" smtClean="0">
                <a:latin typeface="Arial Narrow (Corpo)"/>
              </a:rPr>
              <a:t>Evitar o uso de variáveis globais é normalmente uma excelente prática de programação.</a:t>
            </a:r>
          </a:p>
          <a:p>
            <a:pPr>
              <a:buFont typeface="Courier New" panose="02070309020205020404" pitchFamily="49" charset="0"/>
              <a:buChar char="o"/>
            </a:pPr>
            <a:r>
              <a:rPr lang="pt-BR" sz="2800" dirty="0" smtClean="0">
                <a:latin typeface="Arial Narrow (Corpo)"/>
              </a:rPr>
              <a:t>Uma variável é chamada local se ela foi declarada dentro de uma função.</a:t>
            </a:r>
          </a:p>
          <a:p>
            <a:pPr marL="789432" lvl="1" indent="-533400">
              <a:buFont typeface="Arial" panose="020B0604020202020204" pitchFamily="34" charset="0"/>
              <a:buChar char="•"/>
            </a:pPr>
            <a:r>
              <a:rPr lang="pt-BR" sz="2000" dirty="0">
                <a:latin typeface="Arial Narrow (Corpo)"/>
              </a:rPr>
              <a:t>Nesse caso, ela existe somente dentro daquela função e após o término da execução da mesma, a variável deixa de existir.</a:t>
            </a:r>
            <a:endParaRPr lang="pt-BR" sz="2000" dirty="0">
              <a:latin typeface="Arial Narrow (Corp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b="1" dirty="0">
                <a:latin typeface="Calibri" pitchFamily="34" charset="0"/>
                <a:cs typeface="Calibri" pitchFamily="34" charset="0"/>
              </a:rPr>
              <a:t>Funções em C: Escopo das Variáveis</a:t>
            </a:r>
          </a:p>
        </p:txBody>
      </p:sp>
      <p:sp>
        <p:nvSpPr>
          <p:cNvPr id="156675" name="Rectangle 3"/>
          <p:cNvSpPr>
            <a:spLocks noGrp="1" noChangeArrowheads="1"/>
          </p:cNvSpPr>
          <p:nvPr>
            <p:ph idx="1"/>
          </p:nvPr>
        </p:nvSpPr>
        <p:spPr>
          <a:xfrm>
            <a:off x="457200" y="1340553"/>
            <a:ext cx="8507413" cy="1181100"/>
          </a:xfrm>
        </p:spPr>
        <p:txBody>
          <a:bodyPr/>
          <a:lstStyle/>
          <a:p>
            <a:pPr marL="82550" indent="0" algn="just">
              <a:lnSpc>
                <a:spcPct val="90000"/>
              </a:lnSpc>
              <a:buNone/>
            </a:pPr>
            <a:r>
              <a:rPr lang="pt-BR" sz="2200" dirty="0">
                <a:latin typeface="Arial Narrow (Corpo)"/>
              </a:rPr>
              <a:t>Para que uma variável possa ser acessada por todos os módulos do programa (funções), ela deve ser declarada fora de qualquer módulo (variável global).</a:t>
            </a:r>
          </a:p>
        </p:txBody>
      </p:sp>
      <p:pic>
        <p:nvPicPr>
          <p:cNvPr id="156676" name="Picture 4"/>
          <p:cNvPicPr>
            <a:picLocks noChangeAspect="1" noChangeArrowheads="1"/>
          </p:cNvPicPr>
          <p:nvPr/>
        </p:nvPicPr>
        <p:blipFill>
          <a:blip r:embed="rId2" cstate="print"/>
          <a:srcRect/>
          <a:stretch>
            <a:fillRect/>
          </a:stretch>
        </p:blipFill>
        <p:spPr bwMode="auto">
          <a:xfrm>
            <a:off x="5219700" y="2305753"/>
            <a:ext cx="3484563" cy="3024188"/>
          </a:xfrm>
          <a:prstGeom prst="rect">
            <a:avLst/>
          </a:prstGeom>
          <a:noFill/>
        </p:spPr>
      </p:pic>
      <p:sp>
        <p:nvSpPr>
          <p:cNvPr id="156677" name="Rectangle 5"/>
          <p:cNvSpPr>
            <a:spLocks noChangeArrowheads="1"/>
          </p:cNvSpPr>
          <p:nvPr/>
        </p:nvSpPr>
        <p:spPr bwMode="auto">
          <a:xfrm>
            <a:off x="684213" y="2448628"/>
            <a:ext cx="4572000" cy="2554545"/>
          </a:xfrm>
          <a:prstGeom prst="rect">
            <a:avLst/>
          </a:prstGeom>
          <a:noFill/>
          <a:ln w="9525">
            <a:noFill/>
            <a:miter lim="800000"/>
            <a:headEnd/>
            <a:tailEnd/>
          </a:ln>
          <a:effectLst/>
        </p:spPr>
        <p:txBody>
          <a:bodyPr>
            <a:spAutoFit/>
          </a:bodyPr>
          <a:lstStyle/>
          <a:p>
            <a:pPr algn="just"/>
            <a:r>
              <a:rPr lang="pt-BR" sz="2000" dirty="0" smtClean="0">
                <a:solidFill>
                  <a:schemeClr val="tx1"/>
                </a:solidFill>
                <a:latin typeface="Arial Narrow (Corpo)"/>
              </a:rPr>
              <a:t>Quando </a:t>
            </a:r>
            <a:r>
              <a:rPr lang="pt-BR" sz="2000" dirty="0">
                <a:solidFill>
                  <a:schemeClr val="tx1"/>
                </a:solidFill>
                <a:latin typeface="Arial Narrow (Corpo)"/>
              </a:rPr>
              <a:t>a variável é utilizada apenas por um módulo específico deve ser declarada dentro do módulo (variável local).</a:t>
            </a:r>
          </a:p>
          <a:p>
            <a:pPr algn="just"/>
            <a:r>
              <a:rPr lang="pt-BR" sz="2000" dirty="0">
                <a:solidFill>
                  <a:schemeClr val="tx1"/>
                </a:solidFill>
                <a:latin typeface="Arial Narrow (Corpo)"/>
              </a:rPr>
              <a:t> As variáveis globais são visíveis por todos os módulos, e as variáveis locais, são visíveis apenas ao módulo onde esta foi declarada.</a:t>
            </a:r>
          </a:p>
        </p:txBody>
      </p:sp>
      <p:sp>
        <p:nvSpPr>
          <p:cNvPr id="156678" name="Rectangle 6"/>
          <p:cNvSpPr>
            <a:spLocks noChangeArrowheads="1"/>
          </p:cNvSpPr>
          <p:nvPr/>
        </p:nvSpPr>
        <p:spPr bwMode="auto">
          <a:xfrm>
            <a:off x="5359050" y="2013125"/>
            <a:ext cx="3475631" cy="338554"/>
          </a:xfrm>
          <a:prstGeom prst="rect">
            <a:avLst/>
          </a:prstGeom>
          <a:noFill/>
          <a:ln w="9525">
            <a:noFill/>
            <a:miter lim="800000"/>
            <a:headEnd/>
            <a:tailEnd/>
          </a:ln>
          <a:effectLst/>
        </p:spPr>
        <p:txBody>
          <a:bodyPr wrap="none">
            <a:spAutoFit/>
          </a:bodyPr>
          <a:lstStyle/>
          <a:p>
            <a:r>
              <a:rPr lang="pt-BR" sz="1600" dirty="0">
                <a:solidFill>
                  <a:schemeClr val="tx1"/>
                </a:solidFill>
                <a:latin typeface="Arial Narrow (Corpo)"/>
              </a:rPr>
              <a:t>Escopo de variáveis locais e globais</a:t>
            </a:r>
          </a:p>
        </p:txBody>
      </p:sp>
      <p:sp>
        <p:nvSpPr>
          <p:cNvPr id="156680" name="Rectangle 8"/>
          <p:cNvSpPr>
            <a:spLocks noChangeArrowheads="1"/>
          </p:cNvSpPr>
          <p:nvPr/>
        </p:nvSpPr>
        <p:spPr bwMode="auto">
          <a:xfrm>
            <a:off x="305534" y="5517232"/>
            <a:ext cx="7251719" cy="738664"/>
          </a:xfrm>
          <a:prstGeom prst="rect">
            <a:avLst/>
          </a:prstGeom>
          <a:noFill/>
          <a:ln w="9525">
            <a:noFill/>
            <a:miter lim="800000"/>
            <a:headEnd/>
            <a:tailEnd/>
          </a:ln>
          <a:effectLst/>
        </p:spPr>
        <p:txBody>
          <a:bodyPr wrap="square">
            <a:spAutoFit/>
          </a:bodyPr>
          <a:lstStyle/>
          <a:p>
            <a:pPr algn="just"/>
            <a:r>
              <a:rPr lang="pt-BR" sz="1400" dirty="0">
                <a:solidFill>
                  <a:schemeClr val="tx1"/>
                </a:solidFill>
                <a:latin typeface="Arial Narrow (Corpo)"/>
              </a:rPr>
              <a:t>As variáveis </a:t>
            </a:r>
            <a:r>
              <a:rPr lang="pt-BR" sz="1400" i="1" dirty="0">
                <a:solidFill>
                  <a:schemeClr val="tx1"/>
                </a:solidFill>
                <a:latin typeface="Arial Narrow (Corpo)"/>
              </a:rPr>
              <a:t>A</a:t>
            </a:r>
            <a:r>
              <a:rPr lang="pt-BR" sz="1400" dirty="0">
                <a:solidFill>
                  <a:schemeClr val="tx1"/>
                </a:solidFill>
                <a:latin typeface="Arial Narrow (Corpo)"/>
              </a:rPr>
              <a:t>, </a:t>
            </a:r>
            <a:r>
              <a:rPr lang="pt-BR" sz="1400" i="1" dirty="0">
                <a:solidFill>
                  <a:schemeClr val="tx1"/>
                </a:solidFill>
                <a:latin typeface="Arial Narrow (Corpo)"/>
              </a:rPr>
              <a:t>B </a:t>
            </a:r>
            <a:r>
              <a:rPr lang="pt-BR" sz="1400" dirty="0">
                <a:solidFill>
                  <a:schemeClr val="tx1"/>
                </a:solidFill>
                <a:latin typeface="Arial Narrow (Corpo)"/>
              </a:rPr>
              <a:t>e </a:t>
            </a:r>
            <a:r>
              <a:rPr lang="pt-BR" sz="1400" i="1" dirty="0">
                <a:solidFill>
                  <a:schemeClr val="tx1"/>
                </a:solidFill>
                <a:latin typeface="Arial Narrow (Corpo)"/>
              </a:rPr>
              <a:t>C </a:t>
            </a:r>
            <a:r>
              <a:rPr lang="pt-BR" sz="1400" dirty="0">
                <a:solidFill>
                  <a:schemeClr val="tx1"/>
                </a:solidFill>
                <a:latin typeface="Arial Narrow (Corpo)"/>
              </a:rPr>
              <a:t>são globais, portanto, podem ser utilizadas pelas funções 1 e 2. Na função 1 temos as variáveis </a:t>
            </a:r>
            <a:r>
              <a:rPr lang="pt-BR" sz="1400" i="1" dirty="0">
                <a:solidFill>
                  <a:schemeClr val="tx1"/>
                </a:solidFill>
                <a:latin typeface="Arial Narrow (Corpo)"/>
              </a:rPr>
              <a:t>x</a:t>
            </a:r>
            <a:r>
              <a:rPr lang="pt-BR" sz="1400" dirty="0">
                <a:solidFill>
                  <a:schemeClr val="tx1"/>
                </a:solidFill>
                <a:latin typeface="Arial Narrow (Corpo)"/>
              </a:rPr>
              <a:t>, </a:t>
            </a:r>
            <a:r>
              <a:rPr lang="pt-BR" sz="1400" i="1" dirty="0">
                <a:solidFill>
                  <a:schemeClr val="tx1"/>
                </a:solidFill>
                <a:latin typeface="Arial Narrow (Corpo)"/>
              </a:rPr>
              <a:t>y </a:t>
            </a:r>
            <a:r>
              <a:rPr lang="pt-BR" sz="1400" dirty="0">
                <a:solidFill>
                  <a:schemeClr val="tx1"/>
                </a:solidFill>
                <a:latin typeface="Arial Narrow (Corpo)"/>
              </a:rPr>
              <a:t>e </a:t>
            </a:r>
            <a:r>
              <a:rPr lang="pt-BR" sz="1400" i="1" dirty="0">
                <a:solidFill>
                  <a:schemeClr val="tx1"/>
                </a:solidFill>
                <a:latin typeface="Arial Narrow (Corpo)"/>
              </a:rPr>
              <a:t>z</a:t>
            </a:r>
            <a:r>
              <a:rPr lang="pt-BR" sz="1400" dirty="0">
                <a:solidFill>
                  <a:schemeClr val="tx1"/>
                </a:solidFill>
                <a:latin typeface="Arial Narrow (Corpo)"/>
              </a:rPr>
              <a:t>, e na função 2 as variáveis </a:t>
            </a:r>
            <a:r>
              <a:rPr lang="pt-BR" sz="1400" i="1" dirty="0">
                <a:solidFill>
                  <a:schemeClr val="tx1"/>
                </a:solidFill>
                <a:latin typeface="Arial Narrow (Corpo)"/>
              </a:rPr>
              <a:t>x </a:t>
            </a:r>
            <a:r>
              <a:rPr lang="pt-BR" sz="1400" dirty="0">
                <a:solidFill>
                  <a:schemeClr val="tx1"/>
                </a:solidFill>
                <a:latin typeface="Arial Narrow (Corpo)"/>
              </a:rPr>
              <a:t>e </a:t>
            </a:r>
            <a:r>
              <a:rPr lang="pt-BR" sz="1400" i="1" dirty="0">
                <a:solidFill>
                  <a:schemeClr val="tx1"/>
                </a:solidFill>
                <a:latin typeface="Arial Narrow (Corpo)"/>
              </a:rPr>
              <a:t>w</a:t>
            </a:r>
            <a:r>
              <a:rPr lang="pt-BR" sz="1400" dirty="0">
                <a:solidFill>
                  <a:schemeClr val="tx1"/>
                </a:solidFill>
                <a:latin typeface="Arial Narrow (Corpo)"/>
              </a:rPr>
              <a:t> que só podem ser </a:t>
            </a:r>
            <a:r>
              <a:rPr lang="pt-BR" sz="1400" dirty="0" smtClean="0">
                <a:solidFill>
                  <a:schemeClr val="tx1"/>
                </a:solidFill>
                <a:latin typeface="Arial Narrow (Corpo)"/>
              </a:rPr>
              <a:t>utilizadas nas funções em que foram declaradas localmente.</a:t>
            </a:r>
            <a:endParaRPr lang="pt-BR" sz="1400" dirty="0">
              <a:solidFill>
                <a:schemeClr val="tx1"/>
              </a:solidFill>
              <a:latin typeface="Arial Narrow (Corpo)"/>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pt-BR" b="1" dirty="0">
                <a:latin typeface="Calibri" pitchFamily="34" charset="0"/>
                <a:cs typeface="Calibri" pitchFamily="34" charset="0"/>
              </a:rPr>
              <a:t>Função em C e estrutura dos programas</a:t>
            </a:r>
          </a:p>
        </p:txBody>
      </p:sp>
      <p:sp>
        <p:nvSpPr>
          <p:cNvPr id="155651" name="Rectangle 3"/>
          <p:cNvSpPr>
            <a:spLocks noGrp="1" noChangeArrowheads="1"/>
          </p:cNvSpPr>
          <p:nvPr>
            <p:ph idx="1"/>
          </p:nvPr>
        </p:nvSpPr>
        <p:spPr/>
        <p:txBody>
          <a:bodyPr/>
          <a:lstStyle/>
          <a:p>
            <a:pPr algn="just">
              <a:buFont typeface="Wingdings" panose="05000000000000000000" pitchFamily="2" charset="2"/>
              <a:buChar char="Ø"/>
            </a:pPr>
            <a:r>
              <a:rPr lang="pt-BR" sz="2400" dirty="0">
                <a:latin typeface="Arial Narrow (Corpo)"/>
              </a:rPr>
              <a:t>Para facilitar a compilação, as funções definidas no programa devem ser escritas antes do programa principal.</a:t>
            </a:r>
          </a:p>
          <a:p>
            <a:pPr algn="just">
              <a:buFont typeface="Wingdings" panose="05000000000000000000" pitchFamily="2" charset="2"/>
              <a:buChar char="Ø"/>
            </a:pPr>
            <a:r>
              <a:rPr lang="pt-BR" sz="2400" dirty="0">
                <a:latin typeface="Arial Narrow (Corpo)"/>
              </a:rPr>
              <a:t>Se </a:t>
            </a:r>
            <a:r>
              <a:rPr lang="pt-BR" sz="2400" dirty="0" smtClean="0">
                <a:latin typeface="Arial Narrow (Corpo)"/>
              </a:rPr>
              <a:t>a </a:t>
            </a:r>
            <a:r>
              <a:rPr lang="pt-BR" sz="2400" i="1" dirty="0">
                <a:latin typeface="Arial Narrow (Corpo)"/>
              </a:rPr>
              <a:t>funcao1</a:t>
            </a:r>
            <a:r>
              <a:rPr lang="pt-BR" sz="2400" dirty="0">
                <a:latin typeface="Arial Narrow (Corpo)"/>
              </a:rPr>
              <a:t>, faz uso da </a:t>
            </a:r>
            <a:r>
              <a:rPr lang="pt-BR" sz="2400" i="1" dirty="0">
                <a:latin typeface="Arial Narrow (Corpo)"/>
              </a:rPr>
              <a:t>funcao2</a:t>
            </a:r>
            <a:r>
              <a:rPr lang="pt-BR" sz="2400" dirty="0">
                <a:latin typeface="Arial Narrow (Corpo)"/>
              </a:rPr>
              <a:t>, então a </a:t>
            </a:r>
            <a:r>
              <a:rPr lang="pt-BR" sz="2400" i="1" dirty="0">
                <a:latin typeface="Arial Narrow (Corpo)"/>
              </a:rPr>
              <a:t>função2 </a:t>
            </a:r>
            <a:r>
              <a:rPr lang="pt-BR" sz="2400" dirty="0">
                <a:latin typeface="Arial Narrow (Corpo)"/>
              </a:rPr>
              <a:t>deve ser escrita antes da </a:t>
            </a:r>
            <a:r>
              <a:rPr lang="pt-BR" sz="2400" i="1" dirty="0">
                <a:latin typeface="Arial Narrow (Corpo)"/>
              </a:rPr>
              <a:t>funcao1</a:t>
            </a:r>
            <a:r>
              <a:rPr lang="pt-BR" sz="2400" dirty="0">
                <a:latin typeface="Arial Narrow (Corpo)"/>
              </a:rPr>
              <a:t>.</a:t>
            </a:r>
          </a:p>
          <a:p>
            <a:pPr algn="just">
              <a:buFont typeface="Wingdings" panose="05000000000000000000" pitchFamily="2" charset="2"/>
              <a:buChar char="Ø"/>
            </a:pPr>
            <a:r>
              <a:rPr lang="pt-BR" dirty="0">
                <a:latin typeface="Arial Narrow (Corpo)"/>
              </a:rPr>
              <a:t>Uma nova estrutura dos nossos programas C:</a:t>
            </a:r>
          </a:p>
          <a:p>
            <a:pPr marL="914400" lvl="1" indent="-457200">
              <a:buFont typeface="Arial" panose="020B0604020202020204" pitchFamily="34" charset="0"/>
              <a:buChar char="•"/>
            </a:pPr>
            <a:r>
              <a:rPr lang="pt-BR" sz="2000" dirty="0">
                <a:latin typeface="Arial Narrow (Corpo)"/>
              </a:rPr>
              <a:t>Inclusão das Bibliotecas</a:t>
            </a:r>
          </a:p>
          <a:p>
            <a:pPr marL="914400" lvl="1" indent="-457200">
              <a:buFont typeface="Arial" panose="020B0604020202020204" pitchFamily="34" charset="0"/>
              <a:buChar char="•"/>
            </a:pPr>
            <a:r>
              <a:rPr lang="pt-BR" sz="2000" dirty="0">
                <a:latin typeface="Arial Narrow (Corpo)"/>
              </a:rPr>
              <a:t>Declaração de Constantes</a:t>
            </a:r>
          </a:p>
          <a:p>
            <a:pPr marL="914400" lvl="1" indent="-457200">
              <a:buFont typeface="Arial" panose="020B0604020202020204" pitchFamily="34" charset="0"/>
              <a:buChar char="•"/>
            </a:pPr>
            <a:r>
              <a:rPr lang="pt-BR" sz="2000" dirty="0">
                <a:latin typeface="Arial Narrow (Corpo)"/>
              </a:rPr>
              <a:t>Declaração de Variáveis Globais</a:t>
            </a:r>
          </a:p>
          <a:p>
            <a:pPr marL="914400" lvl="1" indent="-457200">
              <a:buFont typeface="Arial" panose="020B0604020202020204" pitchFamily="34" charset="0"/>
              <a:buChar char="•"/>
            </a:pPr>
            <a:r>
              <a:rPr lang="pt-BR" sz="2000" dirty="0">
                <a:latin typeface="Arial Narrow (Corpo)"/>
              </a:rPr>
              <a:t>Declaração dos Módulos ou funções</a:t>
            </a:r>
          </a:p>
          <a:p>
            <a:pPr marL="914400" lvl="1" indent="-457200">
              <a:buFont typeface="Arial" panose="020B0604020202020204" pitchFamily="34" charset="0"/>
              <a:buChar char="•"/>
            </a:pPr>
            <a:r>
              <a:rPr lang="pt-BR" sz="2000" dirty="0">
                <a:latin typeface="Arial Narrow (Corpo)"/>
              </a:rPr>
              <a:t>Programa Principal.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ulaAzul">
  <a:themeElements>
    <a:clrScheme name="Apresentação1 1">
      <a:dk1>
        <a:srgbClr val="000000"/>
      </a:dk1>
      <a:lt1>
        <a:srgbClr val="FFFFFF"/>
      </a:lt1>
      <a:dk2>
        <a:srgbClr val="1F497D"/>
      </a:dk2>
      <a:lt2>
        <a:srgbClr val="000000"/>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Apresentação1">
      <a:majorFont>
        <a:latin typeface="Arial Narrow"/>
        <a:ea typeface=""/>
        <a:cs typeface=""/>
      </a:majorFont>
      <a:minorFont>
        <a:latin typeface="Arial Narrow"/>
        <a:ea typeface=""/>
        <a:cs typeface=""/>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presentação1 1">
        <a:dk1>
          <a:srgbClr val="000000"/>
        </a:dk1>
        <a:lt1>
          <a:srgbClr val="FFFFFF"/>
        </a:lt1>
        <a:dk2>
          <a:srgbClr val="1F497D"/>
        </a:dk2>
        <a:lt2>
          <a:srgbClr val="000000"/>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ulaAzul" id="{50B8E356-7283-4B79-B285-206F7C0BEDD9}" vid="{F1E27BBC-C57A-4DCB-990C-746403003030}"/>
    </a:ext>
  </a:extLst>
</a:theme>
</file>

<file path=ppt/theme/theme2.xml><?xml version="1.0" encoding="utf-8"?>
<a:theme xmlns:a="http://schemas.openxmlformats.org/drawingml/2006/main" name="AulaBranco">
  <a:themeElements>
    <a:clrScheme name="Apresentação3 1">
      <a:dk1>
        <a:srgbClr val="000000"/>
      </a:dk1>
      <a:lt1>
        <a:srgbClr val="FFFFFF"/>
      </a:lt1>
      <a:dk2>
        <a:srgbClr val="1F497D"/>
      </a:dk2>
      <a:lt2>
        <a:srgbClr val="000000"/>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Apresentação3">
      <a:majorFont>
        <a:latin typeface="Arial Narrow"/>
        <a:ea typeface=""/>
        <a:cs typeface=""/>
      </a:majorFont>
      <a:minorFont>
        <a:latin typeface="Arial Narrow"/>
        <a:ea typeface=""/>
        <a:cs typeface=""/>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presentação3 1">
        <a:dk1>
          <a:srgbClr val="000000"/>
        </a:dk1>
        <a:lt1>
          <a:srgbClr val="FFFFFF"/>
        </a:lt1>
        <a:dk2>
          <a:srgbClr val="1F497D"/>
        </a:dk2>
        <a:lt2>
          <a:srgbClr val="000000"/>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ulaBranco" id="{91DF1BAD-42BA-427D-8556-5C3E5BFCAC67}" vid="{EB627339-1350-4E7B-977B-2234924CAD91}"/>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3407</TotalTime>
  <Words>2433</Words>
  <Application>Microsoft Office PowerPoint</Application>
  <PresentationFormat>Apresentação na tela (4:3)</PresentationFormat>
  <Paragraphs>385</Paragraphs>
  <Slides>27</Slides>
  <Notes>12</Notes>
  <HiddenSlides>0</HiddenSlides>
  <MMClips>0</MMClips>
  <ScaleCrop>false</ScaleCrop>
  <HeadingPairs>
    <vt:vector size="6" baseType="variant">
      <vt:variant>
        <vt:lpstr>Fontes usadas</vt:lpstr>
      </vt:variant>
      <vt:variant>
        <vt:i4>9</vt:i4>
      </vt:variant>
      <vt:variant>
        <vt:lpstr>Tema</vt:lpstr>
      </vt:variant>
      <vt:variant>
        <vt:i4>2</vt:i4>
      </vt:variant>
      <vt:variant>
        <vt:lpstr>Títulos de slides</vt:lpstr>
      </vt:variant>
      <vt:variant>
        <vt:i4>27</vt:i4>
      </vt:variant>
    </vt:vector>
  </HeadingPairs>
  <TitlesOfParts>
    <vt:vector size="38" baseType="lpstr">
      <vt:lpstr>Arial</vt:lpstr>
      <vt:lpstr>Arial Narrow</vt:lpstr>
      <vt:lpstr>Arial Narrow (Corpo)</vt:lpstr>
      <vt:lpstr>Calibri</vt:lpstr>
      <vt:lpstr>Courier New</vt:lpstr>
      <vt:lpstr>msmincho</vt:lpstr>
      <vt:lpstr>Times New Roman</vt:lpstr>
      <vt:lpstr>Verdana</vt:lpstr>
      <vt:lpstr>Wingdings</vt:lpstr>
      <vt:lpstr>AulaAzul</vt:lpstr>
      <vt:lpstr>AulaBranco</vt:lpstr>
      <vt:lpstr>Programação e Estrutura de Dados </vt:lpstr>
      <vt:lpstr>As funções em C: Modularização</vt:lpstr>
      <vt:lpstr>Funções em Linguagem “C”</vt:lpstr>
      <vt:lpstr>As funções em C: Modularização</vt:lpstr>
      <vt:lpstr>Uma função em C</vt:lpstr>
      <vt:lpstr>Funções em Linguagem “C”</vt:lpstr>
      <vt:lpstr>Funções em C: Escopo das Variáveis</vt:lpstr>
      <vt:lpstr>Funções em C: Escopo das Variáveis</vt:lpstr>
      <vt:lpstr>Função em C e estrutura dos programas</vt:lpstr>
      <vt:lpstr>Funções em C: Parâmetros</vt:lpstr>
      <vt:lpstr>Funções em Linguagem “C”</vt:lpstr>
      <vt:lpstr>Funções</vt:lpstr>
      <vt:lpstr>Funções</vt:lpstr>
      <vt:lpstr>Funções</vt:lpstr>
      <vt:lpstr>Funções</vt:lpstr>
      <vt:lpstr>Funções</vt:lpstr>
      <vt:lpstr>Funções em Linguagem “C”</vt:lpstr>
      <vt:lpstr>Funções – Passagem de Parâmetro por Referência</vt:lpstr>
      <vt:lpstr>Funções – Passagem de Parâmetro por Referência</vt:lpstr>
      <vt:lpstr>Funções – Passagem de Vetores e Matrizes como parâmetros</vt:lpstr>
      <vt:lpstr>Funções – Passagem de Vetores e Matrizes como parâmetros</vt:lpstr>
      <vt:lpstr>Funções – Passagem de Vetores e Matrizes como parâmetros</vt:lpstr>
      <vt:lpstr>As chamadas de funções: Ativação</vt:lpstr>
      <vt:lpstr>Funções em Linguagem “C”</vt:lpstr>
      <vt:lpstr>Funções em Linguagem “C”</vt:lpstr>
      <vt:lpstr>Funções em Linguagem “C”</vt:lpstr>
      <vt:lpstr>Funções – Informações Adicionais</vt:lpstr>
    </vt:vector>
  </TitlesOfParts>
  <Company>atm informatica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sem título</dc:title>
  <dc:creator>airton kuada</dc:creator>
  <cp:lastModifiedBy>Gilvan Maiochi</cp:lastModifiedBy>
  <cp:revision>462</cp:revision>
  <dcterms:created xsi:type="dcterms:W3CDTF">2001-08-07T17:32:55Z</dcterms:created>
  <dcterms:modified xsi:type="dcterms:W3CDTF">2013-02-26T23:41:08Z</dcterms:modified>
</cp:coreProperties>
</file>