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  <p:sldMasterId id="2147483715" r:id="rId2"/>
  </p:sldMasterIdLst>
  <p:notesMasterIdLst>
    <p:notesMasterId r:id="rId27"/>
  </p:notesMasterIdLst>
  <p:sldIdLst>
    <p:sldId id="440" r:id="rId3"/>
    <p:sldId id="424" r:id="rId4"/>
    <p:sldId id="371" r:id="rId5"/>
    <p:sldId id="413" r:id="rId6"/>
    <p:sldId id="425" r:id="rId7"/>
    <p:sldId id="423" r:id="rId8"/>
    <p:sldId id="426" r:id="rId9"/>
    <p:sldId id="427" r:id="rId10"/>
    <p:sldId id="428" r:id="rId11"/>
    <p:sldId id="415" r:id="rId12"/>
    <p:sldId id="417" r:id="rId13"/>
    <p:sldId id="418" r:id="rId14"/>
    <p:sldId id="433" r:id="rId15"/>
    <p:sldId id="429" r:id="rId16"/>
    <p:sldId id="430" r:id="rId17"/>
    <p:sldId id="431" r:id="rId18"/>
    <p:sldId id="432" r:id="rId19"/>
    <p:sldId id="422" r:id="rId20"/>
    <p:sldId id="435" r:id="rId21"/>
    <p:sldId id="436" r:id="rId22"/>
    <p:sldId id="437" r:id="rId23"/>
    <p:sldId id="434" r:id="rId24"/>
    <p:sldId id="438" r:id="rId25"/>
    <p:sldId id="439" r:id="rId26"/>
  </p:sldIdLst>
  <p:sldSz cx="9144000" cy="6858000" type="screen4x3"/>
  <p:notesSz cx="6797675" cy="98742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AFFF7-950D-4F9F-9A53-4A9DCAC10DF2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60F2-8FCE-4779-A68C-C091C166F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7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9D0AA935-B869-4B2A-A503-7F5027692C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9747-7CEA-475B-ADE1-33EAC48D64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2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A1B7-0202-4A71-B185-D680288DD3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870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9D0AA935-B869-4B2A-A503-7F5027692C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32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6D65-E835-4958-827F-06CDE55EBD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86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5381-C96F-4DD9-95F5-5C8B13A1D3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28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F4493-40F0-43FD-8E96-1B41A48AEE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2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E2E5-6AE2-41C2-AB7B-3BFBC628F8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49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D671-A27C-49A5-BC3A-BE7891455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013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8CC84-262A-4B8E-94BF-D5A5E8073B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88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6FC6-F88E-415F-B419-D18BC29F15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6D65-E835-4958-827F-06CDE55EBD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054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3C54-8D8A-4C89-B7D0-3793947C62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86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9747-7CEA-475B-ADE1-33EAC48D64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7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A1B7-0202-4A71-B185-D680288DD3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82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5381-C96F-4DD9-95F5-5C8B13A1D3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F4493-40F0-43FD-8E96-1B41A48AEE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2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E2E5-6AE2-41C2-AB7B-3BFBC628F8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D671-A27C-49A5-BC3A-BE7891455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3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8CC84-262A-4B8E-94BF-D5A5E8073B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72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6FC6-F88E-415F-B419-D18BC29F15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3C54-8D8A-4C89-B7D0-3793947C62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12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03E9962F-B2C6-4947-8ED8-424A0037CB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7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03E9962F-B2C6-4947-8ED8-424A0037CB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04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3.di.ufpb.br/liliane/aulas/vetores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800" b="1" dirty="0" smtClean="0"/>
              <a:t>Programação e Estrutura de Dados</a:t>
            </a:r>
            <a:endParaRPr lang="pt-BR" sz="3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>
                <a:latin typeface="Calibri" pitchFamily="34" charset="0"/>
                <a:cs typeface="Calibri" pitchFamily="34" charset="0"/>
              </a:rPr>
              <a:t>Structs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(Estruturas)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Acessando Campos de uma Estrutura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latin typeface="+mj-lt"/>
              </a:rPr>
              <a:t>Tomemos como exemplo a estrutura definida anteriormente. Vamos declarar uma variável do tipo da estrutura: </a:t>
            </a:r>
          </a:p>
          <a:p>
            <a:pPr lvl="2" algn="just"/>
            <a:r>
              <a:rPr lang="pt-BR" sz="2000" dirty="0" err="1" smtClean="0">
                <a:latin typeface="+mj-lt"/>
              </a:rPr>
              <a:t>struct</a:t>
            </a:r>
            <a:r>
              <a:rPr lang="pt-BR" sz="2000" dirty="0" smtClean="0">
                <a:latin typeface="+mj-lt"/>
              </a:rPr>
              <a:t> pessoa </a:t>
            </a:r>
            <a:r>
              <a:rPr lang="pt-BR" sz="2000" dirty="0" err="1" smtClean="0">
                <a:latin typeface="+mj-lt"/>
              </a:rPr>
              <a:t>func</a:t>
            </a:r>
            <a:r>
              <a:rPr lang="pt-BR" sz="2000" dirty="0" smtClean="0">
                <a:latin typeface="+mj-lt"/>
              </a:rPr>
              <a:t>; </a:t>
            </a:r>
          </a:p>
          <a:p>
            <a:pPr algn="just"/>
            <a:r>
              <a:rPr lang="pt-BR" sz="2000" dirty="0" smtClean="0">
                <a:latin typeface="+mj-lt"/>
              </a:rPr>
              <a:t>A variável </a:t>
            </a:r>
            <a:r>
              <a:rPr lang="pt-BR" sz="2000" i="1" dirty="0" err="1" smtClean="0">
                <a:latin typeface="+mj-lt"/>
              </a:rPr>
              <a:t>func</a:t>
            </a:r>
            <a:r>
              <a:rPr lang="pt-BR" sz="2000" dirty="0" smtClean="0">
                <a:latin typeface="+mj-lt"/>
              </a:rPr>
              <a:t> contém os campos: nome, rua e idade. No entanto, estes campos não existem isoladamente, ou seja, eles apenas existem </a:t>
            </a:r>
            <a:r>
              <a:rPr lang="pt-BR" sz="2000" u="sng" dirty="0" smtClean="0">
                <a:latin typeface="+mj-lt"/>
              </a:rPr>
              <a:t>dentro</a:t>
            </a:r>
            <a:r>
              <a:rPr lang="pt-BR" sz="2000" dirty="0" smtClean="0">
                <a:latin typeface="+mj-lt"/>
              </a:rPr>
              <a:t> da variável </a:t>
            </a:r>
            <a:r>
              <a:rPr lang="pt-BR" sz="2000" i="1" dirty="0" err="1" smtClean="0">
                <a:latin typeface="+mj-lt"/>
              </a:rPr>
              <a:t>func</a:t>
            </a:r>
            <a:r>
              <a:rPr lang="pt-BR" sz="2000" dirty="0" smtClean="0">
                <a:latin typeface="+mj-lt"/>
              </a:rPr>
              <a:t>.</a:t>
            </a:r>
          </a:p>
          <a:p>
            <a:pPr algn="just"/>
            <a:r>
              <a:rPr lang="pt-BR" sz="2000" dirty="0" smtClean="0">
                <a:latin typeface="+mj-lt"/>
              </a:rPr>
              <a:t>Para acessar os campos de uma variável tipo estrutura, inicialmente indicamos o nome da variável, seguida de um ponto e depois qual campo desejamos dentro dela. </a:t>
            </a:r>
          </a:p>
          <a:p>
            <a:pPr lvl="2" algn="just"/>
            <a:r>
              <a:rPr lang="pt-BR" sz="2000" dirty="0" err="1" smtClean="0">
                <a:latin typeface="+mj-lt"/>
              </a:rPr>
              <a:t>func</a:t>
            </a:r>
            <a:r>
              <a:rPr lang="pt-BR" sz="2000" dirty="0" smtClean="0">
                <a:latin typeface="+mj-lt"/>
              </a:rPr>
              <a:t>.idade = 10</a:t>
            </a:r>
            <a:r>
              <a:rPr lang="pt-BR" sz="1200" dirty="0" smtClean="0">
                <a:latin typeface="+mj-lt"/>
              </a:rPr>
              <a:t>; </a:t>
            </a:r>
            <a:r>
              <a:rPr lang="pt-BR" sz="1400" dirty="0" smtClean="0">
                <a:latin typeface="+mj-lt"/>
              </a:rPr>
              <a:t>// atribuo ao campo idade da variável </a:t>
            </a:r>
            <a:r>
              <a:rPr lang="pt-BR" sz="1400" dirty="0" err="1" smtClean="0">
                <a:latin typeface="+mj-lt"/>
              </a:rPr>
              <a:t>func</a:t>
            </a:r>
            <a:r>
              <a:rPr lang="pt-BR" sz="1400" dirty="0" smtClean="0">
                <a:latin typeface="+mj-lt"/>
              </a:rPr>
              <a:t> o valor 10</a:t>
            </a:r>
            <a:r>
              <a:rPr lang="pt-BR" sz="1600" dirty="0" smtClean="0">
                <a:latin typeface="+mj-lt"/>
              </a:rPr>
              <a:t> </a:t>
            </a:r>
            <a:endParaRPr lang="pt-BR" sz="1400" dirty="0" smtClean="0">
              <a:latin typeface="+mj-lt"/>
            </a:endParaRPr>
          </a:p>
          <a:p>
            <a:pPr algn="just"/>
            <a:r>
              <a:rPr lang="pt-BR" sz="2000" dirty="0" smtClean="0">
                <a:latin typeface="+mj-lt"/>
              </a:rPr>
              <a:t>O acesso aos campos de uma estrutura é semelhante ao acesso nos vetores. Só que nos vetores a localização dos campos é feita através do índice e nas estruturas isso é feito com o nome dos campos.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Atribuições em Estruturas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1400" dirty="0" smtClean="0">
                <a:latin typeface="+mj-lt"/>
              </a:rPr>
              <a:t>Podemos atribuir duas estruturas que sejam do </a:t>
            </a:r>
            <a:r>
              <a:rPr lang="pt-BR" sz="1400" i="1" dirty="0" smtClean="0">
                <a:latin typeface="+mj-lt"/>
              </a:rPr>
              <a:t>mesmo </a:t>
            </a:r>
            <a:r>
              <a:rPr lang="pt-BR" sz="1400" dirty="0" smtClean="0">
                <a:latin typeface="+mj-lt"/>
              </a:rPr>
              <a:t>tipo. O C irá, neste caso, copiar uma estrutura, campo por campo, na outra. Veja o programa abaixo: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#include &lt;</a:t>
            </a:r>
            <a:r>
              <a:rPr lang="en-US" sz="1400" dirty="0" err="1">
                <a:latin typeface="+mj-lt"/>
              </a:rPr>
              <a:t>conio.h</a:t>
            </a:r>
            <a:r>
              <a:rPr lang="en-US" sz="1400" dirty="0">
                <a:latin typeface="+mj-lt"/>
              </a:rPr>
              <a:t>&gt;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#include &lt;</a:t>
            </a:r>
            <a:r>
              <a:rPr lang="en-US" sz="1400" dirty="0" err="1">
                <a:latin typeface="+mj-lt"/>
              </a:rPr>
              <a:t>stdio.h</a:t>
            </a:r>
            <a:r>
              <a:rPr lang="en-US" sz="1400" dirty="0">
                <a:latin typeface="+mj-lt"/>
              </a:rPr>
              <a:t>&gt;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#include &lt;</a:t>
            </a:r>
            <a:r>
              <a:rPr lang="en-US" sz="1400" dirty="0" err="1">
                <a:latin typeface="+mj-lt"/>
              </a:rPr>
              <a:t>string.h</a:t>
            </a:r>
            <a:r>
              <a:rPr lang="en-US" sz="1400" dirty="0">
                <a:latin typeface="+mj-lt"/>
              </a:rPr>
              <a:t>&gt; </a:t>
            </a:r>
          </a:p>
          <a:p>
            <a:pPr marL="0" lvl="1" indent="0" algn="just">
              <a:buNone/>
            </a:pPr>
            <a:endParaRPr lang="en-US" sz="1400" dirty="0">
              <a:latin typeface="+mj-lt"/>
            </a:endParaRPr>
          </a:p>
          <a:p>
            <a:pPr marL="0" lvl="1" indent="0" algn="just">
              <a:buNone/>
            </a:pP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est</a:t>
            </a:r>
            <a:r>
              <a:rPr lang="en-US" sz="1400" dirty="0">
                <a:latin typeface="+mj-lt"/>
              </a:rPr>
              <a:t>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{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i;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   float f;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};</a:t>
            </a:r>
          </a:p>
          <a:p>
            <a:pPr marL="0" lvl="1" indent="0" algn="just">
              <a:buNone/>
            </a:pPr>
            <a:r>
              <a:rPr lang="en-US" sz="1400" dirty="0" smtClean="0">
                <a:latin typeface="+mj-lt"/>
              </a:rPr>
              <a:t>main</a:t>
            </a:r>
            <a:r>
              <a:rPr lang="en-US" sz="1400" dirty="0">
                <a:latin typeface="+mj-lt"/>
              </a:rPr>
              <a:t>()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{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est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primeira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segunda</a:t>
            </a:r>
            <a:r>
              <a:rPr lang="en-US" sz="1400" dirty="0">
                <a:latin typeface="+mj-lt"/>
              </a:rPr>
              <a:t>; 	/* </a:t>
            </a:r>
            <a:r>
              <a:rPr lang="en-US" sz="1400" dirty="0" err="1">
                <a:latin typeface="+mj-lt"/>
              </a:rPr>
              <a:t>Declara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primeira</a:t>
            </a:r>
            <a:r>
              <a:rPr lang="en-US" sz="1400" dirty="0">
                <a:latin typeface="+mj-lt"/>
              </a:rPr>
              <a:t> e </a:t>
            </a:r>
            <a:r>
              <a:rPr lang="en-US" sz="1400" dirty="0" err="1">
                <a:latin typeface="+mj-lt"/>
              </a:rPr>
              <a:t>segunda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como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structs</a:t>
            </a:r>
            <a:r>
              <a:rPr lang="en-US" sz="1400" dirty="0">
                <a:latin typeface="+mj-lt"/>
              </a:rPr>
              <a:t> do </a:t>
            </a:r>
            <a:r>
              <a:rPr lang="en-US" sz="1400" dirty="0" err="1">
                <a:latin typeface="+mj-lt"/>
              </a:rPr>
              <a:t>tipo</a:t>
            </a:r>
            <a:r>
              <a:rPr lang="en-US" sz="1400" dirty="0">
                <a:latin typeface="+mj-lt"/>
              </a:rPr>
              <a:t> est1 */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primeira.i</a:t>
            </a:r>
            <a:r>
              <a:rPr lang="en-US" sz="1400" dirty="0">
                <a:latin typeface="+mj-lt"/>
              </a:rPr>
              <a:t> = 10;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primeira.f</a:t>
            </a:r>
            <a:r>
              <a:rPr lang="en-US" sz="1400" dirty="0">
                <a:latin typeface="+mj-lt"/>
              </a:rPr>
              <a:t> = 3.1415;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segunda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= </a:t>
            </a:r>
            <a:r>
              <a:rPr lang="en-US" sz="1400" dirty="0" err="1">
                <a:latin typeface="+mj-lt"/>
              </a:rPr>
              <a:t>primeira</a:t>
            </a:r>
            <a:r>
              <a:rPr lang="en-US" sz="1400" dirty="0">
                <a:latin typeface="+mj-lt"/>
              </a:rPr>
              <a:t>; 		/* A </a:t>
            </a:r>
            <a:r>
              <a:rPr lang="en-US" sz="1400" dirty="0" err="1">
                <a:latin typeface="+mj-lt"/>
              </a:rPr>
              <a:t>segunda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é agora </a:t>
            </a:r>
            <a:r>
              <a:rPr lang="en-US" sz="1400" dirty="0" err="1">
                <a:latin typeface="+mj-lt"/>
              </a:rPr>
              <a:t>igual</a:t>
            </a:r>
            <a:r>
              <a:rPr lang="en-US" sz="1400" dirty="0">
                <a:latin typeface="+mj-lt"/>
              </a:rPr>
              <a:t> a </a:t>
            </a:r>
            <a:r>
              <a:rPr lang="en-US" sz="1400" dirty="0" err="1">
                <a:latin typeface="+mj-lt"/>
              </a:rPr>
              <a:t>primeira</a:t>
            </a:r>
            <a:r>
              <a:rPr lang="en-US" sz="1400" dirty="0">
                <a:latin typeface="+mj-lt"/>
              </a:rPr>
              <a:t> */ 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("</a:t>
            </a:r>
            <a:r>
              <a:rPr lang="en-US" sz="1400" dirty="0" err="1">
                <a:latin typeface="+mj-lt"/>
              </a:rPr>
              <a:t>Os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valores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armazenados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segunda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sao</a:t>
            </a:r>
            <a:r>
              <a:rPr lang="en-US" sz="1400" dirty="0">
                <a:latin typeface="+mj-lt"/>
              </a:rPr>
              <a:t> : %d e %.4f ", </a:t>
            </a:r>
            <a:r>
              <a:rPr lang="en-US" sz="1400" dirty="0" err="1">
                <a:latin typeface="+mj-lt"/>
              </a:rPr>
              <a:t>segunda.i</a:t>
            </a:r>
            <a:r>
              <a:rPr lang="en-US" sz="1400" dirty="0">
                <a:latin typeface="+mj-lt"/>
              </a:rPr>
              <a:t> , </a:t>
            </a:r>
            <a:r>
              <a:rPr lang="en-US" sz="1400" dirty="0" err="1">
                <a:latin typeface="+mj-lt"/>
              </a:rPr>
              <a:t>segunda.f</a:t>
            </a:r>
            <a:r>
              <a:rPr lang="en-US" sz="1400" dirty="0">
                <a:latin typeface="+mj-lt"/>
              </a:rPr>
              <a:t>);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getch</a:t>
            </a:r>
            <a:r>
              <a:rPr lang="en-US" sz="1400" dirty="0">
                <a:latin typeface="+mj-lt"/>
              </a:rPr>
              <a:t>();</a:t>
            </a:r>
          </a:p>
          <a:p>
            <a:pPr marL="0" lvl="1" indent="0" algn="just">
              <a:buNone/>
            </a:pPr>
            <a:r>
              <a:rPr lang="en-US" sz="1400" dirty="0">
                <a:latin typeface="+mj-lt"/>
              </a:rPr>
              <a:t>}</a:t>
            </a:r>
            <a:endParaRPr lang="pt-BR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Atribuições em Estruturas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>
            <a:normAutofit/>
          </a:bodyPr>
          <a:lstStyle/>
          <a:p>
            <a:pPr marL="82550" indent="0" algn="just">
              <a:buNone/>
            </a:pPr>
            <a:r>
              <a:rPr lang="pt-BR" sz="2000" dirty="0" smtClean="0">
                <a:latin typeface="+mj-lt"/>
              </a:rPr>
              <a:t>São declaradas duas estruturas do tipo </a:t>
            </a:r>
            <a:r>
              <a:rPr lang="pt-BR" sz="2000" b="1" dirty="0" err="1" smtClean="0">
                <a:latin typeface="+mj-lt"/>
              </a:rPr>
              <a:t>est</a:t>
            </a:r>
            <a:r>
              <a:rPr lang="pt-BR" sz="2000" i="1" dirty="0" smtClean="0">
                <a:latin typeface="+mj-lt"/>
              </a:rPr>
              <a:t>, </a:t>
            </a:r>
            <a:r>
              <a:rPr lang="pt-BR" sz="2000" dirty="0" smtClean="0">
                <a:latin typeface="+mj-lt"/>
              </a:rPr>
              <a:t>uma chamada </a:t>
            </a:r>
            <a:r>
              <a:rPr lang="pt-BR" sz="2000" b="1" dirty="0" smtClean="0">
                <a:latin typeface="+mj-lt"/>
              </a:rPr>
              <a:t>primeira </a:t>
            </a:r>
            <a:r>
              <a:rPr lang="pt-BR" sz="2000" dirty="0" smtClean="0">
                <a:latin typeface="+mj-lt"/>
              </a:rPr>
              <a:t>e outra chamada </a:t>
            </a:r>
            <a:r>
              <a:rPr lang="pt-BR" sz="2000" b="1" dirty="0" smtClean="0">
                <a:latin typeface="+mj-lt"/>
              </a:rPr>
              <a:t>segunda</a:t>
            </a:r>
            <a:r>
              <a:rPr lang="pt-BR" sz="2000" dirty="0" smtClean="0">
                <a:latin typeface="+mj-lt"/>
              </a:rPr>
              <a:t>. Atribuem-se valores aos dois campos da </a:t>
            </a:r>
            <a:r>
              <a:rPr lang="pt-BR" sz="2000" i="1" dirty="0" err="1" smtClean="0">
                <a:latin typeface="+mj-lt"/>
              </a:rPr>
              <a:t>struct</a:t>
            </a:r>
            <a:r>
              <a:rPr lang="pt-BR" sz="2000" dirty="0" smtClean="0">
                <a:latin typeface="+mj-lt"/>
              </a:rPr>
              <a:t> primeira. Os valores de </a:t>
            </a:r>
            <a:r>
              <a:rPr lang="pt-BR" sz="2000" b="1" dirty="0" smtClean="0">
                <a:latin typeface="+mj-lt"/>
              </a:rPr>
              <a:t>primeira </a:t>
            </a:r>
            <a:r>
              <a:rPr lang="pt-BR" sz="2000" dirty="0" smtClean="0">
                <a:latin typeface="+mj-lt"/>
              </a:rPr>
              <a:t>são copiados em </a:t>
            </a:r>
            <a:r>
              <a:rPr lang="pt-BR" sz="2000" b="1" dirty="0" smtClean="0">
                <a:latin typeface="+mj-lt"/>
              </a:rPr>
              <a:t>segunda </a:t>
            </a:r>
            <a:r>
              <a:rPr lang="pt-BR" sz="2000" dirty="0" smtClean="0">
                <a:latin typeface="+mj-lt"/>
              </a:rPr>
              <a:t>apenas com a expressão de atribuição:</a:t>
            </a:r>
          </a:p>
          <a:p>
            <a:pPr algn="just">
              <a:buNone/>
            </a:pPr>
            <a:r>
              <a:rPr lang="pt-BR" sz="2000" dirty="0" smtClean="0">
                <a:latin typeface="+mj-lt"/>
              </a:rPr>
              <a:t> </a:t>
            </a:r>
          </a:p>
          <a:p>
            <a:pPr algn="just">
              <a:buNone/>
            </a:pPr>
            <a:r>
              <a:rPr lang="pt-BR" sz="2000" i="1" dirty="0" smtClean="0">
                <a:latin typeface="+mj-lt"/>
              </a:rPr>
              <a:t>segunda = primeira; </a:t>
            </a:r>
            <a:endParaRPr lang="pt-BR" sz="2000" dirty="0" smtClean="0">
              <a:latin typeface="+mj-lt"/>
            </a:endParaRPr>
          </a:p>
          <a:p>
            <a:pPr algn="just">
              <a:buNone/>
            </a:pPr>
            <a:r>
              <a:rPr lang="pt-BR" sz="2000" dirty="0" smtClean="0">
                <a:latin typeface="+mj-lt"/>
              </a:rPr>
              <a:t> </a:t>
            </a:r>
          </a:p>
          <a:p>
            <a:pPr marL="82550" indent="0" algn="just">
              <a:buNone/>
            </a:pPr>
            <a:r>
              <a:rPr lang="pt-BR" sz="2000" dirty="0" smtClean="0">
                <a:latin typeface="+mj-lt"/>
              </a:rPr>
              <a:t>Todos os campos de primeira serão copiados na segunda. Note que </a:t>
            </a:r>
            <a:r>
              <a:rPr lang="pt-BR" sz="2000" b="1" dirty="0" smtClean="0">
                <a:latin typeface="+mj-lt"/>
              </a:rPr>
              <a:t>isto é diferente do que acontecia em vetores</a:t>
            </a:r>
            <a:r>
              <a:rPr lang="pt-BR" sz="2000" dirty="0" smtClean="0">
                <a:latin typeface="+mj-lt"/>
              </a:rPr>
              <a:t>, onde, para fazer a cópia dos elementos de um vetor em outro, tínhamos que copiar elemento por elemento do vetor. Nas </a:t>
            </a:r>
            <a:r>
              <a:rPr lang="pt-BR" sz="2000" i="1" dirty="0" err="1" smtClean="0">
                <a:latin typeface="+mj-lt"/>
              </a:rPr>
              <a:t>structs</a:t>
            </a:r>
            <a:r>
              <a:rPr lang="pt-BR" sz="2000" dirty="0" smtClean="0">
                <a:latin typeface="+mj-lt"/>
              </a:rPr>
              <a:t> é muito mais fácil!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PT" b="1" dirty="0">
                <a:latin typeface="Calibri" pitchFamily="34" charset="0"/>
                <a:cs typeface="Calibri" pitchFamily="34" charset="0"/>
              </a:rPr>
              <a:t>Vetores de Estruturas - Atribuição e Cópia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PT" sz="1400" dirty="0" smtClean="0">
                <a:latin typeface="+mj-lt"/>
              </a:rPr>
              <a:t>Podemos facilmente copiar todos os campos de uma estrutura para outra, fazendo uma atribuição simples como a de inteiros:</a:t>
            </a:r>
            <a:endParaRPr lang="pt-BR" sz="1400" dirty="0" smtClean="0">
              <a:latin typeface="+mj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#include &lt;conio.h&gt;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#include &lt;stdio.h&gt;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#include &lt;string.h&gt;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 smtClean="0">
                <a:latin typeface="+mj-lt"/>
              </a:rPr>
              <a:t>struct </a:t>
            </a:r>
            <a:r>
              <a:rPr lang="pt-PT" sz="1400" dirty="0">
                <a:latin typeface="+mj-lt"/>
              </a:rPr>
              <a:t>ponto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   int x;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   int y;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};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 smtClean="0">
                <a:latin typeface="+mj-lt"/>
              </a:rPr>
              <a:t>struct </a:t>
            </a:r>
            <a:r>
              <a:rPr lang="pt-PT" sz="1400" dirty="0">
                <a:latin typeface="+mj-lt"/>
              </a:rPr>
              <a:t>ponto a = {2, 3};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struct ponto b = {5, 8};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 smtClean="0">
                <a:latin typeface="+mj-lt"/>
              </a:rPr>
              <a:t>main</a:t>
            </a:r>
            <a:r>
              <a:rPr lang="pt-PT" sz="1400" dirty="0">
                <a:latin typeface="+mj-lt"/>
              </a:rPr>
              <a:t>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{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300" dirty="0">
                <a:latin typeface="+mj-lt"/>
              </a:rPr>
              <a:t>   printf("Os valores armazenados na segunda struct antes da atribuicao sao : %d e %d \n", b.x , b.y);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   b = a;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   </a:t>
            </a:r>
            <a:r>
              <a:rPr lang="pt-PT" sz="1300" dirty="0">
                <a:latin typeface="+mj-lt"/>
              </a:rPr>
              <a:t>printf("Os valores armazenados na segunda struct depois da atribuicao sao : %d e %d ", b.x , b.y);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>
                <a:latin typeface="+mj-lt"/>
              </a:rPr>
              <a:t>   getch();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 smtClean="0">
                <a:latin typeface="+mj-lt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1400" dirty="0" smtClean="0">
                <a:latin typeface="+mj-lt"/>
              </a:rPr>
              <a:t>No entanto, devemos ter cuidado se a estrutura contiver campos ponteiros, pois, nesses casos, o que será copiado é o endereço de memória (e não o conteúdo daquele endereço). Por exemplo, se tivermos uma estrutura que comporta um inteiro e um ponteiro para uma string, uma cópia sua conterá o mesmo inteiro e </a:t>
            </a:r>
            <a:r>
              <a:rPr lang="pt-PT" sz="1400" b="1" dirty="0" smtClean="0">
                <a:latin typeface="+mj-lt"/>
              </a:rPr>
              <a:t>um ponteiro para a mesma string</a:t>
            </a:r>
            <a:r>
              <a:rPr lang="pt-PT" sz="1400" dirty="0" smtClean="0">
                <a:latin typeface="+mj-lt"/>
              </a:rPr>
              <a:t>, o que significa que alterações na string da cópia serão refletidas também no original!</a:t>
            </a:r>
            <a:endParaRPr lang="pt-BR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4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541"/>
            <a:ext cx="8229600" cy="6451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Pequeno Exemplo Utilizando Estrutura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 numCol="1"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conio.h</a:t>
            </a:r>
            <a:r>
              <a:rPr lang="en-US" sz="1500" dirty="0"/>
              <a:t>&gt;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 err="1" smtClean="0"/>
              <a:t>struct</a:t>
            </a:r>
            <a:r>
              <a:rPr lang="en-US" sz="1500" dirty="0" smtClean="0"/>
              <a:t> </a:t>
            </a:r>
            <a:r>
              <a:rPr lang="en-US" sz="1500" dirty="0" err="1"/>
              <a:t>aluno</a:t>
            </a:r>
            <a:endParaRPr lang="en-US" sz="15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char </a:t>
            </a:r>
            <a:r>
              <a:rPr lang="en-US" sz="1500" dirty="0" err="1"/>
              <a:t>nome</a:t>
            </a:r>
            <a:r>
              <a:rPr lang="en-US" sz="1500" dirty="0"/>
              <a:t>[40];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float P1;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float P2;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float 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faltas</a:t>
            </a:r>
            <a:r>
              <a:rPr lang="en-US" sz="1500" dirty="0"/>
              <a:t>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};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 smtClean="0"/>
              <a:t>main</a:t>
            </a:r>
            <a:r>
              <a:rPr lang="en-US" sz="1500" dirty="0"/>
              <a:t>()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en-US" sz="1500" dirty="0" err="1"/>
              <a:t>struct</a:t>
            </a:r>
            <a:r>
              <a:rPr lang="en-US" sz="1500" dirty="0"/>
              <a:t> </a:t>
            </a:r>
            <a:r>
              <a:rPr lang="en-US" sz="1500" dirty="0" err="1"/>
              <a:t>aluno</a:t>
            </a:r>
            <a:r>
              <a:rPr lang="en-US" sz="1500" dirty="0"/>
              <a:t> </a:t>
            </a:r>
            <a:r>
              <a:rPr lang="en-US" sz="1500" dirty="0" err="1"/>
              <a:t>joao</a:t>
            </a:r>
            <a:r>
              <a:rPr lang="en-US" sz="1500" dirty="0"/>
              <a:t>, </a:t>
            </a:r>
            <a:r>
              <a:rPr lang="en-US" sz="1500" dirty="0" err="1"/>
              <a:t>maria</a:t>
            </a:r>
            <a:r>
              <a:rPr lang="en-US" sz="1500" dirty="0"/>
              <a:t>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joao.P1     = 9.5;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joao.P2     = 8.5;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en-US" sz="1500" dirty="0" err="1"/>
              <a:t>joao.T</a:t>
            </a:r>
            <a:r>
              <a:rPr lang="en-US" sz="1500" dirty="0"/>
              <a:t>     </a:t>
            </a:r>
            <a:r>
              <a:rPr lang="en-US" sz="1500" dirty="0" smtClean="0"/>
              <a:t>  </a:t>
            </a:r>
            <a:r>
              <a:rPr lang="en-US" sz="1500" dirty="0"/>
              <a:t>= 9.0;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en-US" sz="1500" dirty="0" err="1"/>
              <a:t>joao.faltas</a:t>
            </a:r>
            <a:r>
              <a:rPr lang="en-US" sz="1500" dirty="0"/>
              <a:t> = 4;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en-US" sz="1500" dirty="0" err="1"/>
              <a:t>maria</a:t>
            </a:r>
            <a:r>
              <a:rPr lang="en-US" sz="1500" dirty="0"/>
              <a:t>      </a:t>
            </a:r>
            <a:r>
              <a:rPr lang="en-US" sz="1500" dirty="0" smtClean="0"/>
              <a:t>  </a:t>
            </a:r>
            <a:r>
              <a:rPr lang="en-US" sz="1500" dirty="0"/>
              <a:t>= </a:t>
            </a:r>
            <a:r>
              <a:rPr lang="en-US" sz="1500" dirty="0" err="1"/>
              <a:t>joao</a:t>
            </a:r>
            <a:r>
              <a:rPr lang="en-US" sz="1500" dirty="0"/>
              <a:t>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 err="1"/>
              <a:t>Faltas</a:t>
            </a:r>
            <a:r>
              <a:rPr lang="en-US" sz="1500" dirty="0"/>
              <a:t> de Maria: %d", </a:t>
            </a:r>
            <a:r>
              <a:rPr lang="en-US" sz="1500" dirty="0" err="1"/>
              <a:t>maria.faltas</a:t>
            </a:r>
            <a:r>
              <a:rPr lang="en-US" sz="1500" dirty="0"/>
              <a:t>);  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en-US" sz="1500" dirty="0" err="1"/>
              <a:t>getch</a:t>
            </a:r>
            <a:r>
              <a:rPr lang="en-US" sz="1500" dirty="0"/>
              <a:t>();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algn="just">
              <a:buNone/>
            </a:pPr>
            <a:endParaRPr lang="pt-BR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31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541"/>
            <a:ext cx="8229600" cy="6451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Pequeno Exemplo Utilizando Estrutura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752"/>
            <a:ext cx="9143999" cy="4824536"/>
          </a:xfrm>
        </p:spPr>
        <p:txBody>
          <a:bodyPr numCol="2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#include &lt;</a:t>
            </a:r>
            <a:r>
              <a:rPr lang="pt-BR" sz="1400" dirty="0" err="1">
                <a:latin typeface="+mj-lt"/>
              </a:rPr>
              <a:t>conio.h</a:t>
            </a:r>
            <a:r>
              <a:rPr lang="pt-BR" sz="1400" dirty="0">
                <a:latin typeface="+mj-lt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#include &lt;</a:t>
            </a:r>
            <a:r>
              <a:rPr lang="pt-BR" sz="1400" dirty="0" err="1">
                <a:latin typeface="+mj-lt"/>
              </a:rPr>
              <a:t>stdio.h</a:t>
            </a:r>
            <a:r>
              <a:rPr lang="pt-BR" sz="1400" dirty="0">
                <a:latin typeface="+mj-lt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#include &lt;</a:t>
            </a:r>
            <a:r>
              <a:rPr lang="pt-BR" sz="1400" dirty="0" err="1">
                <a:latin typeface="+mj-lt"/>
              </a:rPr>
              <a:t>string.h</a:t>
            </a:r>
            <a:r>
              <a:rPr lang="pt-BR" sz="1400" dirty="0">
                <a:latin typeface="+mj-lt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400" dirty="0">
              <a:latin typeface="+mj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err="1"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endereco</a:t>
            </a:r>
            <a:r>
              <a:rPr lang="pt-BR" sz="1400" dirty="0">
                <a:latin typeface="+mj-lt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rua[40];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num;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complemento[20];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cidade[50];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estado[3];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</a:t>
            </a:r>
            <a:r>
              <a:rPr lang="pt-BR" sz="1400" dirty="0" err="1">
                <a:latin typeface="+mj-lt"/>
              </a:rPr>
              <a:t>cep</a:t>
            </a:r>
            <a:r>
              <a:rPr lang="pt-BR" sz="1400" dirty="0">
                <a:latin typeface="+mj-lt"/>
              </a:rPr>
              <a:t>[10];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smtClean="0">
                <a:latin typeface="+mj-lt"/>
              </a:rPr>
              <a:t>};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400" dirty="0">
              <a:latin typeface="+mj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endereco</a:t>
            </a:r>
            <a:r>
              <a:rPr lang="pt-BR" sz="1400" dirty="0">
                <a:latin typeface="+mj-lt"/>
              </a:rPr>
              <a:t> e1;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endereco</a:t>
            </a:r>
            <a:r>
              <a:rPr lang="pt-BR" sz="1400" dirty="0">
                <a:latin typeface="+mj-lt"/>
              </a:rPr>
              <a:t> e2;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(e1.rua, "Avenida Ipiranga");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e1.num         = 1234;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(e1.complemento, "Apto 101");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(e1.cidade, "Campo </a:t>
            </a:r>
            <a:r>
              <a:rPr lang="pt-BR" sz="1400" dirty="0" err="1">
                <a:latin typeface="+mj-lt"/>
              </a:rPr>
              <a:t>Mourao</a:t>
            </a:r>
            <a:r>
              <a:rPr lang="pt-BR" sz="1400" dirty="0">
                <a:latin typeface="+mj-lt"/>
              </a:rPr>
              <a:t>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(e1.estado, "PR");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(e1.cep, "87300-123");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(e2.rua, "Rua Lima e Silva");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e2.num         = 1987;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(e2.complemento, "Sala 308");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(e2.cidade, "Porto Alegre");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(e2.estado, "RS");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(e2.cep   </a:t>
            </a:r>
            <a:r>
              <a:rPr lang="pt-BR" sz="1400" dirty="0" smtClean="0">
                <a:latin typeface="+mj-lt"/>
              </a:rPr>
              <a:t>  , </a:t>
            </a:r>
            <a:r>
              <a:rPr lang="pt-BR" sz="1400" dirty="0">
                <a:latin typeface="+mj-lt"/>
              </a:rPr>
              <a:t>"90000-345");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200" dirty="0" err="1">
                <a:latin typeface="+mj-lt"/>
              </a:rPr>
              <a:t>printf</a:t>
            </a:r>
            <a:r>
              <a:rPr lang="pt-BR" sz="1200" dirty="0">
                <a:latin typeface="+mj-lt"/>
              </a:rPr>
              <a:t>("\</a:t>
            </a:r>
            <a:r>
              <a:rPr lang="pt-BR" sz="1200" dirty="0" err="1">
                <a:latin typeface="+mj-lt"/>
              </a:rPr>
              <a:t>n%s</a:t>
            </a:r>
            <a:r>
              <a:rPr lang="pt-BR" sz="1200" dirty="0">
                <a:latin typeface="+mj-lt"/>
              </a:rPr>
              <a:t> %d/%</a:t>
            </a:r>
            <a:r>
              <a:rPr lang="pt-BR" sz="1200" dirty="0" smtClean="0">
                <a:latin typeface="+mj-lt"/>
              </a:rPr>
              <a:t>s“, e1.rua, e1.num, e1.complemento</a:t>
            </a:r>
            <a:r>
              <a:rPr lang="pt-BR" sz="1200" dirty="0">
                <a:latin typeface="+mj-lt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200" dirty="0" err="1">
                <a:latin typeface="+mj-lt"/>
              </a:rPr>
              <a:t>printf</a:t>
            </a:r>
            <a:r>
              <a:rPr lang="pt-BR" sz="1200" dirty="0">
                <a:latin typeface="+mj-lt"/>
              </a:rPr>
              <a:t>("\</a:t>
            </a:r>
            <a:r>
              <a:rPr lang="pt-BR" sz="1200" dirty="0" err="1">
                <a:latin typeface="+mj-lt"/>
              </a:rPr>
              <a:t>n%s</a:t>
            </a:r>
            <a:r>
              <a:rPr lang="pt-BR" sz="1200" dirty="0">
                <a:latin typeface="+mj-lt"/>
              </a:rPr>
              <a:t>, %s-%s" , e1.cep, e1.cidade, e1.estado);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200" dirty="0">
                <a:latin typeface="+mj-lt"/>
              </a:rPr>
              <a:t>  </a:t>
            </a:r>
            <a:r>
              <a:rPr lang="pt-BR" sz="1200" dirty="0" smtClean="0">
                <a:latin typeface="+mj-lt"/>
              </a:rPr>
              <a:t>  </a:t>
            </a:r>
            <a:r>
              <a:rPr lang="pt-BR" sz="1200" dirty="0" err="1">
                <a:latin typeface="+mj-lt"/>
              </a:rPr>
              <a:t>printf</a:t>
            </a:r>
            <a:r>
              <a:rPr lang="pt-BR" sz="1200" dirty="0">
                <a:latin typeface="+mj-lt"/>
              </a:rPr>
              <a:t>("\n\</a:t>
            </a:r>
            <a:r>
              <a:rPr lang="pt-BR" sz="1200" dirty="0" err="1">
                <a:latin typeface="+mj-lt"/>
              </a:rPr>
              <a:t>n%s</a:t>
            </a:r>
            <a:r>
              <a:rPr lang="pt-BR" sz="1200" dirty="0">
                <a:latin typeface="+mj-lt"/>
              </a:rPr>
              <a:t> %d/%s", </a:t>
            </a:r>
            <a:r>
              <a:rPr lang="pt-BR" sz="1200" dirty="0" smtClean="0">
                <a:latin typeface="+mj-lt"/>
              </a:rPr>
              <a:t>e2.rua</a:t>
            </a:r>
            <a:r>
              <a:rPr lang="pt-BR" sz="1200" dirty="0">
                <a:latin typeface="+mj-lt"/>
              </a:rPr>
              <a:t>, </a:t>
            </a:r>
            <a:r>
              <a:rPr lang="pt-BR" sz="1200" dirty="0" smtClean="0">
                <a:latin typeface="+mj-lt"/>
              </a:rPr>
              <a:t>e2.num, </a:t>
            </a:r>
            <a:r>
              <a:rPr lang="pt-BR" sz="1200" dirty="0">
                <a:latin typeface="+mj-lt"/>
              </a:rPr>
              <a:t>e2.complemento);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200" dirty="0">
                <a:latin typeface="+mj-lt"/>
              </a:rPr>
              <a:t>  </a:t>
            </a:r>
            <a:r>
              <a:rPr lang="pt-BR" sz="1200" dirty="0" smtClean="0">
                <a:latin typeface="+mj-lt"/>
              </a:rPr>
              <a:t>  </a:t>
            </a:r>
            <a:r>
              <a:rPr lang="pt-BR" sz="1200" dirty="0" err="1">
                <a:latin typeface="+mj-lt"/>
              </a:rPr>
              <a:t>printf</a:t>
            </a:r>
            <a:r>
              <a:rPr lang="pt-BR" sz="1200" dirty="0">
                <a:latin typeface="+mj-lt"/>
              </a:rPr>
              <a:t>("\</a:t>
            </a:r>
            <a:r>
              <a:rPr lang="pt-BR" sz="1200" dirty="0" err="1">
                <a:latin typeface="+mj-lt"/>
              </a:rPr>
              <a:t>n%s</a:t>
            </a:r>
            <a:r>
              <a:rPr lang="pt-BR" sz="1200" dirty="0">
                <a:latin typeface="+mj-lt"/>
              </a:rPr>
              <a:t>, %s-%s" , e2.cep, e2.cidade, e2.estado);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</a:t>
            </a:r>
            <a:r>
              <a:rPr lang="pt-BR" sz="1400" dirty="0" smtClean="0">
                <a:latin typeface="+mj-lt"/>
              </a:rPr>
              <a:t>  </a:t>
            </a:r>
            <a:r>
              <a:rPr lang="pt-BR" sz="1400" dirty="0" err="1">
                <a:latin typeface="+mj-lt"/>
              </a:rPr>
              <a:t>getch</a:t>
            </a:r>
            <a:r>
              <a:rPr lang="pt-BR" sz="1400" dirty="0">
                <a:latin typeface="+mj-lt"/>
              </a:rPr>
              <a:t>();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51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541"/>
            <a:ext cx="8229600" cy="6451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Pequeno Exemplo Utilizando Estrutura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 numCol="2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#include &lt;</a:t>
            </a:r>
            <a:r>
              <a:rPr lang="pt-BR" sz="1400" dirty="0" err="1">
                <a:latin typeface="+mj-lt"/>
              </a:rPr>
              <a:t>conio.h</a:t>
            </a:r>
            <a:r>
              <a:rPr lang="pt-BR" sz="1400" dirty="0">
                <a:latin typeface="+mj-lt"/>
              </a:rPr>
              <a:t>&gt;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#include &lt;</a:t>
            </a:r>
            <a:r>
              <a:rPr lang="pt-BR" sz="1400" dirty="0" err="1">
                <a:latin typeface="+mj-lt"/>
              </a:rPr>
              <a:t>stdio.h</a:t>
            </a:r>
            <a:r>
              <a:rPr lang="pt-BR" sz="1400" dirty="0">
                <a:latin typeface="+mj-lt"/>
              </a:rPr>
              <a:t>&gt;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#include &lt;</a:t>
            </a:r>
            <a:r>
              <a:rPr lang="pt-BR" sz="1400" dirty="0" err="1">
                <a:latin typeface="+mj-lt"/>
              </a:rPr>
              <a:t>string.h</a:t>
            </a:r>
            <a:r>
              <a:rPr lang="pt-BR" sz="1400" dirty="0">
                <a:latin typeface="+mj-lt"/>
              </a:rPr>
              <a:t>&gt;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 err="1" smtClean="0">
                <a:latin typeface="+mj-lt"/>
              </a:rPr>
              <a:t>struct</a:t>
            </a:r>
            <a:r>
              <a:rPr lang="pt-BR" sz="1400" dirty="0" smtClean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tipo_endereco</a:t>
            </a:r>
            <a:r>
              <a:rPr lang="pt-BR" sz="1400" dirty="0">
                <a:latin typeface="+mj-lt"/>
              </a:rPr>
              <a:t>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{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rua[50];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numero;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bairro[20];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cidade[30];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</a:t>
            </a:r>
            <a:r>
              <a:rPr lang="pt-BR" sz="1400" dirty="0" err="1">
                <a:latin typeface="+mj-lt"/>
              </a:rPr>
              <a:t>sigla_estado</a:t>
            </a:r>
            <a:r>
              <a:rPr lang="pt-BR" sz="1400" dirty="0">
                <a:latin typeface="+mj-lt"/>
              </a:rPr>
              <a:t>[3];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long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int</a:t>
            </a:r>
            <a:r>
              <a:rPr lang="pt-BR" sz="1400" dirty="0">
                <a:latin typeface="+mj-lt"/>
              </a:rPr>
              <a:t> CEP;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};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 err="1" smtClean="0">
                <a:latin typeface="+mj-lt"/>
              </a:rPr>
              <a:t>struct</a:t>
            </a:r>
            <a:r>
              <a:rPr lang="pt-BR" sz="1400" dirty="0" smtClean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ficha_pessoal</a:t>
            </a:r>
            <a:r>
              <a:rPr lang="pt-BR" sz="1400" dirty="0">
                <a:latin typeface="+mj-lt"/>
              </a:rPr>
              <a:t>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{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char nome [50];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long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int</a:t>
            </a:r>
            <a:r>
              <a:rPr lang="pt-BR" sz="1400" dirty="0">
                <a:latin typeface="+mj-lt"/>
              </a:rPr>
              <a:t> telefone;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tipo_endereco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endereco</a:t>
            </a:r>
            <a:r>
              <a:rPr lang="pt-BR" sz="1400" dirty="0">
                <a:latin typeface="+mj-lt"/>
              </a:rPr>
              <a:t>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};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 err="1" smtClean="0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{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ficha_pessoal</a:t>
            </a:r>
            <a:r>
              <a:rPr lang="pt-BR" sz="1400" dirty="0">
                <a:latin typeface="+mj-lt"/>
              </a:rPr>
              <a:t> ficha;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latin typeface="+mj-lt"/>
              </a:rPr>
              <a:t>ficha.nome</a:t>
            </a:r>
            <a:r>
              <a:rPr lang="pt-BR" sz="1400" dirty="0">
                <a:latin typeface="+mj-lt"/>
              </a:rPr>
              <a:t>, "Luiz Osvaldo Silva");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ficha.telefone</a:t>
            </a:r>
            <a:r>
              <a:rPr lang="pt-BR" sz="1400" dirty="0">
                <a:latin typeface="+mj-lt"/>
              </a:rPr>
              <a:t>        = 4921234;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latin typeface="+mj-lt"/>
              </a:rPr>
              <a:t>ficha.endereco.rua</a:t>
            </a:r>
            <a:r>
              <a:rPr lang="pt-BR" sz="1400" dirty="0">
                <a:latin typeface="+mj-lt"/>
              </a:rPr>
              <a:t>, "Rua das Flores");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ficha.endereco.numero</a:t>
            </a:r>
            <a:r>
              <a:rPr lang="pt-BR" sz="1400" dirty="0">
                <a:latin typeface="+mj-lt"/>
              </a:rPr>
              <a:t> = 10;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latin typeface="+mj-lt"/>
              </a:rPr>
              <a:t>ficha.endereco.bairro</a:t>
            </a:r>
            <a:r>
              <a:rPr lang="pt-BR" sz="1400" dirty="0">
                <a:latin typeface="+mj-lt"/>
              </a:rPr>
              <a:t>, "Cidade Velha");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 err="1">
                <a:latin typeface="+mj-lt"/>
              </a:rPr>
              <a:t>ficha.endereco.cidade</a:t>
            </a:r>
            <a:r>
              <a:rPr lang="pt-BR" sz="1400" dirty="0">
                <a:latin typeface="+mj-lt"/>
              </a:rPr>
              <a:t>, "Manaus");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strcpy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latin typeface="+mj-lt"/>
              </a:rPr>
              <a:t>ficha.endereco.sigla_estado</a:t>
            </a:r>
            <a:r>
              <a:rPr lang="pt-BR" sz="1400" dirty="0">
                <a:latin typeface="+mj-lt"/>
              </a:rPr>
              <a:t>, "MA");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ficha.endereco.CEP</a:t>
            </a:r>
            <a:r>
              <a:rPr lang="pt-BR" sz="1400" dirty="0">
                <a:latin typeface="+mj-lt"/>
              </a:rPr>
              <a:t>    = 31340230;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printf</a:t>
            </a:r>
            <a:r>
              <a:rPr lang="pt-BR" sz="1400" dirty="0">
                <a:latin typeface="+mj-lt"/>
              </a:rPr>
              <a:t>("%s\n", </a:t>
            </a:r>
            <a:r>
              <a:rPr lang="pt-BR" sz="1400" dirty="0" err="1">
                <a:latin typeface="+mj-lt"/>
              </a:rPr>
              <a:t>ficha.nome</a:t>
            </a:r>
            <a:r>
              <a:rPr lang="pt-BR" sz="1400" dirty="0">
                <a:latin typeface="+mj-lt"/>
              </a:rPr>
              <a:t>);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printf</a:t>
            </a:r>
            <a:r>
              <a:rPr lang="pt-BR" sz="1400" dirty="0">
                <a:latin typeface="+mj-lt"/>
              </a:rPr>
              <a:t>("%d\n", </a:t>
            </a:r>
            <a:r>
              <a:rPr lang="pt-BR" sz="1400" dirty="0" err="1">
                <a:latin typeface="+mj-lt"/>
              </a:rPr>
              <a:t>ficha.telefone</a:t>
            </a:r>
            <a:r>
              <a:rPr lang="pt-BR" sz="1400" dirty="0">
                <a:latin typeface="+mj-lt"/>
              </a:rPr>
              <a:t>);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printf</a:t>
            </a:r>
            <a:r>
              <a:rPr lang="pt-BR" sz="1400" dirty="0">
                <a:latin typeface="+mj-lt"/>
              </a:rPr>
              <a:t>("%s\n", </a:t>
            </a:r>
            <a:r>
              <a:rPr lang="pt-BR" sz="1400" dirty="0" err="1">
                <a:latin typeface="+mj-lt"/>
              </a:rPr>
              <a:t>ficha.endereco.rua</a:t>
            </a:r>
            <a:r>
              <a:rPr lang="pt-BR" sz="1400" dirty="0">
                <a:latin typeface="+mj-lt"/>
              </a:rPr>
              <a:t>);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printf</a:t>
            </a:r>
            <a:r>
              <a:rPr lang="pt-BR" sz="1400" dirty="0">
                <a:latin typeface="+mj-lt"/>
              </a:rPr>
              <a:t>("%s\n", </a:t>
            </a:r>
            <a:r>
              <a:rPr lang="pt-BR" sz="1400" dirty="0" err="1">
                <a:latin typeface="+mj-lt"/>
              </a:rPr>
              <a:t>ficha.endereco.bairro</a:t>
            </a:r>
            <a:r>
              <a:rPr lang="pt-BR" sz="1400" dirty="0">
                <a:latin typeface="+mj-lt"/>
              </a:rPr>
              <a:t>);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printf</a:t>
            </a:r>
            <a:r>
              <a:rPr lang="pt-BR" sz="1400" dirty="0">
                <a:latin typeface="+mj-lt"/>
              </a:rPr>
              <a:t>("%s\n", </a:t>
            </a:r>
            <a:r>
              <a:rPr lang="pt-BR" sz="1400" dirty="0" err="1">
                <a:latin typeface="+mj-lt"/>
              </a:rPr>
              <a:t>ficha.endereco.cidade</a:t>
            </a:r>
            <a:r>
              <a:rPr lang="pt-BR" sz="1400" dirty="0">
                <a:latin typeface="+mj-lt"/>
              </a:rPr>
              <a:t>);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printf</a:t>
            </a:r>
            <a:r>
              <a:rPr lang="pt-BR" sz="1400" dirty="0">
                <a:latin typeface="+mj-lt"/>
              </a:rPr>
              <a:t>("%d\n", </a:t>
            </a:r>
            <a:r>
              <a:rPr lang="pt-BR" sz="1400" dirty="0" err="1">
                <a:latin typeface="+mj-lt"/>
              </a:rPr>
              <a:t>ficha.endereco.numero</a:t>
            </a:r>
            <a:r>
              <a:rPr lang="pt-BR" sz="1400" dirty="0">
                <a:latin typeface="+mj-lt"/>
              </a:rPr>
              <a:t>);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printf</a:t>
            </a:r>
            <a:r>
              <a:rPr lang="pt-BR" sz="1400" dirty="0">
                <a:latin typeface="+mj-lt"/>
              </a:rPr>
              <a:t>("%s\n", </a:t>
            </a:r>
            <a:r>
              <a:rPr lang="pt-BR" sz="1400" dirty="0" err="1">
                <a:latin typeface="+mj-lt"/>
              </a:rPr>
              <a:t>ficha.endereco.sigla_estado</a:t>
            </a:r>
            <a:r>
              <a:rPr lang="pt-BR" sz="1400" dirty="0">
                <a:latin typeface="+mj-lt"/>
              </a:rPr>
              <a:t>);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printf</a:t>
            </a:r>
            <a:r>
              <a:rPr lang="pt-BR" sz="1400" dirty="0">
                <a:latin typeface="+mj-lt"/>
              </a:rPr>
              <a:t>("%d\n", </a:t>
            </a:r>
            <a:r>
              <a:rPr lang="pt-BR" sz="1400" dirty="0" err="1">
                <a:latin typeface="+mj-lt"/>
              </a:rPr>
              <a:t>ficha.endereco.CEP</a:t>
            </a:r>
            <a:r>
              <a:rPr lang="pt-BR" sz="1400" dirty="0">
                <a:latin typeface="+mj-lt"/>
              </a:rPr>
              <a:t>);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getch</a:t>
            </a:r>
            <a:r>
              <a:rPr lang="pt-BR" sz="1400" dirty="0">
                <a:latin typeface="+mj-lt"/>
              </a:rPr>
              <a:t>(); 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4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2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PT" b="1" dirty="0">
                <a:latin typeface="Calibri" pitchFamily="34" charset="0"/>
                <a:cs typeface="Calibri" pitchFamily="34" charset="0"/>
              </a:rPr>
              <a:t>Vetores de Estruturas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>
            <a:noAutofit/>
          </a:bodyPr>
          <a:lstStyle/>
          <a:p>
            <a:pPr marL="109728" indent="0" algn="just">
              <a:spcAft>
                <a:spcPts val="1200"/>
              </a:spcAft>
              <a:buNone/>
            </a:pPr>
            <a:r>
              <a:rPr lang="pt-BR" sz="1200" dirty="0"/>
              <a:t>O uso mais comum de </a:t>
            </a:r>
            <a:r>
              <a:rPr lang="pt-BR" sz="1200" i="1" dirty="0" err="1"/>
              <a:t>struct</a:t>
            </a:r>
            <a:r>
              <a:rPr lang="pt-BR" sz="1200" i="1" dirty="0"/>
              <a:t> </a:t>
            </a:r>
            <a:r>
              <a:rPr lang="pt-BR" sz="1200" dirty="0"/>
              <a:t>é em vetores</a:t>
            </a:r>
          </a:p>
          <a:p>
            <a:pPr marL="109728" indent="0" algn="just">
              <a:buNone/>
            </a:pPr>
            <a:r>
              <a:rPr lang="pt-BR" sz="1200" dirty="0"/>
              <a:t>Para declarar um vetor de </a:t>
            </a:r>
            <a:r>
              <a:rPr lang="pt-BR" sz="1200" i="1" dirty="0" err="1"/>
              <a:t>struct</a:t>
            </a:r>
            <a:endParaRPr lang="pt-BR" sz="1200" dirty="0"/>
          </a:p>
          <a:p>
            <a:pPr lvl="0" algn="just">
              <a:buFont typeface="Wingdings" pitchFamily="2" charset="2"/>
              <a:buChar char="§"/>
            </a:pPr>
            <a:r>
              <a:rPr lang="pt-BR" sz="1200" dirty="0"/>
              <a:t>Define-se a </a:t>
            </a:r>
            <a:r>
              <a:rPr lang="pt-BR" sz="1200" i="1" dirty="0" err="1"/>
              <a:t>struct</a:t>
            </a:r>
            <a:endParaRPr lang="pt-BR" sz="1200" dirty="0"/>
          </a:p>
          <a:p>
            <a:pPr lvl="0" algn="just">
              <a:buFont typeface="Wingdings" pitchFamily="2" charset="2"/>
              <a:buChar char="§"/>
            </a:pPr>
            <a:r>
              <a:rPr lang="pt-BR" sz="1200" dirty="0"/>
              <a:t>Declara-se o vetor do tipo </a:t>
            </a:r>
            <a:r>
              <a:rPr lang="pt-BR" sz="1200" i="1" dirty="0" err="1"/>
              <a:t>struct</a:t>
            </a:r>
            <a:r>
              <a:rPr lang="pt-BR" sz="1200" i="1" dirty="0"/>
              <a:t> </a:t>
            </a:r>
            <a:r>
              <a:rPr lang="pt-BR" sz="1200" dirty="0"/>
              <a:t>criado</a:t>
            </a:r>
          </a:p>
          <a:p>
            <a:pPr marL="109728" indent="0" algn="just">
              <a:buNone/>
            </a:pPr>
            <a:r>
              <a:rPr lang="pt-BR" sz="1200" dirty="0"/>
              <a:t>Exemplo:</a:t>
            </a:r>
          </a:p>
          <a:p>
            <a:pPr marL="109728" indent="0" algn="just">
              <a:buNone/>
            </a:pPr>
            <a:r>
              <a:rPr lang="pt-BR" sz="1200" b="1" dirty="0" err="1"/>
              <a:t>struct</a:t>
            </a:r>
            <a:r>
              <a:rPr lang="pt-BR" sz="1200" b="1" dirty="0"/>
              <a:t> aluno Turma380[28];</a:t>
            </a:r>
            <a:endParaRPr lang="pt-BR" sz="1200" dirty="0"/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200" b="1" dirty="0" err="1"/>
              <a:t>struct</a:t>
            </a:r>
            <a:r>
              <a:rPr lang="pt-BR" sz="1200" b="1" dirty="0"/>
              <a:t> </a:t>
            </a:r>
            <a:r>
              <a:rPr lang="pt-BR" sz="1200" b="1" dirty="0" err="1"/>
              <a:t>endereco</a:t>
            </a:r>
            <a:r>
              <a:rPr lang="pt-BR" sz="1200" b="1" dirty="0"/>
              <a:t> </a:t>
            </a:r>
            <a:r>
              <a:rPr lang="pt-BR" sz="1200" b="1" dirty="0" err="1"/>
              <a:t>vetorEndAmigos</a:t>
            </a:r>
            <a:r>
              <a:rPr lang="pt-BR" sz="1200" b="1" dirty="0"/>
              <a:t>[100];</a:t>
            </a:r>
            <a:endParaRPr lang="pt-BR" sz="1200" dirty="0"/>
          </a:p>
          <a:p>
            <a:pPr marL="85725" indent="0" algn="just">
              <a:spcAft>
                <a:spcPts val="600"/>
              </a:spcAft>
              <a:buNone/>
            </a:pPr>
            <a:r>
              <a:rPr lang="pt-PT" sz="1200" dirty="0" smtClean="0">
                <a:latin typeface="+mj-lt"/>
              </a:rPr>
              <a:t>Sendo as estruturas como qualquer outro tipo de dado, podemos criar vetores de estruturas. Por exemplo, suponha algum programa que funcione como um servidor e permita até 10 usuários conectados simultaneamente. Poderíamos guardar as informações desses usuários num vetor de 10 estruturas:</a:t>
            </a:r>
            <a:endParaRPr lang="pt-BR" sz="1200" dirty="0" smtClean="0">
              <a:latin typeface="+mj-lt"/>
            </a:endParaRPr>
          </a:p>
          <a:p>
            <a:pPr algn="just">
              <a:buNone/>
            </a:pPr>
            <a:r>
              <a:rPr lang="pt-PT" sz="1200" dirty="0" smtClean="0">
                <a:latin typeface="+mj-lt"/>
              </a:rPr>
              <a:t>struct info_usuario </a:t>
            </a:r>
          </a:p>
          <a:p>
            <a:pPr algn="just">
              <a:buNone/>
            </a:pPr>
            <a:r>
              <a:rPr lang="pt-PT" sz="1200" dirty="0" smtClean="0">
                <a:latin typeface="+mj-lt"/>
              </a:rPr>
              <a:t>{</a:t>
            </a:r>
            <a:endParaRPr lang="pt-BR" sz="1200" dirty="0" smtClean="0">
              <a:latin typeface="+mj-lt"/>
            </a:endParaRPr>
          </a:p>
          <a:p>
            <a:pPr algn="just">
              <a:buNone/>
            </a:pPr>
            <a:r>
              <a:rPr lang="pt-PT" sz="1200" dirty="0" smtClean="0">
                <a:latin typeface="+mj-lt"/>
              </a:rPr>
              <a:t>   int id;</a:t>
            </a:r>
            <a:endParaRPr lang="pt-BR" sz="1200" dirty="0" smtClean="0">
              <a:latin typeface="+mj-lt"/>
            </a:endParaRPr>
          </a:p>
          <a:p>
            <a:pPr algn="just">
              <a:buNone/>
            </a:pPr>
            <a:r>
              <a:rPr lang="pt-PT" sz="1200" dirty="0" smtClean="0">
                <a:latin typeface="+mj-lt"/>
              </a:rPr>
              <a:t>   char nome[20];</a:t>
            </a:r>
            <a:endParaRPr lang="pt-BR" sz="1200" dirty="0" smtClean="0">
              <a:latin typeface="+mj-lt"/>
            </a:endParaRPr>
          </a:p>
          <a:p>
            <a:pPr algn="just">
              <a:buNone/>
            </a:pPr>
            <a:r>
              <a:rPr lang="pt-PT" sz="1200" dirty="0" smtClean="0">
                <a:latin typeface="+mj-lt"/>
              </a:rPr>
              <a:t>   char endereco_ip[15];</a:t>
            </a:r>
            <a:endParaRPr lang="pt-BR" sz="1200" dirty="0" smtClean="0">
              <a:latin typeface="+mj-lt"/>
            </a:endParaRPr>
          </a:p>
          <a:p>
            <a:pPr algn="just">
              <a:buNone/>
            </a:pPr>
            <a:r>
              <a:rPr lang="pt-PT" sz="1200" dirty="0" smtClean="0">
                <a:latin typeface="+mj-lt"/>
              </a:rPr>
              <a:t>   char hora_conexao[6];</a:t>
            </a:r>
            <a:endParaRPr lang="pt-BR" sz="1200" dirty="0" smtClean="0">
              <a:latin typeface="+mj-lt"/>
            </a:endParaRPr>
          </a:p>
          <a:p>
            <a:pPr algn="just">
              <a:buNone/>
            </a:pPr>
            <a:r>
              <a:rPr lang="pt-PT" sz="1200" dirty="0" smtClean="0">
                <a:latin typeface="+mj-lt"/>
              </a:rPr>
              <a:t>};</a:t>
            </a:r>
            <a:endParaRPr lang="pt-BR" sz="1200" dirty="0" smtClean="0">
              <a:latin typeface="+mj-lt"/>
            </a:endParaRPr>
          </a:p>
          <a:p>
            <a:pPr algn="just">
              <a:spcAft>
                <a:spcPts val="600"/>
              </a:spcAft>
              <a:buNone/>
            </a:pPr>
            <a:r>
              <a:rPr lang="pt-PT" sz="1200" dirty="0" smtClean="0">
                <a:latin typeface="+mj-lt"/>
              </a:rPr>
              <a:t> struct info_usuario usuarios[10];</a:t>
            </a:r>
            <a:endParaRPr lang="pt-BR" sz="1200" dirty="0" smtClean="0">
              <a:latin typeface="+mj-lt"/>
            </a:endParaRPr>
          </a:p>
          <a:p>
            <a:pPr marL="85725" indent="0" algn="just">
              <a:buNone/>
            </a:pPr>
            <a:r>
              <a:rPr lang="pt-PT" sz="1200" dirty="0" smtClean="0">
                <a:latin typeface="+mj-lt"/>
              </a:rPr>
              <a:t>E, por exemplo, para obter o horário em que o 2º usuário usuário se conectou, poderíamos escrever</a:t>
            </a:r>
          </a:p>
          <a:p>
            <a:pPr marL="85725" indent="0" algn="just">
              <a:buNone/>
            </a:pPr>
            <a:r>
              <a:rPr lang="pt-PT" sz="1200" dirty="0">
                <a:latin typeface="+mj-lt"/>
              </a:rPr>
              <a:t>	</a:t>
            </a:r>
            <a:r>
              <a:rPr lang="pt-PT" sz="1200" dirty="0" smtClean="0">
                <a:latin typeface="+mj-lt"/>
              </a:rPr>
              <a:t>usuarios[1].hora_conexao.</a:t>
            </a:r>
            <a:endParaRPr lang="pt-BR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83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1281"/>
            <a:ext cx="8229600" cy="7097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PT" b="1" dirty="0">
                <a:latin typeface="Calibri" pitchFamily="34" charset="0"/>
                <a:cs typeface="Calibri" pitchFamily="34" charset="0"/>
              </a:rPr>
              <a:t>Exemplo de Vetor de Estrutura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89059" y="1193454"/>
            <a:ext cx="8424937" cy="4752528"/>
          </a:xfrm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conio.h</a:t>
            </a:r>
            <a:r>
              <a:rPr lang="en-US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info_usuario</a:t>
            </a:r>
            <a:r>
              <a:rPr lang="en-US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char </a:t>
            </a:r>
            <a:r>
              <a:rPr lang="en-US" sz="1400" dirty="0" err="1"/>
              <a:t>nome</a:t>
            </a:r>
            <a:r>
              <a:rPr lang="en-US" sz="1400" dirty="0"/>
              <a:t>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char </a:t>
            </a:r>
            <a:r>
              <a:rPr lang="en-US" sz="1400" dirty="0" err="1"/>
              <a:t>endereco_ip</a:t>
            </a:r>
            <a:r>
              <a:rPr lang="en-US" sz="1400" dirty="0"/>
              <a:t>[15];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char </a:t>
            </a:r>
            <a:r>
              <a:rPr lang="en-US" sz="1400" dirty="0" err="1"/>
              <a:t>hora_conexao</a:t>
            </a:r>
            <a:r>
              <a:rPr lang="en-US" sz="1400" dirty="0"/>
              <a:t>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info_usuario</a:t>
            </a:r>
            <a:r>
              <a:rPr lang="en-US" sz="1400" dirty="0"/>
              <a:t> </a:t>
            </a:r>
            <a:r>
              <a:rPr lang="en-US" sz="1400" dirty="0" err="1"/>
              <a:t>usuarios</a:t>
            </a:r>
            <a:r>
              <a:rPr lang="en-US" sz="1400" dirty="0"/>
              <a:t>[10];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usuarios</a:t>
            </a:r>
            <a:r>
              <a:rPr lang="en-US" sz="1400" dirty="0"/>
              <a:t>[1].</a:t>
            </a:r>
            <a:r>
              <a:rPr lang="en-US" sz="1400" dirty="0" smtClean="0"/>
              <a:t>id = </a:t>
            </a:r>
            <a:r>
              <a:rPr lang="en-US" sz="1400" dirty="0"/>
              <a:t>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usuarios</a:t>
            </a:r>
            <a:r>
              <a:rPr lang="en-US" sz="1400" dirty="0"/>
              <a:t>[1].</a:t>
            </a:r>
            <a:r>
              <a:rPr lang="en-US" sz="1400" dirty="0" err="1"/>
              <a:t>nome</a:t>
            </a:r>
            <a:r>
              <a:rPr lang="en-US" sz="1400" dirty="0"/>
              <a:t>, "Mano </a:t>
            </a:r>
            <a:r>
              <a:rPr lang="en-US" sz="1400" dirty="0" err="1"/>
              <a:t>Menezes</a:t>
            </a:r>
            <a:r>
              <a:rPr lang="en-US" sz="14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usuarios</a:t>
            </a:r>
            <a:r>
              <a:rPr lang="en-US" sz="1400" dirty="0"/>
              <a:t>[1].</a:t>
            </a:r>
            <a:r>
              <a:rPr lang="en-US" sz="1400" dirty="0" err="1"/>
              <a:t>endereco_ip</a:t>
            </a:r>
            <a:r>
              <a:rPr lang="en-US" sz="1400" dirty="0"/>
              <a:t>, "100.0.0.55");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usuarios</a:t>
            </a:r>
            <a:r>
              <a:rPr lang="en-US" sz="1400" dirty="0"/>
              <a:t>[1].</a:t>
            </a:r>
            <a:r>
              <a:rPr lang="en-US" sz="1400" dirty="0" err="1"/>
              <a:t>hora_conexao</a:t>
            </a:r>
            <a:r>
              <a:rPr lang="en-US" sz="1400" dirty="0"/>
              <a:t>, "15:30");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printf</a:t>
            </a:r>
            <a:r>
              <a:rPr lang="en-US" sz="1400" dirty="0"/>
              <a:t>("%s", </a:t>
            </a:r>
            <a:r>
              <a:rPr lang="en-US" sz="1400" dirty="0" err="1"/>
              <a:t>usuarios</a:t>
            </a:r>
            <a:r>
              <a:rPr lang="en-US" sz="1400" dirty="0"/>
              <a:t>[1].</a:t>
            </a:r>
            <a:r>
              <a:rPr lang="en-US" sz="1400" dirty="0" err="1"/>
              <a:t>endereco_ip</a:t>
            </a:r>
            <a:r>
              <a:rPr lang="en-US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getch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pt-BR" sz="1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1281"/>
            <a:ext cx="8229600" cy="7097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PT" b="1" dirty="0">
                <a:latin typeface="Calibri" pitchFamily="34" charset="0"/>
                <a:cs typeface="Calibri" pitchFamily="34" charset="0"/>
              </a:rPr>
              <a:t>Exemplo de Vetor de Estrutura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89059" y="1193454"/>
            <a:ext cx="8424937" cy="4752528"/>
          </a:xfrm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conio.h</a:t>
            </a:r>
            <a:r>
              <a:rPr lang="en-US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aluno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char </a:t>
            </a:r>
            <a:r>
              <a:rPr lang="en-US" sz="1400" dirty="0" err="1"/>
              <a:t>nome</a:t>
            </a:r>
            <a:r>
              <a:rPr lang="en-US" sz="1400" dirty="0"/>
              <a:t>[40];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float P1;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float 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float 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faltas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main</a:t>
            </a:r>
            <a:r>
              <a:rPr lang="en-US" sz="14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aluno</a:t>
            </a:r>
            <a:r>
              <a:rPr lang="en-US" sz="1400" dirty="0"/>
              <a:t> Turma380[28];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strcpy</a:t>
            </a:r>
            <a:r>
              <a:rPr lang="en-US" sz="1400" dirty="0"/>
              <a:t>(Turma380[0].</a:t>
            </a:r>
            <a:r>
              <a:rPr lang="en-US" sz="1400" dirty="0" err="1"/>
              <a:t>nome</a:t>
            </a:r>
            <a:r>
              <a:rPr lang="en-US" sz="1400" dirty="0"/>
              <a:t>, "</a:t>
            </a:r>
            <a:r>
              <a:rPr lang="en-US" sz="1400" dirty="0" err="1"/>
              <a:t>Fulano</a:t>
            </a:r>
            <a:r>
              <a:rPr lang="en-US" sz="14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Turma380[0].P1     = 9.5;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Turma380[0].P2     = 8.5;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Turma380[0].T     </a:t>
            </a:r>
            <a:r>
              <a:rPr lang="en-US" sz="1400" dirty="0" smtClean="0"/>
              <a:t>  </a:t>
            </a:r>
            <a:r>
              <a:rPr lang="en-US" sz="1400" dirty="0"/>
              <a:t>= 9.0;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Turma380[0].</a:t>
            </a:r>
            <a:r>
              <a:rPr lang="en-US" sz="1400" dirty="0" err="1"/>
              <a:t>faltas</a:t>
            </a:r>
            <a:r>
              <a:rPr lang="en-US" sz="1400" dirty="0"/>
              <a:t>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smtClean="0"/>
              <a:t>Turma380[1] = Turma380[0];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printf</a:t>
            </a:r>
            <a:r>
              <a:rPr lang="en-US" sz="1400" dirty="0"/>
              <a:t>("%.2f", </a:t>
            </a:r>
            <a:r>
              <a:rPr lang="en-US" sz="1400" dirty="0" smtClean="0"/>
              <a:t>Turma380[1].</a:t>
            </a:r>
            <a:r>
              <a:rPr lang="en-US" sz="1400" dirty="0"/>
              <a:t>T);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getch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4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2573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pt-BR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Calibri" pitchFamily="34" charset="0"/>
              </a:rPr>
              <a:t>Estrutura (</a:t>
            </a:r>
            <a:r>
              <a:rPr lang="pt-BR" sz="41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Calibri" pitchFamily="34" charset="0"/>
              </a:rPr>
              <a:t>Struct</a:t>
            </a:r>
            <a:r>
              <a:rPr lang="pt-BR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Calibri" pitchFamily="34" charset="0"/>
              </a:rPr>
              <a:t>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8435280" cy="442108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000" dirty="0">
                <a:latin typeface="Lucida Sans Unicode" pitchFamily="34" charset="0"/>
                <a:cs typeface="Lucida Sans Unicode" pitchFamily="34" charset="0"/>
              </a:rPr>
              <a:t>Vetores e Matrizes</a:t>
            </a:r>
          </a:p>
          <a:p>
            <a:pPr lvl="0" algn="just">
              <a:spcBef>
                <a:spcPts val="0"/>
              </a:spcBef>
            </a:pP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Estruturas de dados homogêneas</a:t>
            </a:r>
          </a:p>
          <a:p>
            <a:pPr lvl="0" algn="just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Armazenam vários valores, mas todos de um mesmo tipo (todos </a:t>
            </a:r>
            <a:r>
              <a:rPr lang="pt-BR" sz="1600" i="1" dirty="0" err="1"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, todos </a:t>
            </a:r>
            <a:r>
              <a:rPr lang="pt-BR" sz="1600" i="1" dirty="0" err="1">
                <a:latin typeface="Lucida Sans Unicode" pitchFamily="34" charset="0"/>
                <a:cs typeface="Lucida Sans Unicode" pitchFamily="34" charset="0"/>
              </a:rPr>
              <a:t>double</a:t>
            </a: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, todos </a:t>
            </a:r>
            <a:r>
              <a:rPr lang="pt-BR" sz="1600" i="1" dirty="0" err="1">
                <a:latin typeface="Lucida Sans Unicode" pitchFamily="34" charset="0"/>
                <a:cs typeface="Lucida Sans Unicode" pitchFamily="34" charset="0"/>
              </a:rPr>
              <a:t>float</a:t>
            </a: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, todos </a:t>
            </a:r>
            <a:r>
              <a:rPr lang="pt-BR" sz="1600" i="1" dirty="0">
                <a:latin typeface="Lucida Sans Unicode" pitchFamily="34" charset="0"/>
                <a:cs typeface="Lucida Sans Unicode" pitchFamily="34" charset="0"/>
              </a:rPr>
              <a:t>char</a:t>
            </a: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000" dirty="0">
                <a:latin typeface="Lucida Sans Unicode" pitchFamily="34" charset="0"/>
                <a:cs typeface="Lucida Sans Unicode" pitchFamily="34" charset="0"/>
              </a:rPr>
              <a:t>Problemas reais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Temos coleções de dados que são de tipos diferentes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Exemplo: ficha de um cadastro de cliente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Nome: </a:t>
            </a:r>
            <a:r>
              <a:rPr lang="en-US" sz="1600" i="1" dirty="0">
                <a:latin typeface="Lucida Sans Unicode" pitchFamily="34" charset="0"/>
                <a:cs typeface="Lucida Sans Unicode" pitchFamily="34" charset="0"/>
              </a:rPr>
              <a:t>string</a:t>
            </a:r>
            <a:endParaRPr lang="pt-BR" sz="1600" dirty="0">
              <a:latin typeface="Lucida Sans Unicode" pitchFamily="34" charset="0"/>
              <a:cs typeface="Lucida Sans Unicode" pitchFamily="34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err="1">
                <a:latin typeface="Lucida Sans Unicode" pitchFamily="34" charset="0"/>
                <a:cs typeface="Lucida Sans Unicode" pitchFamily="34" charset="0"/>
              </a:rPr>
              <a:t>Endereço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: </a:t>
            </a:r>
            <a:r>
              <a:rPr lang="en-US" sz="1600" i="1" dirty="0">
                <a:latin typeface="Lucida Sans Unicode" pitchFamily="34" charset="0"/>
                <a:cs typeface="Lucida Sans Unicode" pitchFamily="34" charset="0"/>
              </a:rPr>
              <a:t>string</a:t>
            </a:r>
            <a:endParaRPr lang="pt-BR" sz="1600" dirty="0">
              <a:latin typeface="Lucida Sans Unicode" pitchFamily="34" charset="0"/>
              <a:cs typeface="Lucida Sans Unicode" pitchFamily="34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err="1">
                <a:latin typeface="Lucida Sans Unicode" pitchFamily="34" charset="0"/>
                <a:cs typeface="Lucida Sans Unicode" pitchFamily="34" charset="0"/>
              </a:rPr>
              <a:t>Telefone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: </a:t>
            </a:r>
            <a:r>
              <a:rPr lang="en-US" sz="1600" i="1" dirty="0">
                <a:latin typeface="Lucida Sans Unicode" pitchFamily="34" charset="0"/>
                <a:cs typeface="Lucida Sans Unicode" pitchFamily="34" charset="0"/>
              </a:rPr>
              <a:t>string</a:t>
            </a:r>
            <a:endParaRPr lang="pt-BR" sz="1600" dirty="0">
              <a:latin typeface="Lucida Sans Unicode" pitchFamily="34" charset="0"/>
              <a:cs typeface="Lucida Sans Unicode" pitchFamily="34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Salário: </a:t>
            </a:r>
            <a:r>
              <a:rPr lang="pt-BR" sz="1600" i="1" dirty="0" err="1">
                <a:latin typeface="Lucida Sans Unicode" pitchFamily="34" charset="0"/>
                <a:cs typeface="Lucida Sans Unicode" pitchFamily="34" charset="0"/>
              </a:rPr>
              <a:t>float</a:t>
            </a:r>
            <a:endParaRPr lang="pt-BR" sz="1600" dirty="0">
              <a:latin typeface="Lucida Sans Unicode" pitchFamily="34" charset="0"/>
              <a:cs typeface="Lucida Sans Unicode" pitchFamily="34" charset="0"/>
            </a:endParaRP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Idade: </a:t>
            </a:r>
            <a:r>
              <a:rPr lang="pt-BR" sz="1600" i="1" dirty="0" err="1" smtClean="0"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pt-BR" sz="1600" i="1" dirty="0">
                <a:latin typeface="Lucida Sans Unicode" pitchFamily="34" charset="0"/>
                <a:cs typeface="Lucida Sans Unicode" pitchFamily="34" charset="0"/>
              </a:rPr>
              <a:t> </a:t>
            </a:r>
            <a:endParaRPr lang="pt-BR" sz="160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u="sng" dirty="0">
                <a:latin typeface="Lucida Sans Unicode" pitchFamily="34" charset="0"/>
                <a:cs typeface="Lucida Sans Unicode" pitchFamily="34" charset="0"/>
              </a:rPr>
              <a:t>Ficha</a:t>
            </a:r>
            <a:endParaRPr lang="pt-BR" sz="160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smtClean="0">
                <a:latin typeface="Lucida Sans Unicode" pitchFamily="34" charset="0"/>
                <a:cs typeface="Lucida Sans Unicode" pitchFamily="34" charset="0"/>
              </a:rPr>
              <a:t>Nome</a:t>
            </a: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	: </a:t>
            </a:r>
            <a:r>
              <a:rPr lang="pt-BR" sz="1600" dirty="0" smtClean="0">
                <a:latin typeface="Lucida Sans Unicode" pitchFamily="34" charset="0"/>
                <a:cs typeface="Lucida Sans Unicode" pitchFamily="34" charset="0"/>
              </a:rPr>
              <a:t>______________________________________________________</a:t>
            </a:r>
            <a:endParaRPr lang="pt-BR" sz="160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Endereço	: </a:t>
            </a:r>
            <a:r>
              <a:rPr lang="pt-BR" sz="1600" dirty="0" smtClean="0">
                <a:latin typeface="Lucida Sans Unicode" pitchFamily="34" charset="0"/>
                <a:cs typeface="Lucida Sans Unicode" pitchFamily="34" charset="0"/>
              </a:rPr>
              <a:t>______________________________________________________</a:t>
            </a:r>
            <a:endParaRPr lang="pt-BR" sz="160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Telefone	: </a:t>
            </a:r>
            <a:r>
              <a:rPr lang="pt-BR" sz="1600" dirty="0" smtClean="0">
                <a:latin typeface="Lucida Sans Unicode" pitchFamily="34" charset="0"/>
                <a:cs typeface="Lucida Sans Unicode" pitchFamily="34" charset="0"/>
              </a:rPr>
              <a:t>______________________________________________________</a:t>
            </a:r>
            <a:endParaRPr lang="pt-BR" sz="160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smtClean="0">
                <a:latin typeface="Lucida Sans Unicode" pitchFamily="34" charset="0"/>
                <a:cs typeface="Lucida Sans Unicode" pitchFamily="34" charset="0"/>
              </a:rPr>
              <a:t>Salário</a:t>
            </a: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	: _______________________________________________________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smtClean="0">
                <a:latin typeface="Lucida Sans Unicode" pitchFamily="34" charset="0"/>
                <a:cs typeface="Lucida Sans Unicode" pitchFamily="34" charset="0"/>
              </a:rPr>
              <a:t>Idade</a:t>
            </a:r>
            <a:r>
              <a:rPr lang="pt-BR" sz="1600" dirty="0">
                <a:latin typeface="Lucida Sans Unicode" pitchFamily="34" charset="0"/>
                <a:cs typeface="Lucida Sans Unicode" pitchFamily="34" charset="0"/>
              </a:rPr>
              <a:t>	: _______________________________________________________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400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395536" y="4797264"/>
            <a:ext cx="6768752" cy="1656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2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1281"/>
            <a:ext cx="8229600" cy="7097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PT" b="1" dirty="0">
                <a:latin typeface="Calibri" pitchFamily="34" charset="0"/>
                <a:cs typeface="Calibri" pitchFamily="34" charset="0"/>
              </a:rPr>
              <a:t>Exemplo de Vetor de Estrutura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89059" y="1193454"/>
            <a:ext cx="8424937" cy="4752528"/>
          </a:xfrm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conio.h</a:t>
            </a:r>
            <a:r>
              <a:rPr lang="en-US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endereco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char </a:t>
            </a:r>
            <a:r>
              <a:rPr lang="en-US" sz="1400" dirty="0" err="1"/>
              <a:t>nome</a:t>
            </a:r>
            <a:r>
              <a:rPr lang="en-US" sz="1400" dirty="0"/>
              <a:t>[30];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char </a:t>
            </a:r>
            <a:r>
              <a:rPr lang="en-US" sz="1400" dirty="0" err="1"/>
              <a:t>rua</a:t>
            </a:r>
            <a:r>
              <a:rPr lang="en-US" sz="1400" dirty="0"/>
              <a:t>[40];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char </a:t>
            </a:r>
            <a:r>
              <a:rPr lang="en-US" sz="1400" dirty="0" err="1"/>
              <a:t>cidade</a:t>
            </a:r>
            <a:r>
              <a:rPr lang="en-US" sz="1400" dirty="0"/>
              <a:t>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char </a:t>
            </a:r>
            <a:r>
              <a:rPr lang="en-US" sz="1400" dirty="0" err="1"/>
              <a:t>estado</a:t>
            </a:r>
            <a:r>
              <a:rPr lang="en-US" sz="1400" dirty="0"/>
              <a:t>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long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cep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endereco</a:t>
            </a:r>
            <a:r>
              <a:rPr lang="en-US" sz="1400" dirty="0"/>
              <a:t> </a:t>
            </a:r>
            <a:r>
              <a:rPr lang="en-US" sz="1400" dirty="0" err="1"/>
              <a:t>info_end</a:t>
            </a:r>
            <a:r>
              <a:rPr lang="en-US" sz="1400" dirty="0"/>
              <a:t>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for(</a:t>
            </a:r>
            <a:r>
              <a:rPr lang="en-US" sz="1400" dirty="0" err="1"/>
              <a:t>int</a:t>
            </a:r>
            <a:r>
              <a:rPr lang="en-US" sz="1400" dirty="0"/>
              <a:t> i = 0; i &lt; 10;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</a:t>
            </a:r>
            <a:r>
              <a:rPr lang="en-US" sz="1400" dirty="0" err="1"/>
              <a:t>scanf</a:t>
            </a:r>
            <a:r>
              <a:rPr lang="en-US" sz="1400" dirty="0"/>
              <a:t>("%s", </a:t>
            </a:r>
            <a:r>
              <a:rPr lang="en-US" sz="1400" dirty="0" err="1"/>
              <a:t>info_end</a:t>
            </a:r>
            <a:r>
              <a:rPr lang="en-US" sz="1400" dirty="0"/>
              <a:t>[i].</a:t>
            </a:r>
            <a:r>
              <a:rPr lang="en-US" sz="1400" dirty="0" err="1"/>
              <a:t>nome</a:t>
            </a:r>
            <a:r>
              <a:rPr lang="en-US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for(</a:t>
            </a:r>
            <a:r>
              <a:rPr lang="en-US" sz="1400" dirty="0" err="1"/>
              <a:t>int</a:t>
            </a:r>
            <a:r>
              <a:rPr lang="en-US" sz="1400" dirty="0"/>
              <a:t> i = 0; i &lt; 10;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</a:t>
            </a:r>
            <a:r>
              <a:rPr lang="en-US" sz="1400" dirty="0" err="1"/>
              <a:t>printf</a:t>
            </a:r>
            <a:r>
              <a:rPr lang="en-US" sz="1400" dirty="0"/>
              <a:t>("%s\n", </a:t>
            </a:r>
            <a:r>
              <a:rPr lang="en-US" sz="1400" dirty="0" err="1"/>
              <a:t>info_end</a:t>
            </a:r>
            <a:r>
              <a:rPr lang="en-US" sz="1400" dirty="0"/>
              <a:t>[i].</a:t>
            </a:r>
            <a:r>
              <a:rPr lang="en-US" sz="1400" dirty="0" err="1"/>
              <a:t>nome</a:t>
            </a:r>
            <a:r>
              <a:rPr lang="en-US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</a:t>
            </a:r>
            <a:r>
              <a:rPr lang="en-US" sz="1400" dirty="0" err="1"/>
              <a:t>getch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45"/>
            <a:ext cx="8229600" cy="3009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PT" b="1" dirty="0">
                <a:latin typeface="Calibri" pitchFamily="34" charset="0"/>
                <a:cs typeface="Calibri" pitchFamily="34" charset="0"/>
              </a:rPr>
              <a:t>Exemplo de Vetor de Estrutura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404664"/>
            <a:ext cx="9143999" cy="5688632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#include &lt;</a:t>
            </a:r>
            <a:r>
              <a:rPr lang="pt-BR" sz="1600" dirty="0" err="1">
                <a:latin typeface="Calibri" pitchFamily="34" charset="0"/>
              </a:rPr>
              <a:t>conio.h</a:t>
            </a:r>
            <a:r>
              <a:rPr lang="pt-BR" sz="1600" dirty="0">
                <a:latin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#include &lt;</a:t>
            </a:r>
            <a:r>
              <a:rPr lang="pt-BR" sz="1600" dirty="0" err="1">
                <a:latin typeface="Calibri" pitchFamily="34" charset="0"/>
              </a:rPr>
              <a:t>stdio.h</a:t>
            </a:r>
            <a:r>
              <a:rPr lang="pt-BR" sz="1600" dirty="0">
                <a:latin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#include &lt;</a:t>
            </a:r>
            <a:r>
              <a:rPr lang="pt-BR" sz="1600" dirty="0" err="1">
                <a:latin typeface="Calibri" pitchFamily="34" charset="0"/>
              </a:rPr>
              <a:t>stdlib.h</a:t>
            </a:r>
            <a:r>
              <a:rPr lang="pt-BR" sz="1600" dirty="0">
                <a:latin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#include &lt;</a:t>
            </a:r>
            <a:r>
              <a:rPr lang="pt-BR" sz="1600" dirty="0" err="1">
                <a:latin typeface="Calibri" pitchFamily="34" charset="0"/>
              </a:rPr>
              <a:t>string.h</a:t>
            </a:r>
            <a:r>
              <a:rPr lang="pt-BR" sz="1600" dirty="0">
                <a:latin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err="1">
                <a:latin typeface="Calibri" pitchFamily="34" charset="0"/>
              </a:rPr>
              <a:t>struct</a:t>
            </a:r>
            <a:r>
              <a:rPr lang="pt-BR" sz="1600" dirty="0">
                <a:latin typeface="Calibri" pitchFamily="34" charset="0"/>
              </a:rPr>
              <a:t> carro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char marca[15];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</a:t>
            </a:r>
            <a:r>
              <a:rPr lang="pt-BR" sz="1600" dirty="0" err="1">
                <a:latin typeface="Calibri" pitchFamily="34" charset="0"/>
              </a:rPr>
              <a:t>int</a:t>
            </a:r>
            <a:r>
              <a:rPr lang="pt-BR" sz="1600" dirty="0">
                <a:latin typeface="Calibri" pitchFamily="34" charset="0"/>
              </a:rPr>
              <a:t> ano;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char cor[10];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</a:t>
            </a:r>
            <a:r>
              <a:rPr lang="pt-BR" sz="1600" dirty="0" err="1">
                <a:latin typeface="Calibri" pitchFamily="34" charset="0"/>
              </a:rPr>
              <a:t>float</a:t>
            </a:r>
            <a:r>
              <a:rPr lang="pt-BR" sz="1600" dirty="0">
                <a:latin typeface="Calibri" pitchFamily="34" charset="0"/>
              </a:rPr>
              <a:t> </a:t>
            </a:r>
            <a:r>
              <a:rPr lang="pt-BR" sz="1600" dirty="0" err="1">
                <a:latin typeface="Calibri" pitchFamily="34" charset="0"/>
              </a:rPr>
              <a:t>preco</a:t>
            </a:r>
            <a:r>
              <a:rPr lang="pt-BR" sz="1600" dirty="0">
                <a:latin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err="1">
                <a:latin typeface="Calibri" pitchFamily="34" charset="0"/>
              </a:rPr>
              <a:t>struct</a:t>
            </a:r>
            <a:r>
              <a:rPr lang="pt-BR" sz="1600" dirty="0">
                <a:latin typeface="Calibri" pitchFamily="34" charset="0"/>
              </a:rPr>
              <a:t> carro veiculo[2];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err="1">
                <a:latin typeface="Calibri" pitchFamily="34" charset="0"/>
              </a:rPr>
              <a:t>main</a:t>
            </a:r>
            <a:r>
              <a:rPr lang="pt-BR" sz="1600" dirty="0">
                <a:latin typeface="Calibri" pitchFamily="34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system ("</a:t>
            </a:r>
            <a:r>
              <a:rPr lang="pt-BR" sz="1600" dirty="0" err="1">
                <a:latin typeface="Calibri" pitchFamily="34" charset="0"/>
              </a:rPr>
              <a:t>cls</a:t>
            </a:r>
            <a:r>
              <a:rPr lang="pt-BR" sz="1600" dirty="0">
                <a:latin typeface="Calibri" pitchFamily="34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</a:t>
            </a:r>
            <a:r>
              <a:rPr lang="pt-BR" sz="1600" dirty="0" err="1">
                <a:latin typeface="Calibri" pitchFamily="34" charset="0"/>
              </a:rPr>
              <a:t>int</a:t>
            </a:r>
            <a:r>
              <a:rPr lang="pt-BR" sz="1600" dirty="0">
                <a:latin typeface="Calibri" pitchFamily="34" charset="0"/>
              </a:rPr>
              <a:t> i;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for (i = 0; i &lt; 2; i++)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("\</a:t>
            </a:r>
            <a:r>
              <a:rPr lang="pt-BR" sz="1600" dirty="0" err="1">
                <a:latin typeface="Calibri" pitchFamily="34" charset="0"/>
              </a:rPr>
              <a:t>nMarca</a:t>
            </a:r>
            <a:r>
              <a:rPr lang="pt-BR" sz="1600" dirty="0">
                <a:latin typeface="Calibri" pitchFamily="34" charset="0"/>
              </a:rPr>
              <a:t>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scanf</a:t>
            </a:r>
            <a:r>
              <a:rPr lang="pt-BR" sz="1600" dirty="0">
                <a:latin typeface="Calibri" pitchFamily="34" charset="0"/>
              </a:rPr>
              <a:t> ("%s", &amp;veiculo[i].marca);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("Ano: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scanf</a:t>
            </a:r>
            <a:r>
              <a:rPr lang="pt-BR" sz="1600" dirty="0">
                <a:latin typeface="Calibri" pitchFamily="34" charset="0"/>
              </a:rPr>
              <a:t>("%d", &amp;veiculo[i].ano);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("Cor: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scanf</a:t>
            </a:r>
            <a:r>
              <a:rPr lang="pt-BR" sz="1600" dirty="0">
                <a:latin typeface="Calibri" pitchFamily="34" charset="0"/>
              </a:rPr>
              <a:t> ("%s", &amp;veiculo[i].cor);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</a:t>
            </a:r>
            <a:r>
              <a:rPr lang="pt-BR" sz="1600" dirty="0" err="1">
                <a:latin typeface="Calibri" pitchFamily="34" charset="0"/>
              </a:rPr>
              <a:t>preco</a:t>
            </a:r>
            <a:r>
              <a:rPr lang="pt-BR" sz="1600" dirty="0">
                <a:latin typeface="Calibri" pitchFamily="34" charset="0"/>
              </a:rPr>
              <a:t>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scanf</a:t>
            </a:r>
            <a:r>
              <a:rPr lang="pt-BR" sz="1600" dirty="0">
                <a:latin typeface="Calibri" pitchFamily="34" charset="0"/>
              </a:rPr>
              <a:t> ("%f", &amp;veiculo[i].</a:t>
            </a:r>
            <a:r>
              <a:rPr lang="pt-BR" sz="1600" dirty="0" err="1">
                <a:latin typeface="Calibri" pitchFamily="34" charset="0"/>
              </a:rPr>
              <a:t>preco</a:t>
            </a:r>
            <a:r>
              <a:rPr lang="pt-BR" sz="1600" dirty="0">
                <a:latin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system ("</a:t>
            </a:r>
            <a:r>
              <a:rPr lang="pt-BR" sz="1600" dirty="0" err="1">
                <a:latin typeface="Calibri" pitchFamily="34" charset="0"/>
              </a:rPr>
              <a:t>cls</a:t>
            </a:r>
            <a:r>
              <a:rPr lang="pt-BR" sz="1600" dirty="0">
                <a:latin typeface="Calibri" pitchFamily="34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for (i = 0; i &lt; 2; i++)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("Marca: %s\n"  , veiculo[i].marca);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("Ano: %d\n"    , veiculo[i].ano);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("Cor: %s\n"    , veiculo[i].cor);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</a:t>
            </a:r>
            <a:r>
              <a:rPr lang="pt-BR" sz="1600" dirty="0" err="1">
                <a:latin typeface="Calibri" pitchFamily="34" charset="0"/>
              </a:rPr>
              <a:t>preco</a:t>
            </a:r>
            <a:r>
              <a:rPr lang="pt-BR" sz="1600" dirty="0">
                <a:latin typeface="Calibri" pitchFamily="34" charset="0"/>
              </a:rPr>
              <a:t>: %.2f\n", veiculo[i].</a:t>
            </a:r>
            <a:r>
              <a:rPr lang="pt-BR" sz="1600" dirty="0" err="1">
                <a:latin typeface="Calibri" pitchFamily="34" charset="0"/>
              </a:rPr>
              <a:t>preco</a:t>
            </a:r>
            <a:r>
              <a:rPr lang="pt-BR" sz="1600" dirty="0">
                <a:latin typeface="Calibri" pitchFamily="34" charset="0"/>
              </a:rPr>
              <a:t>);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</a:t>
            </a:r>
            <a:r>
              <a:rPr lang="pt-BR" sz="1600" dirty="0" err="1">
                <a:latin typeface="Calibri" pitchFamily="34" charset="0"/>
              </a:rPr>
              <a:t>getch</a:t>
            </a:r>
            <a:r>
              <a:rPr lang="pt-BR" sz="1600" dirty="0">
                <a:latin typeface="Calibri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9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1281"/>
            <a:ext cx="8229600" cy="7097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PT" b="1" dirty="0">
                <a:latin typeface="Calibri" pitchFamily="34" charset="0"/>
                <a:cs typeface="Calibri" pitchFamily="34" charset="0"/>
              </a:rPr>
              <a:t>Exemplos de Vetor de Estrutura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89059" y="1193453"/>
            <a:ext cx="8424937" cy="5651483"/>
          </a:xfrm>
        </p:spPr>
        <p:txBody>
          <a:bodyPr numCol="2"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#include &lt;</a:t>
            </a:r>
            <a:r>
              <a:rPr lang="pt-BR" sz="1600" dirty="0" err="1">
                <a:latin typeface="Calibri" pitchFamily="34" charset="0"/>
              </a:rPr>
              <a:t>conio.h</a:t>
            </a:r>
            <a:r>
              <a:rPr lang="pt-BR" sz="1600" dirty="0">
                <a:latin typeface="Calibri" pitchFamily="34" charset="0"/>
              </a:rPr>
              <a:t>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#include &lt;</a:t>
            </a:r>
            <a:r>
              <a:rPr lang="pt-BR" sz="1600" dirty="0" err="1">
                <a:latin typeface="Calibri" pitchFamily="34" charset="0"/>
              </a:rPr>
              <a:t>stdio.h</a:t>
            </a:r>
            <a:r>
              <a:rPr lang="pt-BR" sz="1600" dirty="0">
                <a:latin typeface="Calibri" pitchFamily="34" charset="0"/>
              </a:rPr>
              <a:t>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#include &lt;</a:t>
            </a:r>
            <a:r>
              <a:rPr lang="pt-BR" sz="1600" dirty="0" err="1">
                <a:latin typeface="Calibri" pitchFamily="34" charset="0"/>
              </a:rPr>
              <a:t>stdlib.h</a:t>
            </a:r>
            <a:r>
              <a:rPr lang="pt-BR" sz="1600" dirty="0">
                <a:latin typeface="Calibri" pitchFamily="34" charset="0"/>
              </a:rPr>
              <a:t>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#include &lt;</a:t>
            </a:r>
            <a:r>
              <a:rPr lang="pt-BR" sz="1600" dirty="0" err="1">
                <a:latin typeface="Calibri" pitchFamily="34" charset="0"/>
              </a:rPr>
              <a:t>string.h</a:t>
            </a:r>
            <a:r>
              <a:rPr lang="pt-BR" sz="1600" dirty="0">
                <a:latin typeface="Calibri" pitchFamily="34" charset="0"/>
              </a:rPr>
              <a:t>&gt;</a:t>
            </a:r>
          </a:p>
          <a:p>
            <a:pPr marL="109728" indent="0">
              <a:spcBef>
                <a:spcPts val="0"/>
              </a:spcBef>
              <a:buNone/>
            </a:pPr>
            <a:endParaRPr lang="pt-BR" sz="1700" dirty="0">
              <a:latin typeface="Calibri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 err="1">
                <a:latin typeface="Calibri" pitchFamily="34" charset="0"/>
              </a:rPr>
              <a:t>struct</a:t>
            </a:r>
            <a:r>
              <a:rPr lang="pt-BR" sz="1600" dirty="0">
                <a:latin typeface="Calibri" pitchFamily="34" charset="0"/>
              </a:rPr>
              <a:t> pessoa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char nome[50];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</a:t>
            </a:r>
            <a:r>
              <a:rPr lang="pt-BR" sz="1600" dirty="0" err="1">
                <a:latin typeface="Calibri" pitchFamily="34" charset="0"/>
              </a:rPr>
              <a:t>int</a:t>
            </a:r>
            <a:r>
              <a:rPr lang="pt-BR" sz="1600" dirty="0">
                <a:latin typeface="Calibri" pitchFamily="34" charset="0"/>
              </a:rPr>
              <a:t> idade;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</a:t>
            </a:r>
            <a:r>
              <a:rPr lang="pt-BR" sz="1600" dirty="0" err="1">
                <a:latin typeface="Calibri" pitchFamily="34" charset="0"/>
              </a:rPr>
              <a:t>float</a:t>
            </a:r>
            <a:r>
              <a:rPr lang="pt-BR" sz="1600" dirty="0">
                <a:latin typeface="Calibri" pitchFamily="34" charset="0"/>
              </a:rPr>
              <a:t> peso;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};</a:t>
            </a:r>
          </a:p>
          <a:p>
            <a:pPr marL="109728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 err="1">
                <a:latin typeface="Calibri" pitchFamily="34" charset="0"/>
              </a:rPr>
              <a:t>struct</a:t>
            </a:r>
            <a:r>
              <a:rPr lang="pt-BR" sz="1600" dirty="0">
                <a:latin typeface="Calibri" pitchFamily="34" charset="0"/>
              </a:rPr>
              <a:t> pessoa aluno[2];</a:t>
            </a:r>
          </a:p>
          <a:p>
            <a:pPr marL="109728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 err="1">
                <a:latin typeface="Calibri" pitchFamily="34" charset="0"/>
              </a:rPr>
              <a:t>main</a:t>
            </a:r>
            <a:r>
              <a:rPr lang="pt-BR" sz="1600" dirty="0">
                <a:latin typeface="Calibri" pitchFamily="34" charset="0"/>
              </a:rPr>
              <a:t>()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system ("</a:t>
            </a:r>
            <a:r>
              <a:rPr lang="pt-BR" sz="1600" dirty="0" err="1">
                <a:latin typeface="Calibri" pitchFamily="34" charset="0"/>
              </a:rPr>
              <a:t>cls</a:t>
            </a:r>
            <a:r>
              <a:rPr lang="pt-BR" sz="1600" dirty="0">
                <a:latin typeface="Calibri" pitchFamily="34" charset="0"/>
              </a:rPr>
              <a:t>");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</a:t>
            </a:r>
            <a:r>
              <a:rPr lang="pt-BR" sz="1600" dirty="0" err="1">
                <a:latin typeface="Calibri" pitchFamily="34" charset="0"/>
              </a:rPr>
              <a:t>int</a:t>
            </a:r>
            <a:r>
              <a:rPr lang="pt-BR" sz="1600" dirty="0">
                <a:latin typeface="Calibri" pitchFamily="34" charset="0"/>
              </a:rPr>
              <a:t> i;</a:t>
            </a:r>
          </a:p>
          <a:p>
            <a:pPr marL="109728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for (i=0; i&lt;2; i++)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("\</a:t>
            </a:r>
            <a:r>
              <a:rPr lang="pt-BR" sz="1600" dirty="0" err="1">
                <a:latin typeface="Calibri" pitchFamily="34" charset="0"/>
              </a:rPr>
              <a:t>ndigite</a:t>
            </a:r>
            <a:r>
              <a:rPr lang="pt-BR" sz="1600" dirty="0">
                <a:latin typeface="Calibri" pitchFamily="34" charset="0"/>
              </a:rPr>
              <a:t> o nome da pessoa: ");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scanf</a:t>
            </a:r>
            <a:r>
              <a:rPr lang="pt-BR" sz="1600" dirty="0">
                <a:latin typeface="Calibri" pitchFamily="34" charset="0"/>
              </a:rPr>
              <a:t> ("%s", &amp;aluno[i].nome);</a:t>
            </a:r>
          </a:p>
          <a:p>
            <a:pPr marL="109728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("digite a idade da pessoa: ");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scanf</a:t>
            </a:r>
            <a:r>
              <a:rPr lang="pt-BR" sz="1600" dirty="0">
                <a:latin typeface="Calibri" pitchFamily="34" charset="0"/>
              </a:rPr>
              <a:t>("%d", &amp;aluno[i].idade);</a:t>
            </a:r>
          </a:p>
          <a:p>
            <a:pPr marL="109728" indent="0">
              <a:spcBef>
                <a:spcPts val="0"/>
              </a:spcBef>
              <a:buNone/>
            </a:pPr>
            <a:endParaRPr lang="pt-BR" sz="1600" dirty="0">
              <a:latin typeface="Calibri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("digite o peso da pessoa: ");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scanf</a:t>
            </a:r>
            <a:r>
              <a:rPr lang="pt-BR" sz="1600" dirty="0">
                <a:latin typeface="Calibri" pitchFamily="34" charset="0"/>
              </a:rPr>
              <a:t> ("%f", &amp;aluno[i].peso);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system ("</a:t>
            </a:r>
            <a:r>
              <a:rPr lang="pt-BR" sz="1600" dirty="0" err="1">
                <a:latin typeface="Calibri" pitchFamily="34" charset="0"/>
              </a:rPr>
              <a:t>cls</a:t>
            </a:r>
            <a:r>
              <a:rPr lang="pt-BR" sz="1600" dirty="0">
                <a:latin typeface="Calibri" pitchFamily="34" charset="0"/>
              </a:rPr>
              <a:t>");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for (i = 0; i &lt; 2; i++)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("Nome....: %s\n"  , aluno[i].nome);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("Idade...: %d\n"  , aluno[i].idade);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printf</a:t>
            </a:r>
            <a:r>
              <a:rPr lang="pt-BR" sz="1600" dirty="0">
                <a:latin typeface="Calibri" pitchFamily="34" charset="0"/>
              </a:rPr>
              <a:t> ("Peso....: %.2f\n\n", aluno[i].peso);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    </a:t>
            </a:r>
            <a:r>
              <a:rPr lang="pt-BR" sz="1600" dirty="0" err="1">
                <a:latin typeface="Calibri" pitchFamily="34" charset="0"/>
              </a:rPr>
              <a:t>getch</a:t>
            </a:r>
            <a:r>
              <a:rPr lang="pt-BR" sz="1600" dirty="0">
                <a:latin typeface="Calibri" pitchFamily="34" charset="0"/>
              </a:rPr>
              <a:t>();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>
                <a:latin typeface="Calibri" pitchFamily="34" charset="0"/>
              </a:rPr>
              <a:t>   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pt-BR" sz="1600" dirty="0" smtClean="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8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3" y="913911"/>
            <a:ext cx="8424937" cy="5173039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just">
              <a:buNone/>
            </a:pPr>
            <a:r>
              <a:rPr lang="pt-BR" sz="1200" dirty="0" smtClean="0"/>
              <a:t>Em </a:t>
            </a:r>
            <a:r>
              <a:rPr lang="pt-BR" sz="1200" dirty="0"/>
              <a:t>C podemos redefinir um tipo de dado dando-lhe um novo nome.</a:t>
            </a:r>
          </a:p>
          <a:p>
            <a:pPr marL="109728" indent="0" algn="just">
              <a:buNone/>
            </a:pPr>
            <a:r>
              <a:rPr lang="pt-BR" sz="1200" dirty="0"/>
              <a:t>Essa forma de programação ajuda em dois sentidos: 1º. Fica mais simples entender para que serve tal tipo de dado; 2º. É a única forma de conseguirmos referenciar uma estrutura de dados dentro de outra (</a:t>
            </a:r>
            <a:r>
              <a:rPr lang="pt-BR" sz="1200" dirty="0" err="1"/>
              <a:t>struct</a:t>
            </a:r>
            <a:r>
              <a:rPr lang="pt-BR" sz="1200" dirty="0"/>
              <a:t> dentro de </a:t>
            </a:r>
            <a:r>
              <a:rPr lang="pt-BR" sz="1200" dirty="0" err="1"/>
              <a:t>struct</a:t>
            </a:r>
            <a:r>
              <a:rPr lang="pt-BR" sz="1200" dirty="0"/>
              <a:t>).</a:t>
            </a:r>
          </a:p>
          <a:p>
            <a:pPr marL="109728" indent="0" algn="just">
              <a:buNone/>
            </a:pPr>
            <a:r>
              <a:rPr lang="pt-BR" sz="1200" dirty="0"/>
              <a:t>Para redefinirmos o nome de um tipo de dado usamos o comando </a:t>
            </a:r>
            <a:r>
              <a:rPr lang="pt-BR" sz="1200" dirty="0" err="1"/>
              <a:t>typedef</a:t>
            </a:r>
            <a:r>
              <a:rPr lang="pt-BR" sz="1200" dirty="0"/>
              <a:t>, que provém de </a:t>
            </a:r>
            <a:r>
              <a:rPr lang="pt-BR" sz="1200" b="1" dirty="0" err="1"/>
              <a:t>type</a:t>
            </a:r>
            <a:r>
              <a:rPr lang="pt-BR" sz="1200" b="1" dirty="0"/>
              <a:t> </a:t>
            </a:r>
            <a:r>
              <a:rPr lang="pt-BR" sz="1200" b="1" dirty="0" err="1"/>
              <a:t>def</a:t>
            </a:r>
            <a:r>
              <a:rPr lang="pt-BR" sz="1200" dirty="0" err="1"/>
              <a:t>inition</a:t>
            </a:r>
            <a:r>
              <a:rPr lang="pt-BR" sz="1200" dirty="0"/>
              <a:t>.</a:t>
            </a:r>
          </a:p>
          <a:p>
            <a:pPr marL="109728" indent="0" algn="just">
              <a:buNone/>
            </a:pPr>
            <a:r>
              <a:rPr lang="pt-BR" sz="1200" dirty="0" err="1"/>
              <a:t>Typedef</a:t>
            </a:r>
            <a:r>
              <a:rPr lang="pt-BR" sz="1200" dirty="0"/>
              <a:t> faz o compilador assumir que o novo nome é um certo tipo de dado, e então, passamos a usar o novo nome da mesma forma que usaríamos o antigo.</a:t>
            </a:r>
          </a:p>
          <a:p>
            <a:pPr marL="109728" indent="0" algn="just">
              <a:buNone/>
            </a:pPr>
            <a:r>
              <a:rPr lang="pt-BR" sz="1200" dirty="0"/>
              <a:t>Por exemplo, podemos definir que, ao invés de usarmos </a:t>
            </a:r>
            <a:r>
              <a:rPr lang="pt-BR" sz="1200" dirty="0" err="1"/>
              <a:t>int</a:t>
            </a:r>
            <a:r>
              <a:rPr lang="pt-BR" sz="1200" dirty="0"/>
              <a:t>, agora usaremos inteiro ou, ao invés de usarmos </a:t>
            </a:r>
            <a:r>
              <a:rPr lang="pt-BR" sz="1200" dirty="0" err="1"/>
              <a:t>float</a:t>
            </a:r>
            <a:r>
              <a:rPr lang="pt-BR" sz="1200" dirty="0"/>
              <a:t>, usaremos decimal.</a:t>
            </a:r>
          </a:p>
          <a:p>
            <a:pPr marL="109728" indent="0" algn="just">
              <a:buNone/>
            </a:pPr>
            <a:r>
              <a:rPr lang="pt-BR" sz="1200" dirty="0" err="1"/>
              <a:t>Typedef</a:t>
            </a:r>
            <a:r>
              <a:rPr lang="pt-BR" sz="1200" dirty="0"/>
              <a:t> deve sempre vir antes de qualquer programação que envolva procedimentos (protótipo de funções, funções, função </a:t>
            </a:r>
            <a:r>
              <a:rPr lang="pt-BR" sz="1200" dirty="0" err="1"/>
              <a:t>main</a:t>
            </a:r>
            <a:r>
              <a:rPr lang="pt-BR" sz="1200" dirty="0"/>
              <a:t>, </a:t>
            </a:r>
            <a:r>
              <a:rPr lang="pt-BR" sz="1200" dirty="0" err="1"/>
              <a:t>structs</a:t>
            </a:r>
            <a:r>
              <a:rPr lang="pt-BR" sz="1200" dirty="0"/>
              <a:t>, etc.) e sua </a:t>
            </a:r>
            <a:r>
              <a:rPr lang="pt-BR" sz="1200" dirty="0" err="1"/>
              <a:t>sintase</a:t>
            </a:r>
            <a:r>
              <a:rPr lang="pt-BR" sz="1200" dirty="0"/>
              <a:t> base é:</a:t>
            </a:r>
          </a:p>
          <a:p>
            <a:pPr marL="109728" indent="0" algn="just">
              <a:buNone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BR" sz="1200" b="1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err="1">
                <a:solidFill>
                  <a:schemeClr val="accent1">
                    <a:lumMod val="75000"/>
                  </a:schemeClr>
                </a:solidFill>
              </a:rPr>
              <a:t>nome_antigo</a:t>
            </a: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 nome novo;</a:t>
            </a:r>
          </a:p>
          <a:p>
            <a:pPr marL="109728" indent="0" algn="just">
              <a:buNone/>
            </a:pPr>
            <a:r>
              <a:rPr lang="pt-BR" sz="1200" dirty="0"/>
              <a:t>Dessa forma, simplesmente, definiríamos o exemplo acima como:</a:t>
            </a:r>
          </a:p>
          <a:p>
            <a:pPr marL="109728" indent="0" algn="just">
              <a:buNone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</a:rPr>
              <a:t>inteiro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buNone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 float decimal;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buNone/>
            </a:pPr>
            <a:r>
              <a:rPr lang="pt-BR" sz="1200" dirty="0"/>
              <a:t>Se fossemos utilizar essas novas definições em um programa ficaria assim:</a:t>
            </a:r>
          </a:p>
          <a:p>
            <a:pPr marL="109728" indent="0" algn="just">
              <a:buNone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</a:rPr>
              <a:t>inteiro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buNone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 float decimal;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buNone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BR" sz="12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pt-BR" sz="1200" b="1" dirty="0" err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 ()</a:t>
            </a:r>
          </a:p>
          <a:p>
            <a:pPr marL="109728" indent="0" algn="just">
              <a:buNone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buNone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	   </a:t>
            </a: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inteiro x = 1;</a:t>
            </a:r>
          </a:p>
          <a:p>
            <a:pPr marL="109728" indent="0" algn="just">
              <a:buNone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	   </a:t>
            </a: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decimal y = 1.5;</a:t>
            </a:r>
          </a:p>
          <a:p>
            <a:pPr marL="109728" indent="0" algn="just">
              <a:buNone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spcAft>
                <a:spcPts val="1200"/>
              </a:spcAft>
              <a:buFont typeface="Wingdings 3"/>
              <a:buNone/>
            </a:pPr>
            <a:endParaRPr lang="pt-BR" sz="1200" dirty="0" smtClean="0">
              <a:latin typeface="+mj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94082"/>
            <a:ext cx="8229600" cy="70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 eaLnBrk="1" hangingPunct="1">
              <a:defRPr sz="3300" b="1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eaLnBrk="1" hangingPunct="1"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algn="ctr" eaLnBrk="1" hangingPunct="1"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algn="ctr" eaLnBrk="1" hangingPunct="1"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algn="ctr" eaLnBrk="1" hangingPunct="1"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342900" algn="ctr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685800" algn="ctr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028700" algn="ctr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371600" algn="ctr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pt-PT" dirty="0"/>
              <a:t>Definindo Tipos (</a:t>
            </a:r>
            <a:r>
              <a:rPr lang="pt-BR" dirty="0" err="1"/>
              <a:t>Typedef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79712" y="5702229"/>
            <a:ext cx="56124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just">
              <a:buNone/>
            </a:pPr>
            <a:r>
              <a:rPr lang="pt-BR" sz="11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Nota importante</a:t>
            </a:r>
            <a:r>
              <a:rPr lang="pt-BR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O uso de </a:t>
            </a:r>
            <a:r>
              <a:rPr lang="pt-BR" sz="11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typedef</a:t>
            </a:r>
            <a:r>
              <a:rPr lang="pt-BR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para redefinir nomes de tipos primitivos (como </a:t>
            </a:r>
            <a:r>
              <a:rPr lang="pt-BR" sz="11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pt-BR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pt-BR" sz="11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float</a:t>
            </a:r>
            <a:r>
              <a:rPr lang="pt-BR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char) é altamente desencorajado por proporcionar uma menor legibilidade do código. Portanto, devemos utilizar </a:t>
            </a:r>
            <a:r>
              <a:rPr lang="pt-BR" sz="11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typedef</a:t>
            </a:r>
            <a:r>
              <a:rPr lang="pt-BR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apenas em momentos oportunos (como por exemplo, definir o nome de uma estrutura de dados complexa - </a:t>
            </a:r>
            <a:r>
              <a:rPr lang="pt-BR" sz="11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pt-BR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).li</a:t>
            </a:r>
            <a:endParaRPr lang="pt-BR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695544"/>
            <a:ext cx="9143999" cy="6162456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95250" indent="0" algn="just">
              <a:spcBef>
                <a:spcPts val="0"/>
              </a:spcBef>
              <a:buNone/>
            </a:pPr>
            <a:r>
              <a:rPr lang="pt-BR" sz="1600" b="1" dirty="0" smtClean="0"/>
              <a:t>Definindo </a:t>
            </a:r>
            <a:r>
              <a:rPr lang="pt-BR" sz="1600" b="1" dirty="0"/>
              <a:t>nomes para estruturas de dados</a:t>
            </a:r>
            <a:endParaRPr lang="pt-BR" sz="1600" dirty="0"/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Uma vantagem muito grande que </a:t>
            </a:r>
            <a:r>
              <a:rPr lang="pt-BR" sz="1200" dirty="0" err="1"/>
              <a:t>typedef</a:t>
            </a:r>
            <a:r>
              <a:rPr lang="pt-BR" sz="1200" dirty="0"/>
              <a:t> nos proporciona é definir um nome para nossa estrutura de dados (</a:t>
            </a:r>
            <a:r>
              <a:rPr lang="pt-BR" sz="1200" dirty="0" err="1"/>
              <a:t>struct</a:t>
            </a:r>
            <a:r>
              <a:rPr lang="pt-BR" sz="1200" dirty="0"/>
              <a:t>).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Graças a isso, somos capazes de </a:t>
            </a:r>
            <a:r>
              <a:rPr lang="pt-BR" sz="1200" dirty="0" err="1"/>
              <a:t>auto-referenciar</a:t>
            </a:r>
            <a:r>
              <a:rPr lang="pt-BR" sz="1200" dirty="0"/>
              <a:t> a estrutura, ou seja, colocar um tipo de dado </a:t>
            </a:r>
            <a:r>
              <a:rPr lang="pt-BR" sz="1200" dirty="0" err="1"/>
              <a:t>struct</a:t>
            </a:r>
            <a:r>
              <a:rPr lang="pt-BR" sz="1200" dirty="0"/>
              <a:t> dentro de outro </a:t>
            </a:r>
            <a:r>
              <a:rPr lang="pt-BR" sz="1200" dirty="0" err="1"/>
              <a:t>struct</a:t>
            </a:r>
            <a:r>
              <a:rPr lang="pt-BR" sz="1200" dirty="0"/>
              <a:t>.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Podemos definir o nome de uma estrutura de dados (</a:t>
            </a:r>
            <a:r>
              <a:rPr lang="pt-BR" sz="1200" dirty="0" err="1"/>
              <a:t>struct</a:t>
            </a:r>
            <a:r>
              <a:rPr lang="pt-BR" sz="1200" dirty="0"/>
              <a:t>) de duas maneiras: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Definindo o nome da estrutura e só depois definir a estrutura; ou definir a estrutura ao mesmo tempo que define o nome.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Da primeira forma seria o mesmo que fizéssemos isso: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 err="1"/>
              <a:t>typedef</a:t>
            </a:r>
            <a:r>
              <a:rPr lang="pt-BR" sz="1200" dirty="0"/>
              <a:t> </a:t>
            </a:r>
            <a:r>
              <a:rPr lang="pt-BR" sz="1200" dirty="0" err="1"/>
              <a:t>struct</a:t>
            </a:r>
            <a:r>
              <a:rPr lang="pt-BR" sz="1200" dirty="0"/>
              <a:t> estrutura1 </a:t>
            </a:r>
            <a:r>
              <a:rPr lang="pt-BR" sz="1200" dirty="0" err="1"/>
              <a:t>MinhaEstrutura</a:t>
            </a:r>
            <a:r>
              <a:rPr lang="pt-BR" sz="1200" dirty="0"/>
              <a:t>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 err="1"/>
              <a:t>struct</a:t>
            </a:r>
            <a:r>
              <a:rPr lang="pt-BR" sz="1200" dirty="0"/>
              <a:t> estrutura1 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{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   </a:t>
            </a:r>
            <a:r>
              <a:rPr lang="pt-BR" sz="1200" dirty="0" err="1"/>
              <a:t>int</a:t>
            </a:r>
            <a:r>
              <a:rPr lang="pt-BR" sz="1200" dirty="0"/>
              <a:t> var1;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   </a:t>
            </a:r>
            <a:r>
              <a:rPr lang="pt-BR" sz="1200" dirty="0" err="1"/>
              <a:t>float</a:t>
            </a:r>
            <a:r>
              <a:rPr lang="pt-BR" sz="1200" dirty="0"/>
              <a:t> var2;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};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Da segunda forma seria o mesmo que fizéssemos isso: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en-US" sz="1200" dirty="0" err="1"/>
              <a:t>typedef</a:t>
            </a:r>
            <a:r>
              <a:rPr lang="en-US" sz="1200" dirty="0"/>
              <a:t> </a:t>
            </a:r>
            <a:r>
              <a:rPr lang="en-US" sz="1200" dirty="0" err="1"/>
              <a:t>struct</a:t>
            </a:r>
            <a:r>
              <a:rPr lang="en-US" sz="1200" dirty="0"/>
              <a:t> estrutura1 </a:t>
            </a:r>
            <a:endParaRPr lang="pt-BR" sz="1200" dirty="0"/>
          </a:p>
          <a:p>
            <a:pPr marL="109728" indent="0" algn="just">
              <a:spcBef>
                <a:spcPts val="0"/>
              </a:spcBef>
              <a:buNone/>
            </a:pPr>
            <a:r>
              <a:rPr lang="en-US" sz="1200" dirty="0"/>
              <a:t>{</a:t>
            </a:r>
            <a:endParaRPr lang="pt-BR" sz="1200" dirty="0"/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 err="1"/>
              <a:t>int</a:t>
            </a:r>
            <a:r>
              <a:rPr lang="pt-BR" sz="1200" dirty="0"/>
              <a:t> var1;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 err="1"/>
              <a:t>float</a:t>
            </a:r>
            <a:r>
              <a:rPr lang="pt-BR" sz="1200" dirty="0"/>
              <a:t> var2;</a:t>
            </a: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dirty="0"/>
              <a:t>} </a:t>
            </a:r>
            <a:r>
              <a:rPr lang="pt-BR" sz="1200" dirty="0" err="1"/>
              <a:t>MinhaEstrutura</a:t>
            </a:r>
            <a:r>
              <a:rPr lang="pt-BR" sz="1200" dirty="0"/>
              <a:t>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Agora, que já possuímos uma estrutura de dados definida com um nome, nós podemos utilizá-la dentro de outra estrutura de dados. Por exemplo: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 err="1"/>
              <a:t>typedef</a:t>
            </a:r>
            <a:r>
              <a:rPr lang="pt-BR" sz="1200" dirty="0"/>
              <a:t> </a:t>
            </a:r>
            <a:r>
              <a:rPr lang="pt-BR" sz="1200" dirty="0" err="1"/>
              <a:t>struct</a:t>
            </a:r>
            <a:r>
              <a:rPr lang="pt-BR" sz="1200" dirty="0"/>
              <a:t> estrutura1 </a:t>
            </a:r>
            <a:r>
              <a:rPr lang="pt-BR" sz="1200" dirty="0" err="1"/>
              <a:t>MinhaEstrutura</a:t>
            </a:r>
            <a:r>
              <a:rPr lang="pt-BR" sz="1200" dirty="0"/>
              <a:t>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 err="1"/>
              <a:t>struct</a:t>
            </a:r>
            <a:r>
              <a:rPr lang="pt-BR" sz="1200" dirty="0"/>
              <a:t> estrutura1 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/>
              <a:t>{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en-US" sz="1200" dirty="0" err="1"/>
              <a:t>int</a:t>
            </a:r>
            <a:r>
              <a:rPr lang="en-US" sz="1200" dirty="0"/>
              <a:t> var1;</a:t>
            </a:r>
            <a:endParaRPr lang="pt-BR" sz="1200" dirty="0"/>
          </a:p>
          <a:p>
            <a:pPr marL="109728" indent="0" algn="just">
              <a:spcBef>
                <a:spcPts val="0"/>
              </a:spcBef>
              <a:buNone/>
            </a:pPr>
            <a:r>
              <a:rPr lang="en-US" sz="1200" dirty="0"/>
              <a:t>float var2;</a:t>
            </a:r>
            <a:endParaRPr lang="pt-BR" sz="1200" dirty="0"/>
          </a:p>
          <a:p>
            <a:pPr marL="109728" indent="0" algn="just">
              <a:spcBef>
                <a:spcPts val="0"/>
              </a:spcBef>
              <a:buNone/>
            </a:pPr>
            <a:r>
              <a:rPr lang="en-US" sz="1200" dirty="0"/>
              <a:t>};</a:t>
            </a:r>
            <a:endParaRPr lang="pt-BR" sz="1200" dirty="0"/>
          </a:p>
          <a:p>
            <a:pPr marL="109728" indent="0" algn="just">
              <a:spcBef>
                <a:spcPts val="0"/>
              </a:spcBef>
              <a:buNone/>
            </a:pPr>
            <a:r>
              <a:rPr lang="en-US" sz="1200" dirty="0"/>
              <a:t> </a:t>
            </a:r>
            <a:endParaRPr lang="pt-BR" sz="1200" dirty="0"/>
          </a:p>
          <a:p>
            <a:pPr marL="109728" indent="0" algn="just">
              <a:spcBef>
                <a:spcPts val="0"/>
              </a:spcBef>
              <a:buNone/>
            </a:pPr>
            <a:r>
              <a:rPr lang="en-US" sz="1200" dirty="0" err="1" smtClean="0"/>
              <a:t>struct</a:t>
            </a:r>
            <a:r>
              <a:rPr lang="en-US" sz="1200" dirty="0" smtClean="0"/>
              <a:t> estrutura2 </a:t>
            </a:r>
            <a:endParaRPr lang="pt-BR" sz="1200" dirty="0" smtClean="0"/>
          </a:p>
          <a:p>
            <a:pPr marL="109728" indent="0" algn="just">
              <a:spcBef>
                <a:spcPts val="0"/>
              </a:spcBef>
              <a:buNone/>
            </a:pPr>
            <a:r>
              <a:rPr lang="en-US" sz="1200" dirty="0" smtClean="0"/>
              <a:t>{</a:t>
            </a:r>
            <a:endParaRPr lang="pt-BR" sz="1200" dirty="0"/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 err="1"/>
              <a:t>int</a:t>
            </a:r>
            <a:r>
              <a:rPr lang="pt-BR" sz="1200" dirty="0"/>
              <a:t> var3;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 err="1"/>
              <a:t>MinhaEstrutura</a:t>
            </a:r>
            <a:r>
              <a:rPr lang="pt-BR" sz="1200" dirty="0"/>
              <a:t> var4;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200" dirty="0" smtClean="0"/>
              <a:t>};</a:t>
            </a:r>
            <a:endParaRPr lang="pt-BR" sz="1200" dirty="0" smtClean="0"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154865"/>
            <a:ext cx="8229600" cy="58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 eaLnBrk="1" hangingPunct="1">
              <a:defRPr sz="3300" b="1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eaLnBrk="1" hangingPunct="1"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algn="ctr" eaLnBrk="1" hangingPunct="1"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algn="ctr" eaLnBrk="1" hangingPunct="1"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algn="ctr" eaLnBrk="1" hangingPunct="1"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342900" algn="ctr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685800" algn="ctr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028700" algn="ctr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371600" algn="ctr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pt-PT" dirty="0"/>
              <a:t>Definindo Tipos (</a:t>
            </a:r>
            <a:r>
              <a:rPr lang="pt-BR" dirty="0" err="1"/>
              <a:t>Typedef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385899" y="5661248"/>
            <a:ext cx="637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chemeClr val="tx1"/>
                </a:solidFill>
              </a:rPr>
              <a:t>Como podemos perceber, somos capazes de usar </a:t>
            </a:r>
            <a:r>
              <a:rPr lang="pt-BR" sz="1200" dirty="0" err="1">
                <a:solidFill>
                  <a:schemeClr val="tx1"/>
                </a:solidFill>
              </a:rPr>
              <a:t>MinhaEstrutura</a:t>
            </a:r>
            <a:r>
              <a:rPr lang="pt-BR" sz="1200" dirty="0">
                <a:solidFill>
                  <a:schemeClr val="tx1"/>
                </a:solidFill>
              </a:rPr>
              <a:t> (que na verdade é o </a:t>
            </a:r>
            <a:r>
              <a:rPr lang="pt-BR" sz="1200" dirty="0" err="1">
                <a:solidFill>
                  <a:schemeClr val="tx1"/>
                </a:solidFill>
              </a:rPr>
              <a:t>struct</a:t>
            </a:r>
            <a:r>
              <a:rPr lang="pt-BR" sz="1200" dirty="0">
                <a:solidFill>
                  <a:schemeClr val="tx1"/>
                </a:solidFill>
              </a:rPr>
              <a:t> estrutura1) dentro do </a:t>
            </a:r>
            <a:r>
              <a:rPr lang="pt-BR" sz="1200" dirty="0" err="1">
                <a:solidFill>
                  <a:schemeClr val="tx1"/>
                </a:solidFill>
              </a:rPr>
              <a:t>struct</a:t>
            </a:r>
            <a:r>
              <a:rPr lang="pt-BR" sz="1200" dirty="0">
                <a:solidFill>
                  <a:schemeClr val="tx1"/>
                </a:solidFill>
              </a:rPr>
              <a:t> estrutura2 perfeitamente, sem maiores problemas. O que seria impossível de ser feito se declarássemos dentro de estrutura2 o var4 como sendo estrutura1.</a:t>
            </a:r>
          </a:p>
        </p:txBody>
      </p:sp>
    </p:spTree>
    <p:extLst>
      <p:ext uri="{BB962C8B-B14F-4D97-AF65-F5344CB8AC3E}">
        <p14:creationId xmlns:p14="http://schemas.microsoft.com/office/powerpoint/2010/main" val="3795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Estrutura (</a:t>
            </a:r>
            <a:r>
              <a:rPr lang="pt-BR" dirty="0" err="1">
                <a:solidFill>
                  <a:schemeClr val="tx1"/>
                </a:solidFill>
                <a:cs typeface="Calibri" pitchFamily="34" charset="0"/>
              </a:rPr>
              <a:t>Struct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435280" cy="4421088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Tipo de dado estruturado heterogêneo</a:t>
            </a:r>
            <a:endParaRPr lang="pt-BR" sz="1800" dirty="0" smtClean="0">
              <a:latin typeface="+mj-lt"/>
            </a:endParaRPr>
          </a:p>
          <a:p>
            <a:pPr algn="just"/>
            <a:r>
              <a:rPr lang="pt-BR" sz="1800" dirty="0" smtClean="0">
                <a:latin typeface="+mj-lt"/>
              </a:rPr>
              <a:t>Uma </a:t>
            </a:r>
            <a:r>
              <a:rPr lang="pt-BR" sz="1800" i="1" dirty="0" err="1" smtClean="0">
                <a:latin typeface="+mj-lt"/>
              </a:rPr>
              <a:t>struct</a:t>
            </a:r>
            <a:r>
              <a:rPr lang="pt-BR" sz="1800" dirty="0">
                <a:latin typeface="+mj-lt"/>
              </a:rPr>
              <a:t> </a:t>
            </a:r>
            <a:r>
              <a:rPr lang="pt-BR" sz="1800" dirty="0" smtClean="0">
                <a:latin typeface="+mj-lt"/>
              </a:rPr>
              <a:t>é um tipo de variável especial que contém diversas outras “variáveis internas” (campos, atributos, membros), normalmente de tipos diferentes e que são referenciadas por um mesmo nome.</a:t>
            </a:r>
          </a:p>
          <a:p>
            <a:pPr algn="just"/>
            <a:r>
              <a:rPr lang="pt-BR" sz="1800" dirty="0" smtClean="0">
                <a:latin typeface="+mj-lt"/>
              </a:rPr>
              <a:t>Podemos dizer que as </a:t>
            </a:r>
            <a:r>
              <a:rPr lang="pt-BR" sz="1800" i="1" dirty="0" err="1" smtClean="0">
                <a:latin typeface="+mj-lt"/>
              </a:rPr>
              <a:t>structs</a:t>
            </a:r>
            <a:r>
              <a:rPr lang="pt-BR" sz="1800" dirty="0" smtClean="0">
                <a:latin typeface="+mj-lt"/>
              </a:rPr>
              <a:t> da linguagem C são o equivalente ao que se denomina registros em outras linguagens de programação.</a:t>
            </a:r>
          </a:p>
          <a:p>
            <a:pPr algn="just"/>
            <a:r>
              <a:rPr lang="pt-BR" sz="1800" dirty="0" smtClean="0"/>
              <a:t>Essa estrutura (agrupamento de variáveis sob um nome) permite que informações relacionadas mantenham-se juntas, sendo acessadas pelo nome da variável do tipo </a:t>
            </a:r>
            <a:r>
              <a:rPr lang="pt-BR" sz="1800" i="1" dirty="0" err="1" smtClean="0"/>
              <a:t>struct</a:t>
            </a:r>
            <a:r>
              <a:rPr lang="pt-BR" sz="1800" dirty="0" smtClean="0"/>
              <a:t>. </a:t>
            </a:r>
          </a:p>
          <a:p>
            <a:pPr algn="just"/>
            <a:r>
              <a:rPr lang="pt-BR" sz="1800" dirty="0"/>
              <a:t>Permite agrupar dados de diferentes tipos numa mesma estrutura (ao contrário de matrizes que possuem elementos de um mesmo tipo)</a:t>
            </a:r>
          </a:p>
          <a:p>
            <a:pPr algn="just"/>
            <a:r>
              <a:rPr lang="pt-BR" sz="1800" dirty="0"/>
              <a:t>Cada componente de um registro pode ser de um tipo diferente (</a:t>
            </a:r>
            <a:r>
              <a:rPr lang="pt-BR" sz="1800" i="1" dirty="0" err="1"/>
              <a:t>int</a:t>
            </a:r>
            <a:r>
              <a:rPr lang="pt-BR" sz="1800" dirty="0"/>
              <a:t>, </a:t>
            </a:r>
            <a:r>
              <a:rPr lang="pt-BR" sz="1800" i="1" dirty="0"/>
              <a:t>char</a:t>
            </a:r>
            <a:r>
              <a:rPr lang="pt-BR" sz="1800" dirty="0"/>
              <a:t>, ...)</a:t>
            </a:r>
          </a:p>
          <a:p>
            <a:pPr algn="just">
              <a:spcBef>
                <a:spcPts val="0"/>
              </a:spcBef>
            </a:pPr>
            <a:r>
              <a:rPr lang="pt-BR" sz="1800" dirty="0" smtClean="0">
                <a:latin typeface="+mj-lt"/>
              </a:rPr>
              <a:t>A declaração de uma estrutura define um tipo de dado, ou seja, informa ao computador a quantidade de memória em bytes que será necessário reservar para uma variável que venha a ser declarada como sendo desse tipo.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(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Struct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>
            <a:noAutofit/>
          </a:bodyPr>
          <a:lstStyle/>
          <a:p>
            <a:pPr algn="just"/>
            <a:r>
              <a:rPr lang="pt-BR" sz="1900" dirty="0" smtClean="0">
                <a:latin typeface="+mj-lt"/>
              </a:rPr>
              <a:t>Uma maneira simples de entender as estruturas é comparando-as com os </a:t>
            </a:r>
            <a:r>
              <a:rPr lang="pt-BR" sz="1900" dirty="0" smtClean="0">
                <a:latin typeface="+mj-lt"/>
                <a:hlinkClick r:id="rId2"/>
              </a:rPr>
              <a:t>vetores</a:t>
            </a:r>
            <a:r>
              <a:rPr lang="pt-BR" sz="1900" dirty="0" smtClean="0">
                <a:latin typeface="+mj-lt"/>
              </a:rPr>
              <a:t>, pois assim como os vetores reúnem informações, as estruturas também o fazem. A grande diferença é que nas estruturas os campos podem possuir tipos diferentes, enquanto nos vetores todos os campos possuem tipos iguais. </a:t>
            </a:r>
          </a:p>
          <a:p>
            <a:pPr algn="just"/>
            <a:r>
              <a:rPr lang="pt-BR" sz="1900" dirty="0" smtClean="0">
                <a:latin typeface="+mj-lt"/>
              </a:rPr>
              <a:t>Para salientar algumas informações importantes sobre as estruturas: </a:t>
            </a:r>
          </a:p>
          <a:p>
            <a:pPr lvl="1" algn="just"/>
            <a:r>
              <a:rPr lang="pt-BR" sz="1900" dirty="0" smtClean="0">
                <a:latin typeface="+mj-lt"/>
              </a:rPr>
              <a:t>ao definir uma estrutura, basicamente define-se um tipo complexo de dado, e não uma variável; </a:t>
            </a:r>
          </a:p>
          <a:p>
            <a:pPr lvl="1" algn="just"/>
            <a:r>
              <a:rPr lang="pt-BR" sz="1900" dirty="0" smtClean="0">
                <a:latin typeface="+mj-lt"/>
              </a:rPr>
              <a:t>um tipo estrutura pode ser global ou local, ou seja, o tipo definido pode existir apenas dentro de uma função (</a:t>
            </a:r>
            <a:r>
              <a:rPr lang="pt-BR" sz="1900" dirty="0" err="1" smtClean="0">
                <a:latin typeface="+mj-lt"/>
              </a:rPr>
              <a:t>struct</a:t>
            </a:r>
            <a:r>
              <a:rPr lang="pt-BR" sz="1900" dirty="0" smtClean="0">
                <a:latin typeface="+mj-lt"/>
              </a:rPr>
              <a:t> local) ou pode existir em todo o programa (global). Se a estrutura existir apenas localmente a uma função, apenas esta função poderá ter variáveis do tipo da estrutura declarada.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(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Struct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435280" cy="4421088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None/>
            </a:pPr>
            <a:r>
              <a:rPr lang="pt-BR" sz="1400" dirty="0" smtClean="0">
                <a:latin typeface="+mj-lt"/>
              </a:rPr>
              <a:t>A forma de declaração de uma estrutura em C é:</a:t>
            </a:r>
          </a:p>
          <a:p>
            <a:pPr marL="109728" indent="0">
              <a:buNone/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&lt;</a:t>
            </a: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identificador_struct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 </a:t>
            </a:r>
            <a:endParaRPr lang="pt-BR" sz="1400" b="1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09728" indent="0">
              <a:buNone/>
            </a:pP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{</a:t>
            </a:r>
            <a:endParaRPr lang="pt-BR" sz="1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09728" indent="0">
              <a:buNone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tipo &lt;nome_variável_campo1&gt;;</a:t>
            </a:r>
            <a:endParaRPr lang="pt-BR" sz="1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09728" indent="0">
              <a:buNone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tipo &lt;nome_variável_campo2&gt;;</a:t>
            </a:r>
            <a:endParaRPr lang="pt-BR" sz="1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09728" indent="0">
              <a:buNone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  <a:endParaRPr lang="pt-BR" sz="1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09728" indent="0">
              <a:spcAft>
                <a:spcPts val="600"/>
              </a:spcAft>
              <a:buNone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} &lt;</a:t>
            </a: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variáveis_estrutura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&gt;;</a:t>
            </a:r>
            <a:endParaRPr lang="pt-BR" sz="1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 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struct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&lt;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identificador_struct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 &lt;var1&gt;, &lt;var2&gt;;</a:t>
            </a:r>
            <a:endParaRPr lang="pt-BR" sz="1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09728" indent="0">
              <a:buNone/>
            </a:pPr>
            <a:r>
              <a:rPr lang="pt-BR" sz="1400" dirty="0" smtClean="0">
                <a:latin typeface="+mj-lt"/>
              </a:rPr>
              <a:t>Os </a:t>
            </a:r>
            <a:r>
              <a:rPr lang="pt-BR" sz="1400" dirty="0">
                <a:latin typeface="+mj-lt"/>
              </a:rPr>
              <a:t>elementos do registro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latin typeface="+mj-lt"/>
              </a:rPr>
              <a:t>São </a:t>
            </a:r>
            <a:r>
              <a:rPr lang="pt-BR" sz="1400" dirty="0">
                <a:latin typeface="+mj-lt"/>
              </a:rPr>
              <a:t>chamados de campos ou membros da </a:t>
            </a:r>
            <a:r>
              <a:rPr lang="pt-BR" sz="1400" i="1" dirty="0" err="1">
                <a:latin typeface="+mj-lt"/>
              </a:rPr>
              <a:t>struct</a:t>
            </a:r>
            <a:endParaRPr lang="pt-BR" sz="1400" dirty="0">
              <a:latin typeface="+mj-lt"/>
            </a:endParaRP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400" dirty="0" smtClean="0">
                <a:latin typeface="+mj-lt"/>
              </a:rPr>
              <a:t>É </a:t>
            </a:r>
            <a:r>
              <a:rPr lang="pt-BR" sz="1400" dirty="0">
                <a:latin typeface="+mj-lt"/>
              </a:rPr>
              <a:t>utilizado para armazenar informações de um mesmo objeto</a:t>
            </a:r>
          </a:p>
          <a:p>
            <a:pPr marL="109728" indent="0">
              <a:buNone/>
            </a:pPr>
            <a:r>
              <a:rPr lang="pt-BR" sz="1400" dirty="0" smtClean="0">
                <a:latin typeface="+mj-lt"/>
              </a:rPr>
              <a:t>Exemplos:</a:t>
            </a:r>
          </a:p>
          <a:p>
            <a:pPr marL="109728" indent="0">
              <a:buNone/>
            </a:pPr>
            <a:r>
              <a:rPr lang="pt-BR" sz="1400" dirty="0" smtClean="0">
                <a:latin typeface="+mj-lt"/>
              </a:rPr>
              <a:t>carro: </a:t>
            </a:r>
            <a:r>
              <a:rPr lang="pt-BR" sz="1400" dirty="0">
                <a:latin typeface="+mj-lt"/>
              </a:rPr>
              <a:t>cor, marca, ano, placa, </a:t>
            </a:r>
            <a:r>
              <a:rPr lang="pt-BR" sz="1400" dirty="0" smtClean="0">
                <a:latin typeface="+mj-lt"/>
              </a:rPr>
              <a:t>chassi.</a:t>
            </a:r>
            <a:endParaRPr lang="pt-BR" sz="1400" dirty="0">
              <a:latin typeface="+mj-lt"/>
            </a:endParaRPr>
          </a:p>
          <a:p>
            <a:pPr marL="109728" indent="0">
              <a:buNone/>
            </a:pPr>
            <a:r>
              <a:rPr lang="pt-BR" sz="1400" dirty="0" smtClean="0">
                <a:latin typeface="+mj-lt"/>
              </a:rPr>
              <a:t>Pessoa: </a:t>
            </a:r>
            <a:r>
              <a:rPr lang="pt-BR" sz="1400" dirty="0">
                <a:latin typeface="+mj-lt"/>
              </a:rPr>
              <a:t>nome, idade, </a:t>
            </a:r>
            <a:r>
              <a:rPr lang="pt-BR" sz="1400" dirty="0" smtClean="0">
                <a:latin typeface="+mj-lt"/>
              </a:rPr>
              <a:t>endereço.</a:t>
            </a:r>
            <a:endParaRPr lang="pt-BR" sz="1400" dirty="0">
              <a:latin typeface="+mj-lt"/>
            </a:endParaRPr>
          </a:p>
          <a:p>
            <a:pPr algn="just">
              <a:buNone/>
            </a:pPr>
            <a:endParaRPr lang="pt-BR" sz="1600" dirty="0" smtClean="0"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11760" y="5471906"/>
            <a:ext cx="46486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400" u="sng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Ficha</a:t>
            </a:r>
            <a:endParaRPr lang="pt-BR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Nome	: ______________________________________________________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Endereço	: ______________________________________________________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Telefone	: ______________________________________________________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Salário	: </a:t>
            </a:r>
            <a:r>
              <a:rPr lang="pt-BR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______________________________________________________</a:t>
            </a:r>
            <a:endParaRPr lang="pt-BR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Idade	: </a:t>
            </a:r>
            <a:r>
              <a:rPr lang="pt-BR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______________________________________________________</a:t>
            </a:r>
            <a:endParaRPr lang="pt-BR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2411760" y="5471906"/>
            <a:ext cx="4648628" cy="1015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1394422" y="5752748"/>
            <a:ext cx="1065783" cy="2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 flipV="1">
            <a:off x="1361931" y="5816566"/>
            <a:ext cx="1080120" cy="90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 flipV="1">
            <a:off x="1362016" y="5898106"/>
            <a:ext cx="1081832" cy="154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 flipV="1">
            <a:off x="1335220" y="5999045"/>
            <a:ext cx="1119898" cy="1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 flipV="1">
            <a:off x="1363757" y="6080715"/>
            <a:ext cx="1075814" cy="253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65" name="Conector de seta reta 143364"/>
          <p:cNvCxnSpPr/>
          <p:nvPr/>
        </p:nvCxnSpPr>
        <p:spPr>
          <a:xfrm flipV="1">
            <a:off x="6372200" y="4924066"/>
            <a:ext cx="0" cy="555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66" name="Retângulo 143365"/>
          <p:cNvSpPr/>
          <p:nvPr/>
        </p:nvSpPr>
        <p:spPr>
          <a:xfrm>
            <a:off x="5870488" y="4660695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estrutura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72249" y="5699454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campos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3367" name="Retângulo 143366"/>
          <p:cNvSpPr/>
          <p:nvPr/>
        </p:nvSpPr>
        <p:spPr>
          <a:xfrm>
            <a:off x="5509049" y="2132856"/>
            <a:ext cx="3634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chemeClr val="tx1"/>
                </a:solidFill>
              </a:rPr>
              <a:t>A palavra reservada </a:t>
            </a:r>
            <a:r>
              <a:rPr lang="pt-BR" sz="1200" i="1" dirty="0" err="1">
                <a:solidFill>
                  <a:schemeClr val="tx1"/>
                </a:solidFill>
              </a:rPr>
              <a:t>struct</a:t>
            </a:r>
            <a:r>
              <a:rPr lang="pt-BR" sz="1200" i="1" dirty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indica ao </a:t>
            </a:r>
            <a:r>
              <a:rPr lang="pt-BR" sz="1200" dirty="0" smtClean="0">
                <a:solidFill>
                  <a:schemeClr val="tx1"/>
                </a:solidFill>
              </a:rPr>
              <a:t>compilador que </a:t>
            </a:r>
            <a:r>
              <a:rPr lang="pt-BR" sz="1200" dirty="0">
                <a:solidFill>
                  <a:schemeClr val="tx1"/>
                </a:solidFill>
              </a:rPr>
              <a:t>está sendo criada uma </a:t>
            </a:r>
            <a:r>
              <a:rPr lang="pt-BR" sz="1200" dirty="0" smtClean="0">
                <a:solidFill>
                  <a:schemeClr val="tx1"/>
                </a:solidFill>
              </a:rPr>
              <a:t>estrutura.</a:t>
            </a:r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 smtClean="0">
                <a:solidFill>
                  <a:schemeClr val="tx1"/>
                </a:solidFill>
              </a:rPr>
              <a:t>Uma </a:t>
            </a:r>
            <a:r>
              <a:rPr lang="pt-BR" sz="1200" dirty="0">
                <a:solidFill>
                  <a:schemeClr val="tx1"/>
                </a:solidFill>
              </a:rPr>
              <a:t>estrutura deve ser declarada após incluir </a:t>
            </a:r>
            <a:r>
              <a:rPr lang="pt-BR" sz="1200" dirty="0" smtClean="0">
                <a:solidFill>
                  <a:schemeClr val="tx1"/>
                </a:solidFill>
              </a:rPr>
              <a:t>as bibliotecas </a:t>
            </a:r>
            <a:r>
              <a:rPr lang="pt-BR" sz="1200" dirty="0">
                <a:solidFill>
                  <a:schemeClr val="tx1"/>
                </a:solidFill>
              </a:rPr>
              <a:t>e antes da </a:t>
            </a:r>
            <a:r>
              <a:rPr lang="pt-BR" sz="1200" i="1" dirty="0" err="1">
                <a:solidFill>
                  <a:schemeClr val="tx1"/>
                </a:solidFill>
              </a:rPr>
              <a:t>main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Exemplos de Criação e Declaração de Estrutura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8435280" cy="4421088"/>
          </a:xfrm>
        </p:spPr>
        <p:txBody>
          <a:bodyPr numCol="2">
            <a:noAutofit/>
          </a:bodyPr>
          <a:lstStyle/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err="1" smtClean="0"/>
              <a:t>struct</a:t>
            </a:r>
            <a:r>
              <a:rPr lang="pt-BR" sz="1400" dirty="0" smtClean="0"/>
              <a:t> </a:t>
            </a:r>
            <a:r>
              <a:rPr lang="pt-BR" sz="1400" dirty="0" err="1" smtClean="0"/>
              <a:t>ficha_de_aluno</a:t>
            </a:r>
            <a:endParaRPr lang="pt-BR" sz="1400" dirty="0" smtClean="0"/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{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   </a:t>
            </a:r>
            <a:r>
              <a:rPr lang="pt-BR" sz="1400" dirty="0" err="1" smtClean="0"/>
              <a:t>char</a:t>
            </a:r>
            <a:r>
              <a:rPr lang="pt-BR" sz="1400" dirty="0" smtClean="0"/>
              <a:t> nome[50];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   </a:t>
            </a:r>
            <a:r>
              <a:rPr lang="pt-BR" sz="1400" dirty="0" err="1" smtClean="0"/>
              <a:t>char</a:t>
            </a:r>
            <a:r>
              <a:rPr lang="pt-BR" sz="1400" dirty="0" smtClean="0"/>
              <a:t> disciplina[30];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   </a:t>
            </a:r>
            <a:r>
              <a:rPr lang="pt-BR" sz="1400" dirty="0" err="1" smtClean="0"/>
              <a:t>float</a:t>
            </a:r>
            <a:r>
              <a:rPr lang="pt-BR" sz="1400" dirty="0" smtClean="0"/>
              <a:t> nota_prova1;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   </a:t>
            </a:r>
            <a:r>
              <a:rPr lang="pt-BR" sz="1400" dirty="0" err="1" smtClean="0"/>
              <a:t>float</a:t>
            </a:r>
            <a:r>
              <a:rPr lang="pt-BR" sz="1400" dirty="0" smtClean="0"/>
              <a:t> nota_prova2;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};</a:t>
            </a:r>
          </a:p>
          <a:p>
            <a:pPr marL="0" indent="0" algn="just" fontAlgn="base">
              <a:spcBef>
                <a:spcPts val="0"/>
              </a:spcBef>
              <a:buNone/>
            </a:pPr>
            <a:endParaRPr lang="pt-BR" sz="1400" dirty="0" smtClean="0"/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err="1" smtClean="0"/>
              <a:t>main</a:t>
            </a:r>
            <a:r>
              <a:rPr lang="pt-BR" sz="1400" dirty="0" smtClean="0"/>
              <a:t>()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{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   </a:t>
            </a:r>
            <a:r>
              <a:rPr lang="pt-BR" sz="1400" dirty="0" err="1" smtClean="0"/>
              <a:t>struct</a:t>
            </a:r>
            <a:r>
              <a:rPr lang="pt-BR" sz="1400" dirty="0" smtClean="0"/>
              <a:t> </a:t>
            </a:r>
            <a:r>
              <a:rPr lang="pt-BR" sz="1400" dirty="0" err="1" smtClean="0"/>
              <a:t>ficha_de_aluno</a:t>
            </a:r>
            <a:r>
              <a:rPr lang="pt-BR" sz="1400" dirty="0" smtClean="0"/>
              <a:t> aluno;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}</a:t>
            </a:r>
          </a:p>
          <a:p>
            <a:pPr marL="0" indent="0" algn="just" fontAlgn="base">
              <a:spcBef>
                <a:spcPts val="0"/>
              </a:spcBef>
              <a:buNone/>
            </a:pPr>
            <a:endParaRPr lang="pt-BR" sz="1400" dirty="0" smtClean="0"/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Neste exemplo criamos a </a:t>
            </a:r>
            <a:r>
              <a:rPr lang="pt-BR" sz="1400" dirty="0" err="1" smtClean="0"/>
              <a:t>struct</a:t>
            </a:r>
            <a:r>
              <a:rPr lang="pt-BR" sz="1400" dirty="0" smtClean="0"/>
              <a:t> </a:t>
            </a:r>
            <a:r>
              <a:rPr lang="pt-BR" sz="1400" dirty="0" err="1" smtClean="0"/>
              <a:t>ficha_de_aluno</a:t>
            </a:r>
            <a:r>
              <a:rPr lang="pt-BR" sz="1400" dirty="0" smtClean="0"/>
              <a:t>.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smtClean="0"/>
              <a:t>Depois de criar a </a:t>
            </a:r>
            <a:r>
              <a:rPr lang="pt-BR" sz="1400" dirty="0" err="1" smtClean="0"/>
              <a:t>struct</a:t>
            </a:r>
            <a:r>
              <a:rPr lang="pt-BR" sz="1400" dirty="0" smtClean="0"/>
              <a:t> precisamos criar a variável que vai utilizá-la. Para tanto criamos a variável aluno, que será do tipo </a:t>
            </a:r>
            <a:r>
              <a:rPr lang="pt-BR" sz="1400" dirty="0" err="1" smtClean="0"/>
              <a:t>ficha_de_aluno</a:t>
            </a:r>
            <a:r>
              <a:rPr lang="pt-BR" sz="1400" dirty="0" smtClean="0"/>
              <a:t>  (</a:t>
            </a:r>
            <a:r>
              <a:rPr lang="pt-BR" sz="1400" dirty="0" err="1" smtClean="0"/>
              <a:t>struct</a:t>
            </a:r>
            <a:r>
              <a:rPr lang="pt-BR" sz="1400" dirty="0" smtClean="0"/>
              <a:t> </a:t>
            </a:r>
            <a:r>
              <a:rPr lang="pt-BR" sz="1400" dirty="0" err="1" smtClean="0"/>
              <a:t>ficha_de_aluno</a:t>
            </a:r>
            <a:r>
              <a:rPr lang="pt-BR" sz="1400" dirty="0" smtClean="0"/>
              <a:t> aluno).</a:t>
            </a:r>
          </a:p>
          <a:p>
            <a:pPr marL="0" indent="0" algn="just" fontAlgn="base">
              <a:spcBef>
                <a:spcPts val="0"/>
              </a:spcBef>
              <a:buNone/>
            </a:pPr>
            <a:endParaRPr lang="pt-BR" sz="1400" dirty="0" smtClean="0"/>
          </a:p>
          <a:p>
            <a:pPr marL="0" indent="0" algn="just" fontAlgn="base">
              <a:spcBef>
                <a:spcPts val="0"/>
              </a:spcBef>
              <a:buNone/>
            </a:pPr>
            <a:endParaRPr lang="pt-BR" sz="1400" dirty="0" smtClean="0"/>
          </a:p>
          <a:p>
            <a:pPr marL="0" indent="0" algn="just" fontAlgn="base">
              <a:spcBef>
                <a:spcPts val="0"/>
              </a:spcBef>
              <a:buNone/>
            </a:pPr>
            <a:endParaRPr lang="pt-BR" sz="1400" dirty="0" smtClean="0"/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pt-BR" sz="1400" dirty="0" err="1" smtClean="0"/>
              <a:t>struct</a:t>
            </a:r>
            <a:r>
              <a:rPr lang="pt-BR" sz="1400" dirty="0" smtClean="0"/>
              <a:t> pessoa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smtClean="0"/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smtClean="0"/>
              <a:t>   </a:t>
            </a:r>
            <a:r>
              <a:rPr lang="pt-BR" sz="1400" dirty="0" err="1" smtClean="0"/>
              <a:t>char</a:t>
            </a:r>
            <a:r>
              <a:rPr lang="pt-BR" sz="1400" dirty="0" smtClean="0"/>
              <a:t> nome[30];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smtClean="0"/>
              <a:t>   </a:t>
            </a:r>
            <a:r>
              <a:rPr lang="pt-BR" sz="1400" dirty="0" err="1" smtClean="0"/>
              <a:t>char</a:t>
            </a:r>
            <a:r>
              <a:rPr lang="pt-BR" sz="1400" dirty="0" smtClean="0"/>
              <a:t> rua[50];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smtClean="0"/>
              <a:t>   </a:t>
            </a:r>
            <a:r>
              <a:rPr lang="pt-BR" sz="1400" dirty="0" err="1" smtClean="0"/>
              <a:t>int</a:t>
            </a:r>
            <a:r>
              <a:rPr lang="pt-BR" sz="1400" dirty="0" smtClean="0"/>
              <a:t> idade;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smtClean="0"/>
              <a:t>} cliente;</a:t>
            </a:r>
          </a:p>
          <a:p>
            <a:pPr algn="just">
              <a:spcBef>
                <a:spcPts val="0"/>
              </a:spcBef>
              <a:buNone/>
            </a:pPr>
            <a:endParaRPr lang="pt-BR" sz="1400" dirty="0" smtClean="0"/>
          </a:p>
          <a:p>
            <a:pPr marL="85725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400" dirty="0" smtClean="0"/>
              <a:t>Neste outro exemplo, foi declarado um tipo </a:t>
            </a:r>
            <a:r>
              <a:rPr lang="pt-BR" sz="1400" i="1" dirty="0" err="1" smtClean="0"/>
              <a:t>struct</a:t>
            </a:r>
            <a:r>
              <a:rPr lang="pt-BR" sz="1400" i="1" dirty="0" smtClean="0"/>
              <a:t> pessoa</a:t>
            </a:r>
            <a:r>
              <a:rPr lang="pt-BR" sz="1400" dirty="0" smtClean="0"/>
              <a:t>. Ou seja, a partir deste ponto do programa, poderão ser declaradas variáveis do tipo </a:t>
            </a:r>
            <a:r>
              <a:rPr lang="pt-BR" sz="1400" i="1" dirty="0" err="1" smtClean="0"/>
              <a:t>struct</a:t>
            </a:r>
            <a:r>
              <a:rPr lang="pt-BR" sz="1400" i="1" dirty="0" smtClean="0"/>
              <a:t> pessoa</a:t>
            </a:r>
            <a:r>
              <a:rPr lang="pt-BR" sz="1400" dirty="0" smtClean="0"/>
              <a:t>. Uma primeira variável já foi criada com o nome de cliente. No entanto, se quisermos declarar outras variáveis deste mesmo tipo, podemos fazê-lo de outra maneira, por exemplo:</a:t>
            </a:r>
          </a:p>
          <a:p>
            <a:pPr marL="85725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struct</a:t>
            </a:r>
            <a:r>
              <a:rPr lang="pt-BR" sz="1400" dirty="0" smtClean="0"/>
              <a:t> pessoa </a:t>
            </a:r>
            <a:r>
              <a:rPr lang="pt-BR" sz="1400" dirty="0" err="1" smtClean="0"/>
              <a:t>func</a:t>
            </a:r>
            <a:r>
              <a:rPr lang="pt-BR" sz="1400" dirty="0" smtClean="0"/>
              <a:t>;</a:t>
            </a:r>
          </a:p>
          <a:p>
            <a:pPr marL="85725" indent="0" algn="just">
              <a:spcBef>
                <a:spcPts val="0"/>
              </a:spcBef>
              <a:buNone/>
            </a:pPr>
            <a:r>
              <a:rPr lang="pt-BR" sz="1400" dirty="0" smtClean="0"/>
              <a:t>... mas o tipo estrutura já deve ser conhecido pelo compilador com a estrutura definida anteriormente.</a:t>
            </a:r>
          </a:p>
          <a:p>
            <a:pPr marL="0" indent="0" algn="just" fontAlgn="base">
              <a:spcBef>
                <a:spcPts val="0"/>
              </a:spcBef>
              <a:buNone/>
            </a:pPr>
            <a:endParaRPr lang="pt-B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Acessando Campos de uma Estrutura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Informação contida em uma </a:t>
            </a:r>
            <a:r>
              <a:rPr lang="pt-BR" sz="2000" i="1" dirty="0" err="1"/>
              <a:t>struct</a:t>
            </a:r>
            <a:r>
              <a:rPr lang="pt-BR" sz="2000" i="1" dirty="0"/>
              <a:t> </a:t>
            </a:r>
            <a:r>
              <a:rPr lang="pt-BR" sz="2000" dirty="0"/>
              <a:t>pode ser atribuída a outra </a:t>
            </a:r>
            <a:r>
              <a:rPr lang="pt-BR" sz="2000" i="1" dirty="0" err="1" smtClean="0"/>
              <a:t>struct</a:t>
            </a:r>
            <a:r>
              <a:rPr lang="pt-BR" sz="2000" i="1" dirty="0" smtClean="0"/>
              <a:t>  </a:t>
            </a:r>
            <a:r>
              <a:rPr lang="pt-BR" sz="2000" dirty="0" smtClean="0"/>
              <a:t>do </a:t>
            </a:r>
            <a:r>
              <a:rPr lang="pt-BR" sz="2000" dirty="0"/>
              <a:t>mesmo </a:t>
            </a:r>
            <a:r>
              <a:rPr lang="pt-BR" sz="2000" dirty="0" smtClean="0"/>
              <a:t>tipo.</a:t>
            </a:r>
            <a:endParaRPr lang="pt-BR" sz="2000" dirty="0"/>
          </a:p>
          <a:p>
            <a:pPr algn="just">
              <a:spcAft>
                <a:spcPts val="1200"/>
              </a:spcAft>
            </a:pPr>
            <a:r>
              <a:rPr lang="pt-BR" sz="2000" dirty="0"/>
              <a:t>Não é necessário atribuir os valores de todos os elementos/campos </a:t>
            </a:r>
            <a:r>
              <a:rPr lang="pt-BR" sz="2000" dirty="0" smtClean="0"/>
              <a:t>separadamente, caso não queira.</a:t>
            </a:r>
            <a:endParaRPr lang="pt-BR" sz="2000" dirty="0"/>
          </a:p>
          <a:p>
            <a:pPr marL="109728" indent="0" algn="just">
              <a:buNone/>
            </a:pPr>
            <a:r>
              <a:rPr lang="pt-BR" sz="2000" dirty="0"/>
              <a:t>Por exemplo: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&lt;var1&gt; = &lt;var2&gt;</a:t>
            </a:r>
            <a:r>
              <a:rPr lang="pt-BR" sz="2000" b="1" dirty="0"/>
              <a:t>;</a:t>
            </a:r>
            <a:endParaRPr lang="pt-BR" sz="2000" dirty="0"/>
          </a:p>
          <a:p>
            <a:pPr algn="just">
              <a:spcAft>
                <a:spcPts val="1200"/>
              </a:spcAft>
            </a:pPr>
            <a:r>
              <a:rPr lang="pt-BR" sz="2000" dirty="0"/>
              <a:t>Todos os campos de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&lt;var1&gt;</a:t>
            </a:r>
            <a:r>
              <a:rPr lang="pt-BR" sz="2000" b="1" dirty="0"/>
              <a:t> </a:t>
            </a:r>
            <a:r>
              <a:rPr lang="pt-BR" sz="2000" dirty="0"/>
              <a:t>receberão os valores correspondentes dos campos de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&lt;var2&gt;</a:t>
            </a:r>
          </a:p>
          <a:p>
            <a:pPr marL="109728" indent="0" algn="just">
              <a:buNone/>
            </a:pPr>
            <a:r>
              <a:rPr lang="pt-BR" sz="2000" dirty="0"/>
              <a:t>Para acessar os campos da </a:t>
            </a:r>
            <a:r>
              <a:rPr lang="pt-BR" sz="2000" i="1" dirty="0" err="1"/>
              <a:t>struct</a:t>
            </a:r>
            <a:endParaRPr lang="pt-BR" sz="2000" dirty="0"/>
          </a:p>
          <a:p>
            <a:pPr algn="just"/>
            <a:r>
              <a:rPr lang="pt-BR" sz="2000" dirty="0"/>
              <a:t>Utiliza-se o nome da variável </a:t>
            </a:r>
            <a:r>
              <a:rPr lang="pt-BR" sz="2000" i="1" dirty="0" err="1"/>
              <a:t>struct</a:t>
            </a:r>
            <a:r>
              <a:rPr lang="pt-BR" sz="2000" dirty="0"/>
              <a:t>, seguido de ponto, seguido do nome do campo</a:t>
            </a:r>
          </a:p>
          <a:p>
            <a:pPr algn="just"/>
            <a:r>
              <a:rPr lang="pt-BR" sz="2000" dirty="0"/>
              <a:t>Por exemplo: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&lt;var1&gt;.&lt;nome_variável_campo2&gt;</a:t>
            </a:r>
            <a:r>
              <a:rPr lang="pt-BR" sz="2000" b="1" dirty="0" smtClean="0"/>
              <a:t>;</a:t>
            </a:r>
            <a:endParaRPr lang="pt-B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Acessando Campos de uma Estrutura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2000" dirty="0"/>
              <a:t>Por exemplo um </a:t>
            </a:r>
            <a:r>
              <a:rPr lang="pt-BR" sz="2000" i="1" dirty="0" err="1"/>
              <a:t>struct</a:t>
            </a:r>
            <a:r>
              <a:rPr lang="pt-BR" sz="2000" dirty="0"/>
              <a:t> endereço que guarda os elementos nome, rua, cidade, estado e </a:t>
            </a:r>
            <a:r>
              <a:rPr lang="pt-BR" sz="2000" dirty="0" err="1"/>
              <a:t>cep</a:t>
            </a:r>
            <a:endParaRPr lang="pt-BR" sz="2000" dirty="0"/>
          </a:p>
          <a:p>
            <a:pPr marL="109728" indent="0" algn="just">
              <a:buNone/>
            </a:pP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accent1">
                    <a:lumMod val="75000"/>
                  </a:schemeClr>
                </a:solidFill>
              </a:rPr>
              <a:t>endereco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buNone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09728" indent="0" algn="just">
              <a:buNone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 char nome[30];</a:t>
            </a:r>
          </a:p>
          <a:p>
            <a:pPr marL="109728" indent="0" algn="just">
              <a:buNone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 char rua[40];</a:t>
            </a:r>
          </a:p>
          <a:p>
            <a:pPr marL="109728" indent="0" algn="just">
              <a:buNone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</a:rPr>
              <a:t>cep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pPr marL="109728" indent="0" algn="just">
              <a:buNone/>
            </a:pPr>
            <a:r>
              <a:rPr lang="pt-BR" sz="2000" dirty="0"/>
              <a:t>Foi feita apenas a declaração da </a:t>
            </a:r>
            <a:r>
              <a:rPr lang="pt-BR" sz="2000" i="1" dirty="0" err="1"/>
              <a:t>struct</a:t>
            </a:r>
            <a:r>
              <a:rPr lang="pt-BR" sz="2000" dirty="0"/>
              <a:t>, ainda não foi criada nenhuma variável da </a:t>
            </a:r>
            <a:r>
              <a:rPr lang="pt-BR" sz="2000" i="1" dirty="0" err="1"/>
              <a:t>struct</a:t>
            </a:r>
            <a:r>
              <a:rPr lang="pt-BR" sz="2000" dirty="0"/>
              <a:t> </a:t>
            </a:r>
            <a:r>
              <a:rPr lang="pt-BR" sz="2000" dirty="0" smtClean="0"/>
              <a:t>endereço.</a:t>
            </a:r>
            <a:endParaRPr lang="pt-BR" sz="2000" dirty="0"/>
          </a:p>
          <a:p>
            <a:pPr marL="109728" indent="0" algn="just">
              <a:buNone/>
            </a:pPr>
            <a:r>
              <a:rPr lang="pt-BR" sz="2000" dirty="0"/>
              <a:t>O comando para declarar uma variável com esta </a:t>
            </a:r>
            <a:r>
              <a:rPr lang="pt-BR" sz="2000" i="1" dirty="0" err="1"/>
              <a:t>struct</a:t>
            </a:r>
            <a:r>
              <a:rPr lang="pt-BR" sz="2000" dirty="0"/>
              <a:t> é:</a:t>
            </a:r>
          </a:p>
          <a:p>
            <a:pPr marL="109728" indent="0" algn="just">
              <a:buNone/>
            </a:pP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</a:rPr>
              <a:t>endereco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accent1">
                    <a:lumMod val="75000"/>
                  </a:schemeClr>
                </a:solidFill>
              </a:rPr>
              <a:t>info_end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72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Acessando Campos de uma Estrutura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268760"/>
            <a:ext cx="8424937" cy="4752528"/>
          </a:xfrm>
        </p:spPr>
        <p:txBody>
          <a:bodyPr>
            <a:normAutofit lnSpcReduction="10000"/>
          </a:bodyPr>
          <a:lstStyle/>
          <a:p>
            <a:pPr marL="109728" indent="0" algn="just">
              <a:spcAft>
                <a:spcPts val="1200"/>
              </a:spcAft>
              <a:buNone/>
            </a:pPr>
            <a:r>
              <a:rPr lang="pt-BR" sz="2400" dirty="0"/>
              <a:t>Já vimos que para acessar os membros de uma </a:t>
            </a:r>
            <a:r>
              <a:rPr lang="pt-BR" sz="2400" i="1" dirty="0" err="1"/>
              <a:t>struct</a:t>
            </a:r>
            <a:r>
              <a:rPr lang="pt-BR" sz="2400" dirty="0"/>
              <a:t> deve-se usar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</a:rPr>
              <a:t>nome_variável.nome_membro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buNone/>
            </a:pPr>
            <a:r>
              <a:rPr lang="pt-BR" sz="2400" dirty="0"/>
              <a:t>Portanto, considerando o exemplo anterior</a:t>
            </a:r>
          </a:p>
          <a:p>
            <a:pPr marL="109728" indent="0" algn="just">
              <a:buNone/>
            </a:pPr>
            <a:r>
              <a:rPr lang="pt-BR" sz="2400" dirty="0"/>
              <a:t>Para inicializar o </a:t>
            </a:r>
            <a:r>
              <a:rPr lang="pt-BR" sz="2400" dirty="0" err="1"/>
              <a:t>cep</a:t>
            </a:r>
            <a:r>
              <a:rPr lang="pt-BR" sz="2400" dirty="0"/>
              <a:t> da variável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</a:rPr>
              <a:t>info_end</a:t>
            </a:r>
            <a:r>
              <a:rPr lang="pt-BR" sz="2400" dirty="0"/>
              <a:t> que é uma variável da </a:t>
            </a:r>
            <a:r>
              <a:rPr lang="pt-BR" sz="2400" i="1" dirty="0" err="1"/>
              <a:t>struct</a:t>
            </a:r>
            <a:r>
              <a:rPr lang="pt-BR" sz="2400" dirty="0"/>
              <a:t> endereço se faria:</a:t>
            </a:r>
          </a:p>
          <a:p>
            <a:pPr marL="109728" indent="0" algn="just">
              <a:spcAft>
                <a:spcPts val="1200"/>
              </a:spcAft>
              <a:buNone/>
            </a:pP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</a:rPr>
              <a:t>info_end.cep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 = 123456;</a:t>
            </a:r>
          </a:p>
          <a:p>
            <a:pPr marL="109728" indent="0" algn="just">
              <a:buNone/>
            </a:pPr>
            <a:r>
              <a:rPr lang="pt-BR" sz="2400" dirty="0"/>
              <a:t>Para obter o nome da pessoa e colocar na </a:t>
            </a:r>
            <a:r>
              <a:rPr lang="pt-BR" sz="2400" i="1" dirty="0" err="1"/>
              <a:t>string</a:t>
            </a:r>
            <a:r>
              <a:rPr lang="pt-BR" sz="2400" dirty="0"/>
              <a:t> nome da </a:t>
            </a:r>
            <a:r>
              <a:rPr lang="pt-BR" sz="2400" i="1" dirty="0" err="1"/>
              <a:t>struct</a:t>
            </a:r>
            <a:r>
              <a:rPr lang="pt-BR" sz="2400" dirty="0"/>
              <a:t> se poderia utilizar:</a:t>
            </a:r>
          </a:p>
          <a:p>
            <a:pPr marL="109728" indent="0" algn="just">
              <a:spcAft>
                <a:spcPts val="1200"/>
              </a:spcAft>
              <a:buNone/>
            </a:pP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</a:rPr>
              <a:t>gets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</a:rPr>
              <a:t>info_end.nome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109728" indent="0" algn="just">
              <a:buNone/>
            </a:pPr>
            <a:r>
              <a:rPr lang="pt-BR" sz="2400" dirty="0"/>
              <a:t>Para imprimir o endereço seria:</a:t>
            </a:r>
          </a:p>
          <a:p>
            <a:pPr marL="109728" indent="0" algn="just">
              <a:buNone/>
            </a:pP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("%s",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</a:rPr>
              <a:t>info_end.rua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72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Azul">
  <a:themeElements>
    <a:clrScheme name="Apresentação1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1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Azul" id="{50B8E356-7283-4B79-B285-206F7C0BEDD9}" vid="{F1E27BBC-C57A-4DCB-990C-746403003030}"/>
    </a:ext>
  </a:extLst>
</a:theme>
</file>

<file path=ppt/theme/theme2.xml><?xml version="1.0" encoding="utf-8"?>
<a:theme xmlns:a="http://schemas.openxmlformats.org/drawingml/2006/main" name="AulaBranco">
  <a:themeElements>
    <a:clrScheme name="Apresentação3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3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Branco" id="{91DF1BAD-42BA-427D-8556-5C3E5BFCAC67}" vid="{EB627339-1350-4E7B-977B-2234924CAD91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2861</Words>
  <Application>Microsoft Office PowerPoint</Application>
  <PresentationFormat>Apresentação na tela (4:3)</PresentationFormat>
  <Paragraphs>505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Lucida Sans Unicode</vt:lpstr>
      <vt:lpstr>Verdana</vt:lpstr>
      <vt:lpstr>Wingdings</vt:lpstr>
      <vt:lpstr>Wingdings 3</vt:lpstr>
      <vt:lpstr>AulaAzul</vt:lpstr>
      <vt:lpstr>AulaBranco</vt:lpstr>
      <vt:lpstr>Programação e Estrutura de Dados</vt:lpstr>
      <vt:lpstr>Estrutura (Struct)</vt:lpstr>
      <vt:lpstr>Estrutura (Struct)</vt:lpstr>
      <vt:lpstr>Estrutura (Struct)</vt:lpstr>
      <vt:lpstr>Estrutura (Struct)</vt:lpstr>
      <vt:lpstr>Exemplos de Criação e Declaração de Estrutura</vt:lpstr>
      <vt:lpstr>Acessando Campos de uma Estrutura</vt:lpstr>
      <vt:lpstr>Acessando Campos de uma Estrutura</vt:lpstr>
      <vt:lpstr>Acessando Campos de uma Estrutura</vt:lpstr>
      <vt:lpstr>Acessando Campos de uma Estrutura</vt:lpstr>
      <vt:lpstr>Atribuições em Estruturas</vt:lpstr>
      <vt:lpstr>Atribuições em Estruturas</vt:lpstr>
      <vt:lpstr>Vetores de Estruturas - Atribuição e Cópia</vt:lpstr>
      <vt:lpstr>Pequeno Exemplo Utilizando Estrutura</vt:lpstr>
      <vt:lpstr>Pequeno Exemplo Utilizando Estrutura</vt:lpstr>
      <vt:lpstr>Pequeno Exemplo Utilizando Estrutura</vt:lpstr>
      <vt:lpstr>Vetores de Estruturas</vt:lpstr>
      <vt:lpstr>Exemplo de Vetor de Estrutura</vt:lpstr>
      <vt:lpstr>Exemplo de Vetor de Estrutura</vt:lpstr>
      <vt:lpstr>Exemplo de Vetor de Estrutura</vt:lpstr>
      <vt:lpstr>Exemplo de Vetor de Estrutura</vt:lpstr>
      <vt:lpstr>Exemplos de Vetor de Estrutura</vt:lpstr>
      <vt:lpstr>Apresentação do PowerPoint</vt:lpstr>
      <vt:lpstr>Apresentação do PowerPoint</vt:lpstr>
    </vt:vector>
  </TitlesOfParts>
  <Company>atm informatica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airton kuada</dc:creator>
  <cp:lastModifiedBy>Gilvan Maiochi</cp:lastModifiedBy>
  <cp:revision>560</cp:revision>
  <dcterms:created xsi:type="dcterms:W3CDTF">2001-08-07T17:32:55Z</dcterms:created>
  <dcterms:modified xsi:type="dcterms:W3CDTF">2013-08-21T22:25:01Z</dcterms:modified>
</cp:coreProperties>
</file>