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 id="2147483715" r:id="rId2"/>
  </p:sldMasterIdLst>
  <p:notesMasterIdLst>
    <p:notesMasterId r:id="rId26"/>
  </p:notesMasterIdLst>
  <p:sldIdLst>
    <p:sldId id="442" r:id="rId3"/>
    <p:sldId id="371" r:id="rId4"/>
    <p:sldId id="414" r:id="rId5"/>
    <p:sldId id="415" r:id="rId6"/>
    <p:sldId id="424" r:id="rId7"/>
    <p:sldId id="416" r:id="rId8"/>
    <p:sldId id="417" r:id="rId9"/>
    <p:sldId id="418" r:id="rId10"/>
    <p:sldId id="425" r:id="rId11"/>
    <p:sldId id="426" r:id="rId12"/>
    <p:sldId id="427" r:id="rId13"/>
    <p:sldId id="419" r:id="rId14"/>
    <p:sldId id="428" r:id="rId15"/>
    <p:sldId id="437" r:id="rId16"/>
    <p:sldId id="420" r:id="rId17"/>
    <p:sldId id="438" r:id="rId18"/>
    <p:sldId id="421" r:id="rId19"/>
    <p:sldId id="422" r:id="rId20"/>
    <p:sldId id="439" r:id="rId21"/>
    <p:sldId id="440" r:id="rId22"/>
    <p:sldId id="441" r:id="rId23"/>
    <p:sldId id="423" r:id="rId24"/>
    <p:sldId id="429" r:id="rId25"/>
  </p:sldIdLst>
  <p:sldSz cx="9144000" cy="6858000" type="screen4x3"/>
  <p:notesSz cx="6797675" cy="9874250"/>
  <p:defaultTextStyle>
    <a:defPPr>
      <a:defRPr lang="pt-BR"/>
    </a:defPPr>
    <a:lvl1pPr algn="l" rtl="0" fontAlgn="base">
      <a:spcBef>
        <a:spcPct val="0"/>
      </a:spcBef>
      <a:spcAft>
        <a:spcPct val="0"/>
      </a:spcAft>
      <a:defRPr sz="2400" kern="1200">
        <a:solidFill>
          <a:schemeClr val="bg2"/>
        </a:solidFill>
        <a:latin typeface="Verdana" pitchFamily="34" charset="0"/>
        <a:ea typeface="+mn-ea"/>
        <a:cs typeface="+mn-cs"/>
      </a:defRPr>
    </a:lvl1pPr>
    <a:lvl2pPr marL="457200" algn="l" rtl="0" fontAlgn="base">
      <a:spcBef>
        <a:spcPct val="0"/>
      </a:spcBef>
      <a:spcAft>
        <a:spcPct val="0"/>
      </a:spcAft>
      <a:defRPr sz="2400" kern="1200">
        <a:solidFill>
          <a:schemeClr val="bg2"/>
        </a:solidFill>
        <a:latin typeface="Verdana" pitchFamily="34" charset="0"/>
        <a:ea typeface="+mn-ea"/>
        <a:cs typeface="+mn-cs"/>
      </a:defRPr>
    </a:lvl2pPr>
    <a:lvl3pPr marL="914400" algn="l" rtl="0" fontAlgn="base">
      <a:spcBef>
        <a:spcPct val="0"/>
      </a:spcBef>
      <a:spcAft>
        <a:spcPct val="0"/>
      </a:spcAft>
      <a:defRPr sz="2400" kern="1200">
        <a:solidFill>
          <a:schemeClr val="bg2"/>
        </a:solidFill>
        <a:latin typeface="Verdana" pitchFamily="34" charset="0"/>
        <a:ea typeface="+mn-ea"/>
        <a:cs typeface="+mn-cs"/>
      </a:defRPr>
    </a:lvl3pPr>
    <a:lvl4pPr marL="1371600" algn="l" rtl="0" fontAlgn="base">
      <a:spcBef>
        <a:spcPct val="0"/>
      </a:spcBef>
      <a:spcAft>
        <a:spcPct val="0"/>
      </a:spcAft>
      <a:defRPr sz="2400" kern="1200">
        <a:solidFill>
          <a:schemeClr val="bg2"/>
        </a:solidFill>
        <a:latin typeface="Verdana" pitchFamily="34" charset="0"/>
        <a:ea typeface="+mn-ea"/>
        <a:cs typeface="+mn-cs"/>
      </a:defRPr>
    </a:lvl4pPr>
    <a:lvl5pPr marL="1828800" algn="l" rtl="0" fontAlgn="base">
      <a:spcBef>
        <a:spcPct val="0"/>
      </a:spcBef>
      <a:spcAft>
        <a:spcPct val="0"/>
      </a:spcAft>
      <a:defRPr sz="2400" kern="1200">
        <a:solidFill>
          <a:schemeClr val="bg2"/>
        </a:solidFill>
        <a:latin typeface="Verdana" pitchFamily="34" charset="0"/>
        <a:ea typeface="+mn-ea"/>
        <a:cs typeface="+mn-cs"/>
      </a:defRPr>
    </a:lvl5pPr>
    <a:lvl6pPr marL="2286000" algn="l" defTabSz="914400" rtl="0" eaLnBrk="1" latinLnBrk="0" hangingPunct="1">
      <a:defRPr sz="2400" kern="1200">
        <a:solidFill>
          <a:schemeClr val="bg2"/>
        </a:solidFill>
        <a:latin typeface="Verdana" pitchFamily="34" charset="0"/>
        <a:ea typeface="+mn-ea"/>
        <a:cs typeface="+mn-cs"/>
      </a:defRPr>
    </a:lvl6pPr>
    <a:lvl7pPr marL="2743200" algn="l" defTabSz="914400" rtl="0" eaLnBrk="1" latinLnBrk="0" hangingPunct="1">
      <a:defRPr sz="2400" kern="1200">
        <a:solidFill>
          <a:schemeClr val="bg2"/>
        </a:solidFill>
        <a:latin typeface="Verdana" pitchFamily="34" charset="0"/>
        <a:ea typeface="+mn-ea"/>
        <a:cs typeface="+mn-cs"/>
      </a:defRPr>
    </a:lvl7pPr>
    <a:lvl8pPr marL="3200400" algn="l" defTabSz="914400" rtl="0" eaLnBrk="1" latinLnBrk="0" hangingPunct="1">
      <a:defRPr sz="2400" kern="1200">
        <a:solidFill>
          <a:schemeClr val="bg2"/>
        </a:solidFill>
        <a:latin typeface="Verdana" pitchFamily="34" charset="0"/>
        <a:ea typeface="+mn-ea"/>
        <a:cs typeface="+mn-cs"/>
      </a:defRPr>
    </a:lvl8pPr>
    <a:lvl9pPr marL="3657600" algn="l" defTabSz="914400" rtl="0" eaLnBrk="1" latinLnBrk="0" hangingPunct="1">
      <a:defRPr sz="2400" kern="1200">
        <a:solidFill>
          <a:schemeClr val="bg2"/>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1" d="100"/>
          <a:sy n="71" d="100"/>
        </p:scale>
        <p:origin x="168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8F8AFFF7-950D-4F9F-9A53-4A9DCAC10DF2}" type="datetimeFigureOut">
              <a:rPr lang="pt-BR" smtClean="0"/>
              <a:pPr/>
              <a:t>26/08/2013</a:t>
            </a:fld>
            <a:endParaRPr lang="pt-BR"/>
          </a:p>
        </p:txBody>
      </p:sp>
      <p:sp>
        <p:nvSpPr>
          <p:cNvPr id="4" name="Espaço Reservado para Imagem de Slide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85E960F2-8FCE-4779-A68C-C091C166F613}" type="slidenum">
              <a:rPr lang="pt-BR" smtClean="0"/>
              <a:pPr/>
              <a:t>‹nº›</a:t>
            </a:fld>
            <a:endParaRPr lang="pt-BR"/>
          </a:p>
        </p:txBody>
      </p:sp>
    </p:spTree>
    <p:extLst>
      <p:ext uri="{BB962C8B-B14F-4D97-AF65-F5344CB8AC3E}">
        <p14:creationId xmlns:p14="http://schemas.microsoft.com/office/powerpoint/2010/main" val="79229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Espaço Reservado para Título 1"/>
          <p:cNvSpPr>
            <a:spLocks noGrp="1"/>
          </p:cNvSpPr>
          <p:nvPr>
            <p:ph type="ctrTitle"/>
          </p:nvPr>
        </p:nvSpPr>
        <p:spPr>
          <a:xfrm>
            <a:off x="685800" y="692152"/>
            <a:ext cx="7772400" cy="1470025"/>
          </a:xfrm>
        </p:spPr>
        <p:txBody>
          <a:bodyPr/>
          <a:lstStyle>
            <a:lvl1pPr>
              <a:defRPr/>
            </a:lvl1pPr>
          </a:lstStyle>
          <a:p>
            <a:pPr lvl="0"/>
            <a:r>
              <a:rPr lang="pt-BR" noProof="0" smtClean="0"/>
              <a:t>Clique para editar o título mestre</a:t>
            </a:r>
          </a:p>
        </p:txBody>
      </p:sp>
      <p:sp>
        <p:nvSpPr>
          <p:cNvPr id="5123" name="Espaço Reservado para Texto 2"/>
          <p:cNvSpPr>
            <a:spLocks noGrp="1"/>
          </p:cNvSpPr>
          <p:nvPr>
            <p:ph type="subTitle" idx="1"/>
          </p:nvPr>
        </p:nvSpPr>
        <p:spPr>
          <a:xfrm>
            <a:off x="1371600" y="2492375"/>
            <a:ext cx="6400800" cy="1752600"/>
          </a:xfrm>
        </p:spPr>
        <p:txBody>
          <a:bodyPr/>
          <a:lstStyle>
            <a:lvl1pPr marL="0" indent="0" algn="ctr">
              <a:buFont typeface="Arial" panose="020B0604020202020204" pitchFamily="34" charset="0"/>
              <a:buNone/>
              <a:defRPr/>
            </a:lvl1pPr>
          </a:lstStyle>
          <a:p>
            <a:pPr lvl="0"/>
            <a:r>
              <a:rPr lang="pt-BR" noProof="0" smtClean="0"/>
              <a:t>Clique para editar o estilo do subtítulo mestre</a:t>
            </a:r>
          </a:p>
        </p:txBody>
      </p:sp>
      <p:sp>
        <p:nvSpPr>
          <p:cNvPr id="7" name="Espaço Reservado para Data 3"/>
          <p:cNvSpPr>
            <a:spLocks noGrp="1"/>
          </p:cNvSpPr>
          <p:nvPr>
            <p:ph type="dt" sz="half" idx="2"/>
          </p:nvPr>
        </p:nvSpPr>
        <p:spPr>
          <a:xfrm>
            <a:off x="457200" y="6245225"/>
            <a:ext cx="2133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8" name="Espaço Reservado para Rodapé 4"/>
          <p:cNvSpPr>
            <a:spLocks noGrp="1"/>
          </p:cNvSpPr>
          <p:nvPr>
            <p:ph type="ftr" sz="quarter" idx="3"/>
          </p:nvPr>
        </p:nvSpPr>
        <p:spPr>
          <a:xfrm>
            <a:off x="3124200" y="6245225"/>
            <a:ext cx="2895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9" name="Espaço Reservado para Número de Slide 5"/>
          <p:cNvSpPr>
            <a:spLocks noGrp="1"/>
          </p:cNvSpPr>
          <p:nvPr>
            <p:ph type="sldNum" sz="quarter" idx="4"/>
          </p:nvPr>
        </p:nvSpPr>
        <p:spPr>
          <a:xfrm>
            <a:off x="6553200" y="6245225"/>
            <a:ext cx="2133600" cy="476250"/>
          </a:xfrm>
        </p:spPr>
        <p:txBody>
          <a:bodyPr/>
          <a:lstStyle>
            <a:lvl1pPr>
              <a:defRPr>
                <a:solidFill>
                  <a:srgbClr val="898989"/>
                </a:solidFill>
              </a:defRPr>
            </a:lvl1pPr>
          </a:lstStyle>
          <a:p>
            <a:fld id="{9D0AA935-B869-4B2A-A503-7F5027692C3F}" type="slidenum">
              <a:rPr lang="pt-BR" smtClean="0"/>
              <a:pPr/>
              <a:t>‹nº›</a:t>
            </a:fld>
            <a:endParaRPr lang="pt-BR"/>
          </a:p>
        </p:txBody>
      </p:sp>
    </p:spTree>
    <p:extLst>
      <p:ext uri="{BB962C8B-B14F-4D97-AF65-F5344CB8AC3E}">
        <p14:creationId xmlns:p14="http://schemas.microsoft.com/office/powerpoint/2010/main" val="314967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1AC49747-7CEA-475B-ADE1-33EAC48D6425}" type="slidenum">
              <a:rPr lang="pt-BR" smtClean="0"/>
              <a:pPr/>
              <a:t>‹nº›</a:t>
            </a:fld>
            <a:endParaRPr lang="pt-BR"/>
          </a:p>
        </p:txBody>
      </p:sp>
    </p:spTree>
    <p:extLst>
      <p:ext uri="{BB962C8B-B14F-4D97-AF65-F5344CB8AC3E}">
        <p14:creationId xmlns:p14="http://schemas.microsoft.com/office/powerpoint/2010/main" val="241156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40"/>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215A1B7-0202-4A71-B185-D680288DD37B}" type="slidenum">
              <a:rPr lang="pt-BR" smtClean="0"/>
              <a:pPr/>
              <a:t>‹nº›</a:t>
            </a:fld>
            <a:endParaRPr lang="pt-BR"/>
          </a:p>
        </p:txBody>
      </p:sp>
    </p:spTree>
    <p:extLst>
      <p:ext uri="{BB962C8B-B14F-4D97-AF65-F5344CB8AC3E}">
        <p14:creationId xmlns:p14="http://schemas.microsoft.com/office/powerpoint/2010/main" val="1886651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Espaço Reservado para Título 1"/>
          <p:cNvSpPr>
            <a:spLocks noGrp="1"/>
          </p:cNvSpPr>
          <p:nvPr>
            <p:ph type="ctrTitle"/>
          </p:nvPr>
        </p:nvSpPr>
        <p:spPr>
          <a:xfrm>
            <a:off x="685800" y="692152"/>
            <a:ext cx="7772400" cy="1470025"/>
          </a:xfrm>
        </p:spPr>
        <p:txBody>
          <a:bodyPr/>
          <a:lstStyle>
            <a:lvl1pPr>
              <a:defRPr>
                <a:solidFill>
                  <a:schemeClr val="bg1"/>
                </a:solidFill>
              </a:defRPr>
            </a:lvl1pPr>
          </a:lstStyle>
          <a:p>
            <a:pPr lvl="0"/>
            <a:r>
              <a:rPr lang="pt-BR" noProof="0" smtClean="0"/>
              <a:t>Clique para editar o título mestre</a:t>
            </a:r>
          </a:p>
        </p:txBody>
      </p:sp>
      <p:sp>
        <p:nvSpPr>
          <p:cNvPr id="5123" name="Espaço Reservado para Texto 2"/>
          <p:cNvSpPr>
            <a:spLocks noGrp="1"/>
          </p:cNvSpPr>
          <p:nvPr>
            <p:ph type="subTitle" idx="1"/>
          </p:nvPr>
        </p:nvSpPr>
        <p:spPr>
          <a:xfrm>
            <a:off x="1371600" y="2492375"/>
            <a:ext cx="6400800" cy="1752600"/>
          </a:xfrm>
        </p:spPr>
        <p:txBody>
          <a:bodyPr/>
          <a:lstStyle>
            <a:lvl1pPr marL="0" indent="0" algn="ctr">
              <a:buFont typeface="Arial" panose="020B0604020202020204" pitchFamily="34" charset="0"/>
              <a:buNone/>
              <a:defRPr>
                <a:solidFill>
                  <a:schemeClr val="bg1"/>
                </a:solidFill>
              </a:defRPr>
            </a:lvl1pPr>
          </a:lstStyle>
          <a:p>
            <a:pPr lvl="0"/>
            <a:r>
              <a:rPr lang="pt-BR" noProof="0" smtClean="0"/>
              <a:t>Clique para editar o estilo do subtítulo mestre</a:t>
            </a:r>
          </a:p>
        </p:txBody>
      </p:sp>
      <p:sp>
        <p:nvSpPr>
          <p:cNvPr id="7" name="Espaço Reservado para Data 3"/>
          <p:cNvSpPr>
            <a:spLocks noGrp="1"/>
          </p:cNvSpPr>
          <p:nvPr>
            <p:ph type="dt" sz="half" idx="2"/>
          </p:nvPr>
        </p:nvSpPr>
        <p:spPr>
          <a:xfrm>
            <a:off x="457200" y="6245225"/>
            <a:ext cx="2133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8" name="Espaço Reservado para Rodapé 4"/>
          <p:cNvSpPr>
            <a:spLocks noGrp="1"/>
          </p:cNvSpPr>
          <p:nvPr>
            <p:ph type="ftr" sz="quarter" idx="3"/>
          </p:nvPr>
        </p:nvSpPr>
        <p:spPr>
          <a:xfrm>
            <a:off x="3124200" y="6245225"/>
            <a:ext cx="2895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9" name="Espaço Reservado para Número de Slide 5"/>
          <p:cNvSpPr>
            <a:spLocks noGrp="1"/>
          </p:cNvSpPr>
          <p:nvPr>
            <p:ph type="sldNum" sz="quarter" idx="4"/>
          </p:nvPr>
        </p:nvSpPr>
        <p:spPr>
          <a:xfrm>
            <a:off x="6553200" y="6245225"/>
            <a:ext cx="2133600" cy="476250"/>
          </a:xfrm>
        </p:spPr>
        <p:txBody>
          <a:bodyPr/>
          <a:lstStyle>
            <a:lvl1pPr>
              <a:defRPr>
                <a:solidFill>
                  <a:srgbClr val="898989"/>
                </a:solidFill>
              </a:defRPr>
            </a:lvl1pPr>
          </a:lstStyle>
          <a:p>
            <a:fld id="{9D0AA935-B869-4B2A-A503-7F5027692C3F}" type="slidenum">
              <a:rPr lang="pt-BR" smtClean="0"/>
              <a:pPr/>
              <a:t>‹nº›</a:t>
            </a:fld>
            <a:endParaRPr lang="pt-BR"/>
          </a:p>
        </p:txBody>
      </p:sp>
    </p:spTree>
    <p:extLst>
      <p:ext uri="{BB962C8B-B14F-4D97-AF65-F5344CB8AC3E}">
        <p14:creationId xmlns:p14="http://schemas.microsoft.com/office/powerpoint/2010/main" val="208837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1716D65-E835-4958-827F-06CDE55EBDB2}" type="slidenum">
              <a:rPr lang="pt-BR" smtClean="0"/>
              <a:pPr/>
              <a:t>‹nº›</a:t>
            </a:fld>
            <a:endParaRPr lang="pt-BR"/>
          </a:p>
        </p:txBody>
      </p:sp>
    </p:spTree>
    <p:extLst>
      <p:ext uri="{BB962C8B-B14F-4D97-AF65-F5344CB8AC3E}">
        <p14:creationId xmlns:p14="http://schemas.microsoft.com/office/powerpoint/2010/main" val="6933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0"/>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C5E5381-C96F-4DD9-95F5-5C8B13A1D3FB}" type="slidenum">
              <a:rPr lang="pt-BR" smtClean="0"/>
              <a:pPr/>
              <a:t>‹nº›</a:t>
            </a:fld>
            <a:endParaRPr lang="pt-BR"/>
          </a:p>
        </p:txBody>
      </p:sp>
    </p:spTree>
    <p:extLst>
      <p:ext uri="{BB962C8B-B14F-4D97-AF65-F5344CB8AC3E}">
        <p14:creationId xmlns:p14="http://schemas.microsoft.com/office/powerpoint/2010/main" val="3626815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69F4493-40F0-43FD-8E96-1B41A48AEE6E}" type="slidenum">
              <a:rPr lang="pt-BR" smtClean="0"/>
              <a:pPr/>
              <a:t>‹nº›</a:t>
            </a:fld>
            <a:endParaRPr lang="pt-BR"/>
          </a:p>
        </p:txBody>
      </p:sp>
    </p:spTree>
    <p:extLst>
      <p:ext uri="{BB962C8B-B14F-4D97-AF65-F5344CB8AC3E}">
        <p14:creationId xmlns:p14="http://schemas.microsoft.com/office/powerpoint/2010/main" val="401355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7"/>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30239"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B419E2E5-6AE2-41C2-AB7B-3BFBC628F8D1}" type="slidenum">
              <a:rPr lang="pt-BR" smtClean="0"/>
              <a:pPr/>
              <a:t>‹nº›</a:t>
            </a:fld>
            <a:endParaRPr lang="pt-BR"/>
          </a:p>
        </p:txBody>
      </p:sp>
    </p:spTree>
    <p:extLst>
      <p:ext uri="{BB962C8B-B14F-4D97-AF65-F5344CB8AC3E}">
        <p14:creationId xmlns:p14="http://schemas.microsoft.com/office/powerpoint/2010/main" val="3019322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BBF4D671-A27C-49A5-BC3A-BE7891455487}" type="slidenum">
              <a:rPr lang="pt-BR" smtClean="0"/>
              <a:pPr/>
              <a:t>‹nº›</a:t>
            </a:fld>
            <a:endParaRPr lang="pt-BR"/>
          </a:p>
        </p:txBody>
      </p:sp>
    </p:spTree>
    <p:extLst>
      <p:ext uri="{BB962C8B-B14F-4D97-AF65-F5344CB8AC3E}">
        <p14:creationId xmlns:p14="http://schemas.microsoft.com/office/powerpoint/2010/main" val="2231568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2798CC84-262A-4B8E-94BF-D5A5E8073BC2}" type="slidenum">
              <a:rPr lang="pt-BR" smtClean="0"/>
              <a:pPr/>
              <a:t>‹nº›</a:t>
            </a:fld>
            <a:endParaRPr lang="pt-BR"/>
          </a:p>
        </p:txBody>
      </p:sp>
    </p:spTree>
    <p:extLst>
      <p:ext uri="{BB962C8B-B14F-4D97-AF65-F5344CB8AC3E}">
        <p14:creationId xmlns:p14="http://schemas.microsoft.com/office/powerpoint/2010/main" val="1328062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C0FB6FC6-F88E-415F-B419-D18BC29F15E3}" type="slidenum">
              <a:rPr lang="pt-BR" smtClean="0"/>
              <a:pPr/>
              <a:t>‹nº›</a:t>
            </a:fld>
            <a:endParaRPr lang="pt-BR"/>
          </a:p>
        </p:txBody>
      </p:sp>
    </p:spTree>
    <p:extLst>
      <p:ext uri="{BB962C8B-B14F-4D97-AF65-F5344CB8AC3E}">
        <p14:creationId xmlns:p14="http://schemas.microsoft.com/office/powerpoint/2010/main" val="129085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1716D65-E835-4958-827F-06CDE55EBDB2}" type="slidenum">
              <a:rPr lang="pt-BR" smtClean="0"/>
              <a:pPr/>
              <a:t>‹nº›</a:t>
            </a:fld>
            <a:endParaRPr lang="pt-BR"/>
          </a:p>
        </p:txBody>
      </p:sp>
    </p:spTree>
    <p:extLst>
      <p:ext uri="{BB962C8B-B14F-4D97-AF65-F5344CB8AC3E}">
        <p14:creationId xmlns:p14="http://schemas.microsoft.com/office/powerpoint/2010/main" val="2375120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3E73C54-8D8A-4C89-B7D0-3793947C6202}" type="slidenum">
              <a:rPr lang="pt-BR" smtClean="0"/>
              <a:pPr/>
              <a:t>‹nº›</a:t>
            </a:fld>
            <a:endParaRPr lang="pt-BR"/>
          </a:p>
        </p:txBody>
      </p:sp>
    </p:spTree>
    <p:extLst>
      <p:ext uri="{BB962C8B-B14F-4D97-AF65-F5344CB8AC3E}">
        <p14:creationId xmlns:p14="http://schemas.microsoft.com/office/powerpoint/2010/main" val="6820078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1AC49747-7CEA-475B-ADE1-33EAC48D6425}" type="slidenum">
              <a:rPr lang="pt-BR" smtClean="0"/>
              <a:pPr/>
              <a:t>‹nº›</a:t>
            </a:fld>
            <a:endParaRPr lang="pt-BR"/>
          </a:p>
        </p:txBody>
      </p:sp>
    </p:spTree>
    <p:extLst>
      <p:ext uri="{BB962C8B-B14F-4D97-AF65-F5344CB8AC3E}">
        <p14:creationId xmlns:p14="http://schemas.microsoft.com/office/powerpoint/2010/main" val="568290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40"/>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215A1B7-0202-4A71-B185-D680288DD37B}" type="slidenum">
              <a:rPr lang="pt-BR" smtClean="0"/>
              <a:pPr/>
              <a:t>‹nº›</a:t>
            </a:fld>
            <a:endParaRPr lang="pt-BR"/>
          </a:p>
        </p:txBody>
      </p:sp>
    </p:spTree>
    <p:extLst>
      <p:ext uri="{BB962C8B-B14F-4D97-AF65-F5344CB8AC3E}">
        <p14:creationId xmlns:p14="http://schemas.microsoft.com/office/powerpoint/2010/main" val="206792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0"/>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C5E5381-C96F-4DD9-95F5-5C8B13A1D3FB}" type="slidenum">
              <a:rPr lang="pt-BR" smtClean="0"/>
              <a:pPr/>
              <a:t>‹nº›</a:t>
            </a:fld>
            <a:endParaRPr lang="pt-BR"/>
          </a:p>
        </p:txBody>
      </p:sp>
    </p:spTree>
    <p:extLst>
      <p:ext uri="{BB962C8B-B14F-4D97-AF65-F5344CB8AC3E}">
        <p14:creationId xmlns:p14="http://schemas.microsoft.com/office/powerpoint/2010/main" val="241536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69F4493-40F0-43FD-8E96-1B41A48AEE6E}" type="slidenum">
              <a:rPr lang="pt-BR" smtClean="0"/>
              <a:pPr/>
              <a:t>‹nº›</a:t>
            </a:fld>
            <a:endParaRPr lang="pt-BR"/>
          </a:p>
        </p:txBody>
      </p:sp>
    </p:spTree>
    <p:extLst>
      <p:ext uri="{BB962C8B-B14F-4D97-AF65-F5344CB8AC3E}">
        <p14:creationId xmlns:p14="http://schemas.microsoft.com/office/powerpoint/2010/main" val="348907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7"/>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30239"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B419E2E5-6AE2-41C2-AB7B-3BFBC628F8D1}" type="slidenum">
              <a:rPr lang="pt-BR" smtClean="0"/>
              <a:pPr/>
              <a:t>‹nº›</a:t>
            </a:fld>
            <a:endParaRPr lang="pt-BR"/>
          </a:p>
        </p:txBody>
      </p:sp>
    </p:spTree>
    <p:extLst>
      <p:ext uri="{BB962C8B-B14F-4D97-AF65-F5344CB8AC3E}">
        <p14:creationId xmlns:p14="http://schemas.microsoft.com/office/powerpoint/2010/main" val="229990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BBF4D671-A27C-49A5-BC3A-BE7891455487}" type="slidenum">
              <a:rPr lang="pt-BR" smtClean="0"/>
              <a:pPr/>
              <a:t>‹nº›</a:t>
            </a:fld>
            <a:endParaRPr lang="pt-BR"/>
          </a:p>
        </p:txBody>
      </p:sp>
    </p:spTree>
    <p:extLst>
      <p:ext uri="{BB962C8B-B14F-4D97-AF65-F5344CB8AC3E}">
        <p14:creationId xmlns:p14="http://schemas.microsoft.com/office/powerpoint/2010/main" val="116707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2798CC84-262A-4B8E-94BF-D5A5E8073BC2}" type="slidenum">
              <a:rPr lang="pt-BR" smtClean="0"/>
              <a:pPr/>
              <a:t>‹nº›</a:t>
            </a:fld>
            <a:endParaRPr lang="pt-BR"/>
          </a:p>
        </p:txBody>
      </p:sp>
    </p:spTree>
    <p:extLst>
      <p:ext uri="{BB962C8B-B14F-4D97-AF65-F5344CB8AC3E}">
        <p14:creationId xmlns:p14="http://schemas.microsoft.com/office/powerpoint/2010/main" val="154722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C0FB6FC6-F88E-415F-B419-D18BC29F15E3}" type="slidenum">
              <a:rPr lang="pt-BR" smtClean="0"/>
              <a:pPr/>
              <a:t>‹nº›</a:t>
            </a:fld>
            <a:endParaRPr lang="pt-BR"/>
          </a:p>
        </p:txBody>
      </p:sp>
    </p:spTree>
    <p:extLst>
      <p:ext uri="{BB962C8B-B14F-4D97-AF65-F5344CB8AC3E}">
        <p14:creationId xmlns:p14="http://schemas.microsoft.com/office/powerpoint/2010/main" val="319134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3E73C54-8D8A-4C89-B7D0-3793947C6202}" type="slidenum">
              <a:rPr lang="pt-BR" smtClean="0"/>
              <a:pPr/>
              <a:t>‹nº›</a:t>
            </a:fld>
            <a:endParaRPr lang="pt-BR"/>
          </a:p>
        </p:txBody>
      </p:sp>
    </p:spTree>
    <p:extLst>
      <p:ext uri="{BB962C8B-B14F-4D97-AF65-F5344CB8AC3E}">
        <p14:creationId xmlns:p14="http://schemas.microsoft.com/office/powerpoint/2010/main" val="286391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4099" name="Espaço Reservado para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7" name="Espaço Reservado para Dat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chemeClr val="bg1"/>
                </a:solidFill>
                <a:latin typeface="+mn-lt"/>
              </a:defRPr>
            </a:lvl1pPr>
          </a:lstStyle>
          <a:p>
            <a:endParaRPr lang="pt-BR"/>
          </a:p>
        </p:txBody>
      </p:sp>
      <p:sp>
        <p:nvSpPr>
          <p:cNvPr id="8" name="Espaço Reservado para Rodapé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chemeClr val="bg1"/>
                </a:solidFill>
                <a:latin typeface="+mn-lt"/>
              </a:defRPr>
            </a:lvl1pPr>
          </a:lstStyle>
          <a:p>
            <a:endParaRPr lang="pt-BR"/>
          </a:p>
        </p:txBody>
      </p:sp>
      <p:sp>
        <p:nvSpPr>
          <p:cNvPr id="9" name="Espaço Reservado para Número de Slide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chemeClr val="bg1"/>
                </a:solidFill>
                <a:latin typeface="+mn-lt"/>
              </a:defRPr>
            </a:lvl1pPr>
          </a:lstStyle>
          <a:p>
            <a:fld id="{03E9962F-B2C6-4947-8ED8-424A0037CB0C}" type="slidenum">
              <a:rPr lang="pt-BR" smtClean="0"/>
              <a:pPr/>
              <a:t>‹nº›</a:t>
            </a:fld>
            <a:endParaRPr lang="pt-BR"/>
          </a:p>
        </p:txBody>
      </p:sp>
    </p:spTree>
    <p:extLst>
      <p:ext uri="{BB962C8B-B14F-4D97-AF65-F5344CB8AC3E}">
        <p14:creationId xmlns:p14="http://schemas.microsoft.com/office/powerpoint/2010/main" val="157744317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rtl="0" eaLnBrk="1" fontAlgn="base" hangingPunct="1">
        <a:spcBef>
          <a:spcPct val="0"/>
        </a:spcBef>
        <a:spcAft>
          <a:spcPct val="0"/>
        </a:spcAft>
        <a:defRPr sz="3300" kern="1200">
          <a:solidFill>
            <a:schemeClr val="bg1"/>
          </a:solidFill>
          <a:latin typeface="+mj-lt"/>
          <a:ea typeface="+mj-ea"/>
          <a:cs typeface="+mj-cs"/>
        </a:defRPr>
      </a:lvl1pPr>
      <a:lvl2pPr algn="ctr" rtl="0" eaLnBrk="1" fontAlgn="base" hangingPunct="1">
        <a:spcBef>
          <a:spcPct val="0"/>
        </a:spcBef>
        <a:spcAft>
          <a:spcPct val="0"/>
        </a:spcAft>
        <a:defRPr sz="3300">
          <a:solidFill>
            <a:schemeClr val="bg1"/>
          </a:solidFill>
          <a:latin typeface="Arial Narrow" panose="020B0606020202030204" pitchFamily="34" charset="0"/>
        </a:defRPr>
      </a:lvl2pPr>
      <a:lvl3pPr algn="ctr" rtl="0" eaLnBrk="1" fontAlgn="base" hangingPunct="1">
        <a:spcBef>
          <a:spcPct val="0"/>
        </a:spcBef>
        <a:spcAft>
          <a:spcPct val="0"/>
        </a:spcAft>
        <a:defRPr sz="3300">
          <a:solidFill>
            <a:schemeClr val="bg1"/>
          </a:solidFill>
          <a:latin typeface="Arial Narrow" panose="020B0606020202030204" pitchFamily="34" charset="0"/>
        </a:defRPr>
      </a:lvl3pPr>
      <a:lvl4pPr algn="ctr" rtl="0" eaLnBrk="1" fontAlgn="base" hangingPunct="1">
        <a:spcBef>
          <a:spcPct val="0"/>
        </a:spcBef>
        <a:spcAft>
          <a:spcPct val="0"/>
        </a:spcAft>
        <a:defRPr sz="3300">
          <a:solidFill>
            <a:schemeClr val="bg1"/>
          </a:solidFill>
          <a:latin typeface="Arial Narrow" panose="020B0606020202030204" pitchFamily="34" charset="0"/>
        </a:defRPr>
      </a:lvl4pPr>
      <a:lvl5pPr algn="ctr" rtl="0" eaLnBrk="1" fontAlgn="base" hangingPunct="1">
        <a:spcBef>
          <a:spcPct val="0"/>
        </a:spcBef>
        <a:spcAft>
          <a:spcPct val="0"/>
        </a:spcAft>
        <a:defRPr sz="3300">
          <a:solidFill>
            <a:schemeClr val="bg1"/>
          </a:solidFill>
          <a:latin typeface="Arial Narrow" panose="020B0606020202030204" pitchFamily="34" charset="0"/>
        </a:defRPr>
      </a:lvl5pPr>
      <a:lvl6pPr marL="342900" algn="ctr" rtl="0" eaLnBrk="1" fontAlgn="base" hangingPunct="1">
        <a:spcBef>
          <a:spcPct val="0"/>
        </a:spcBef>
        <a:spcAft>
          <a:spcPct val="0"/>
        </a:spcAft>
        <a:defRPr sz="3300">
          <a:solidFill>
            <a:schemeClr val="bg1"/>
          </a:solidFill>
          <a:latin typeface="Arial Narrow" panose="020B0606020202030204" pitchFamily="34" charset="0"/>
        </a:defRPr>
      </a:lvl6pPr>
      <a:lvl7pPr marL="685800" algn="ctr" rtl="0" eaLnBrk="1" fontAlgn="base" hangingPunct="1">
        <a:spcBef>
          <a:spcPct val="0"/>
        </a:spcBef>
        <a:spcAft>
          <a:spcPct val="0"/>
        </a:spcAft>
        <a:defRPr sz="3300">
          <a:solidFill>
            <a:schemeClr val="bg1"/>
          </a:solidFill>
          <a:latin typeface="Arial Narrow" panose="020B0606020202030204" pitchFamily="34" charset="0"/>
        </a:defRPr>
      </a:lvl7pPr>
      <a:lvl8pPr marL="1028700" algn="ctr" rtl="0" eaLnBrk="1" fontAlgn="base" hangingPunct="1">
        <a:spcBef>
          <a:spcPct val="0"/>
        </a:spcBef>
        <a:spcAft>
          <a:spcPct val="0"/>
        </a:spcAft>
        <a:defRPr sz="3300">
          <a:solidFill>
            <a:schemeClr val="bg1"/>
          </a:solidFill>
          <a:latin typeface="Arial Narrow" panose="020B0606020202030204" pitchFamily="34" charset="0"/>
        </a:defRPr>
      </a:lvl8pPr>
      <a:lvl9pPr marL="1371600" algn="ctr" rtl="0" eaLnBrk="1" fontAlgn="base" hangingPunct="1">
        <a:spcBef>
          <a:spcPct val="0"/>
        </a:spcBef>
        <a:spcAft>
          <a:spcPct val="0"/>
        </a:spcAft>
        <a:defRPr sz="3300">
          <a:solidFill>
            <a:schemeClr val="bg1"/>
          </a:solidFill>
          <a:latin typeface="Arial Narrow" panose="020B0606020202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bg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bg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bg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4099" name="Espaço Reservado para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7" name="Espaço Reservado para Dat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latin typeface="+mn-lt"/>
              </a:defRPr>
            </a:lvl1pPr>
          </a:lstStyle>
          <a:p>
            <a:endParaRPr lang="pt-BR"/>
          </a:p>
        </p:txBody>
      </p:sp>
      <p:sp>
        <p:nvSpPr>
          <p:cNvPr id="8" name="Espaço Reservado para Rodapé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latin typeface="+mn-lt"/>
              </a:defRPr>
            </a:lvl1pPr>
          </a:lstStyle>
          <a:p>
            <a:endParaRPr lang="pt-BR"/>
          </a:p>
        </p:txBody>
      </p:sp>
      <p:sp>
        <p:nvSpPr>
          <p:cNvPr id="9" name="Espaço Reservado para Número de Slide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latin typeface="+mn-lt"/>
              </a:defRPr>
            </a:lvl1pPr>
          </a:lstStyle>
          <a:p>
            <a:fld id="{03E9962F-B2C6-4947-8ED8-424A0037CB0C}" type="slidenum">
              <a:rPr lang="pt-BR" smtClean="0"/>
              <a:pPr/>
              <a:t>‹nº›</a:t>
            </a:fld>
            <a:endParaRPr lang="pt-BR"/>
          </a:p>
        </p:txBody>
      </p:sp>
    </p:spTree>
    <p:extLst>
      <p:ext uri="{BB962C8B-B14F-4D97-AF65-F5344CB8AC3E}">
        <p14:creationId xmlns:p14="http://schemas.microsoft.com/office/powerpoint/2010/main" val="91377933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Narrow" panose="020B0606020202030204" pitchFamily="34" charset="0"/>
        </a:defRPr>
      </a:lvl2pPr>
      <a:lvl3pPr algn="ctr" rtl="0" eaLnBrk="1" fontAlgn="base" hangingPunct="1">
        <a:spcBef>
          <a:spcPct val="0"/>
        </a:spcBef>
        <a:spcAft>
          <a:spcPct val="0"/>
        </a:spcAft>
        <a:defRPr sz="3300">
          <a:solidFill>
            <a:schemeClr val="tx1"/>
          </a:solidFill>
          <a:latin typeface="Arial Narrow" panose="020B0606020202030204" pitchFamily="34" charset="0"/>
        </a:defRPr>
      </a:lvl3pPr>
      <a:lvl4pPr algn="ctr" rtl="0" eaLnBrk="1" fontAlgn="base" hangingPunct="1">
        <a:spcBef>
          <a:spcPct val="0"/>
        </a:spcBef>
        <a:spcAft>
          <a:spcPct val="0"/>
        </a:spcAft>
        <a:defRPr sz="3300">
          <a:solidFill>
            <a:schemeClr val="tx1"/>
          </a:solidFill>
          <a:latin typeface="Arial Narrow" panose="020B0606020202030204" pitchFamily="34" charset="0"/>
        </a:defRPr>
      </a:lvl4pPr>
      <a:lvl5pPr algn="ctr" rtl="0" eaLnBrk="1" fontAlgn="base" hangingPunct="1">
        <a:spcBef>
          <a:spcPct val="0"/>
        </a:spcBef>
        <a:spcAft>
          <a:spcPct val="0"/>
        </a:spcAft>
        <a:defRPr sz="3300">
          <a:solidFill>
            <a:schemeClr val="tx1"/>
          </a:solidFill>
          <a:latin typeface="Arial Narrow" panose="020B0606020202030204" pitchFamily="34" charset="0"/>
        </a:defRPr>
      </a:lvl5pPr>
      <a:lvl6pPr marL="342900" algn="ctr" rtl="0" eaLnBrk="1" fontAlgn="base" hangingPunct="1">
        <a:spcBef>
          <a:spcPct val="0"/>
        </a:spcBef>
        <a:spcAft>
          <a:spcPct val="0"/>
        </a:spcAft>
        <a:defRPr sz="3300">
          <a:solidFill>
            <a:schemeClr val="tx1"/>
          </a:solidFill>
          <a:latin typeface="Arial Narrow" panose="020B0606020202030204" pitchFamily="34" charset="0"/>
        </a:defRPr>
      </a:lvl6pPr>
      <a:lvl7pPr marL="685800" algn="ctr" rtl="0" eaLnBrk="1" fontAlgn="base" hangingPunct="1">
        <a:spcBef>
          <a:spcPct val="0"/>
        </a:spcBef>
        <a:spcAft>
          <a:spcPct val="0"/>
        </a:spcAft>
        <a:defRPr sz="3300">
          <a:solidFill>
            <a:schemeClr val="tx1"/>
          </a:solidFill>
          <a:latin typeface="Arial Narrow" panose="020B0606020202030204" pitchFamily="34" charset="0"/>
        </a:defRPr>
      </a:lvl7pPr>
      <a:lvl8pPr marL="1028700" algn="ctr" rtl="0" eaLnBrk="1" fontAlgn="base" hangingPunct="1">
        <a:spcBef>
          <a:spcPct val="0"/>
        </a:spcBef>
        <a:spcAft>
          <a:spcPct val="0"/>
        </a:spcAft>
        <a:defRPr sz="3300">
          <a:solidFill>
            <a:schemeClr val="tx1"/>
          </a:solidFill>
          <a:latin typeface="Arial Narrow" panose="020B0606020202030204" pitchFamily="34" charset="0"/>
        </a:defRPr>
      </a:lvl8pPr>
      <a:lvl9pPr marL="1371600" algn="ctr" rtl="0" eaLnBrk="1" fontAlgn="base" hangingPunct="1">
        <a:spcBef>
          <a:spcPct val="0"/>
        </a:spcBef>
        <a:spcAft>
          <a:spcPct val="0"/>
        </a:spcAft>
        <a:defRPr sz="3300">
          <a:solidFill>
            <a:schemeClr val="tx1"/>
          </a:solidFill>
          <a:latin typeface="Arial Narrow" panose="020B0606020202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3800" b="1" dirty="0" smtClean="0"/>
              <a:t>Programação e Estrutura de Dados</a:t>
            </a:r>
            <a:endParaRPr lang="pt-BR" sz="3800" b="1" dirty="0"/>
          </a:p>
        </p:txBody>
      </p:sp>
      <p:sp>
        <p:nvSpPr>
          <p:cNvPr id="3" name="Subtítulo 2"/>
          <p:cNvSpPr>
            <a:spLocks noGrp="1"/>
          </p:cNvSpPr>
          <p:nvPr>
            <p:ph type="subTitle" idx="1"/>
          </p:nvPr>
        </p:nvSpPr>
        <p:spPr/>
        <p:txBody>
          <a:bodyPr/>
          <a:lstStyle/>
          <a:p>
            <a:r>
              <a:rPr lang="pt-BR" dirty="0" smtClean="0">
                <a:solidFill>
                  <a:schemeClr val="bg1"/>
                </a:solidFill>
              </a:rPr>
              <a:t>Manipulação </a:t>
            </a:r>
            <a:r>
              <a:rPr lang="pt-BR" dirty="0">
                <a:solidFill>
                  <a:schemeClr val="bg1"/>
                </a:solidFill>
              </a:rPr>
              <a:t>de Arquivos em C</a:t>
            </a:r>
            <a:endParaRPr lang="pt-BR" b="1" dirty="0">
              <a:solidFill>
                <a:schemeClr val="bg1"/>
              </a:solidFill>
            </a:endParaRPr>
          </a:p>
          <a:p>
            <a:endParaRPr lang="pt-BR" dirty="0"/>
          </a:p>
        </p:txBody>
      </p:sp>
    </p:spTree>
    <p:extLst>
      <p:ext uri="{BB962C8B-B14F-4D97-AF65-F5344CB8AC3E}">
        <p14:creationId xmlns:p14="http://schemas.microsoft.com/office/powerpoint/2010/main" val="3264887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smtClean="0">
                <a:solidFill>
                  <a:schemeClr val="tx1"/>
                </a:solidFill>
                <a:latin typeface="Calibri" pitchFamily="34" charset="0"/>
                <a:cs typeface="Calibri" pitchFamily="34" charset="0"/>
              </a:rPr>
              <a:t>Modo de Abertura</a:t>
            </a:r>
            <a:endParaRPr lang="pt-BR" dirty="0"/>
          </a:p>
        </p:txBody>
      </p:sp>
      <p:pic>
        <p:nvPicPr>
          <p:cNvPr id="7" name="Espaço Reservado para Conteúdo 6" descr="Sem título.png"/>
          <p:cNvPicPr>
            <a:picLocks noGrp="1" noChangeAspect="1"/>
          </p:cNvPicPr>
          <p:nvPr>
            <p:ph idx="1"/>
          </p:nvPr>
        </p:nvPicPr>
        <p:blipFill>
          <a:blip r:embed="rId2" cstate="print"/>
          <a:stretch>
            <a:fillRect/>
          </a:stretch>
        </p:blipFill>
        <p:spPr>
          <a:xfrm>
            <a:off x="322986" y="1417638"/>
            <a:ext cx="6769294" cy="389610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smtClean="0">
                <a:solidFill>
                  <a:schemeClr val="tx1"/>
                </a:solidFill>
                <a:latin typeface="Calibri" pitchFamily="34" charset="0"/>
                <a:cs typeface="Calibri" pitchFamily="34" charset="0"/>
              </a:rPr>
              <a:t>Exemplo de Abertura de Arquivo</a:t>
            </a:r>
            <a:endParaRPr lang="pt-BR" dirty="0"/>
          </a:p>
        </p:txBody>
      </p:sp>
      <p:sp>
        <p:nvSpPr>
          <p:cNvPr id="2" name="Espaço Reservado para Conteúdo 1"/>
          <p:cNvSpPr>
            <a:spLocks noGrp="1"/>
          </p:cNvSpPr>
          <p:nvPr>
            <p:ph idx="1"/>
          </p:nvPr>
        </p:nvSpPr>
        <p:spPr/>
        <p:txBody>
          <a:bodyPr>
            <a:normAutofit fontScale="92500" lnSpcReduction="20000"/>
          </a:bodyPr>
          <a:lstStyle/>
          <a:p>
            <a:pPr>
              <a:buNone/>
            </a:pPr>
            <a:r>
              <a:rPr lang="pt-BR" dirty="0" smtClean="0"/>
              <a:t>// Declara o ponteiro para o descritor.</a:t>
            </a:r>
          </a:p>
          <a:p>
            <a:pPr>
              <a:spcAft>
                <a:spcPts val="1800"/>
              </a:spcAft>
              <a:buNone/>
            </a:pPr>
            <a:r>
              <a:rPr lang="pt-BR" dirty="0" smtClean="0"/>
              <a:t>FILE *arquivo;</a:t>
            </a:r>
          </a:p>
          <a:p>
            <a:pPr>
              <a:buNone/>
            </a:pPr>
            <a:r>
              <a:rPr lang="pt-BR" dirty="0" smtClean="0"/>
              <a:t>// Abre o arquivo </a:t>
            </a:r>
            <a:r>
              <a:rPr lang="pt-BR" dirty="0" err="1" smtClean="0"/>
              <a:t>exemplo.dad</a:t>
            </a:r>
            <a:r>
              <a:rPr lang="pt-BR" dirty="0" smtClean="0"/>
              <a:t>, que</a:t>
            </a:r>
          </a:p>
          <a:p>
            <a:pPr>
              <a:buNone/>
            </a:pPr>
            <a:r>
              <a:rPr lang="pt-BR" dirty="0" smtClean="0"/>
              <a:t>// encontra-se no diretório corrente:</a:t>
            </a:r>
          </a:p>
          <a:p>
            <a:pPr>
              <a:spcAft>
                <a:spcPts val="1800"/>
              </a:spcAft>
              <a:buNone/>
            </a:pPr>
            <a:r>
              <a:rPr lang="pt-BR" dirty="0" smtClean="0"/>
              <a:t>arquivo = </a:t>
            </a:r>
            <a:r>
              <a:rPr lang="pt-BR" dirty="0" err="1" smtClean="0"/>
              <a:t>fopen</a:t>
            </a:r>
            <a:r>
              <a:rPr lang="pt-BR" dirty="0" smtClean="0"/>
              <a:t>("exemplo.</a:t>
            </a:r>
            <a:r>
              <a:rPr lang="pt-BR" dirty="0" err="1" smtClean="0"/>
              <a:t>dad</a:t>
            </a:r>
            <a:r>
              <a:rPr lang="pt-BR" dirty="0" smtClean="0"/>
              <a:t>", “r+b");</a:t>
            </a:r>
          </a:p>
          <a:p>
            <a:pPr>
              <a:buNone/>
            </a:pPr>
            <a:r>
              <a:rPr lang="pt-BR" dirty="0" smtClean="0"/>
              <a:t>// Verifica se retornou nulo (erro).</a:t>
            </a:r>
          </a:p>
          <a:p>
            <a:pPr>
              <a:buNone/>
            </a:pPr>
            <a:r>
              <a:rPr lang="pt-BR" dirty="0" err="1" smtClean="0"/>
              <a:t>if</a:t>
            </a:r>
            <a:r>
              <a:rPr lang="pt-BR" dirty="0" smtClean="0"/>
              <a:t> (arquivo==</a:t>
            </a:r>
            <a:r>
              <a:rPr lang="pt-BR" dirty="0" err="1" smtClean="0"/>
              <a:t>null</a:t>
            </a:r>
            <a:r>
              <a:rPr lang="pt-BR" dirty="0" smtClean="0"/>
              <a:t>)</a:t>
            </a:r>
          </a:p>
          <a:p>
            <a:pPr>
              <a:buNone/>
            </a:pPr>
            <a:r>
              <a:rPr lang="pt-BR" dirty="0" smtClean="0"/>
              <a:t>{</a:t>
            </a:r>
          </a:p>
          <a:p>
            <a:pPr>
              <a:buNone/>
            </a:pPr>
            <a:r>
              <a:rPr lang="pt-BR" dirty="0" smtClean="0"/>
              <a:t>     </a:t>
            </a:r>
            <a:r>
              <a:rPr lang="pt-BR" dirty="0" err="1" smtClean="0"/>
              <a:t>printf</a:t>
            </a:r>
            <a:r>
              <a:rPr lang="pt-BR" dirty="0" smtClean="0"/>
              <a:t>(“Arquivo Inexistente e será criado... \n");</a:t>
            </a:r>
          </a:p>
          <a:p>
            <a:pPr>
              <a:buNone/>
            </a:pPr>
            <a:r>
              <a:rPr lang="pt-BR" dirty="0" smtClean="0"/>
              <a:t>     arquivo = </a:t>
            </a:r>
            <a:r>
              <a:rPr lang="pt-BR" dirty="0" err="1" smtClean="0"/>
              <a:t>fopen</a:t>
            </a:r>
            <a:r>
              <a:rPr lang="pt-BR" dirty="0" smtClean="0"/>
              <a:t>("exemplo.</a:t>
            </a:r>
            <a:r>
              <a:rPr lang="pt-BR" dirty="0" err="1" smtClean="0"/>
              <a:t>dad</a:t>
            </a:r>
            <a:r>
              <a:rPr lang="pt-BR" dirty="0" smtClean="0"/>
              <a:t>", “w+b");</a:t>
            </a:r>
          </a:p>
          <a:p>
            <a:pPr>
              <a:buNone/>
            </a:pPr>
            <a:r>
              <a:rPr lang="pt-BR" dirty="0" smtClean="0"/>
              <a:t>     </a:t>
            </a:r>
            <a:r>
              <a:rPr lang="pt-BR" dirty="0" err="1" smtClean="0"/>
              <a:t>getch</a:t>
            </a:r>
            <a:r>
              <a:rPr lang="pt-BR" dirty="0" smtClean="0"/>
              <a:t>();</a:t>
            </a:r>
          </a:p>
          <a:p>
            <a:pPr>
              <a:buNone/>
            </a:pPr>
            <a:r>
              <a:rPr lang="pt-BR" dirty="0" smtClean="0"/>
              <a:t>}</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Lendo ou Gravando Dados no Arquivo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5725" indent="0" algn="just">
              <a:spcAft>
                <a:spcPts val="600"/>
              </a:spcAft>
              <a:buNone/>
            </a:pPr>
            <a:r>
              <a:rPr lang="pt-BR" sz="2800" dirty="0" smtClean="0"/>
              <a:t>Depois de ter aberto ou criado um arquivo e ter uma variável que o represente dentro do programa, você pode começar a gravar ou a ler dados neste arquivo.</a:t>
            </a:r>
          </a:p>
          <a:p>
            <a:pPr marL="85725" indent="0" algn="just">
              <a:buNone/>
            </a:pPr>
            <a:r>
              <a:rPr lang="pt-BR" sz="2800" b="1" dirty="0" smtClean="0"/>
              <a:t>OBS: Antes de ler ou gravar dados em arquivos binários, é importante se posicionar no local correto de memória. </a:t>
            </a:r>
            <a:r>
              <a:rPr lang="pt-BR" sz="2800" dirty="0" smtClean="0"/>
              <a:t>Quando um arquivo é aberto, você fica posicionado na posição inicial do mesmo. Caso você queira fazer uma leitura em outra posição, deve-se posicionar corretamente. Da mesma forma, se você desejar gravar alguma coisa, deve-se posicionar no final do arquivo para que os dados existentes no mesmo não sejam substituídos.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pt-BR" sz="3700" dirty="0" smtClean="0">
                <a:solidFill>
                  <a:schemeClr val="tx1"/>
                </a:solidFill>
                <a:latin typeface="Calibri" pitchFamily="34" charset="0"/>
                <a:cs typeface="Calibri" pitchFamily="34" charset="0"/>
              </a:rPr>
              <a:t>Leitura/Escrita Binária: </a:t>
            </a:r>
            <a:r>
              <a:rPr lang="pt-BR" sz="3700" dirty="0" err="1" smtClean="0">
                <a:solidFill>
                  <a:schemeClr val="tx1"/>
                </a:solidFill>
                <a:latin typeface="Calibri" pitchFamily="34" charset="0"/>
                <a:cs typeface="Calibri" pitchFamily="34" charset="0"/>
              </a:rPr>
              <a:t>fread</a:t>
            </a:r>
            <a:r>
              <a:rPr lang="pt-BR" sz="3700" dirty="0" smtClean="0">
                <a:solidFill>
                  <a:schemeClr val="tx1"/>
                </a:solidFill>
                <a:latin typeface="Calibri" pitchFamily="34" charset="0"/>
                <a:cs typeface="Calibri" pitchFamily="34" charset="0"/>
              </a:rPr>
              <a:t> e </a:t>
            </a:r>
            <a:r>
              <a:rPr lang="pt-BR" sz="3700" dirty="0" err="1" smtClean="0">
                <a:solidFill>
                  <a:schemeClr val="tx1"/>
                </a:solidFill>
                <a:latin typeface="Calibri" pitchFamily="34" charset="0"/>
                <a:cs typeface="Calibri" pitchFamily="34" charset="0"/>
              </a:rPr>
              <a:t>fwrite</a:t>
            </a:r>
            <a:endParaRPr lang="pt-BR" sz="3700" dirty="0" smtClean="0">
              <a:solidFill>
                <a:schemeClr val="tx1"/>
              </a:solidFill>
              <a:latin typeface="Calibri" pitchFamily="34" charset="0"/>
              <a:cs typeface="Calibri" pitchFamily="34" charset="0"/>
            </a:endParaRPr>
          </a:p>
        </p:txBody>
      </p:sp>
      <p:sp>
        <p:nvSpPr>
          <p:cNvPr id="2" name="Espaço Reservado para Conteúdo 1"/>
          <p:cNvSpPr>
            <a:spLocks noGrp="1"/>
          </p:cNvSpPr>
          <p:nvPr>
            <p:ph idx="1"/>
          </p:nvPr>
        </p:nvSpPr>
        <p:spPr/>
        <p:txBody>
          <a:bodyPr>
            <a:normAutofit/>
          </a:bodyPr>
          <a:lstStyle/>
          <a:p>
            <a:pPr marL="82550" indent="0" algn="just">
              <a:spcAft>
                <a:spcPts val="1200"/>
              </a:spcAft>
              <a:buNone/>
            </a:pPr>
            <a:r>
              <a:rPr lang="pt-BR" sz="2800" dirty="0" smtClean="0"/>
              <a:t>Se abrirmos um arquivo para I/O binário, podemos ler blocos de dados (bytes) com </a:t>
            </a:r>
            <a:r>
              <a:rPr lang="pt-BR" sz="2800" dirty="0" err="1" smtClean="0"/>
              <a:t>fread</a:t>
            </a:r>
            <a:r>
              <a:rPr lang="pt-BR" sz="2800" dirty="0" smtClean="0"/>
              <a:t>():</a:t>
            </a:r>
          </a:p>
          <a:p>
            <a:pPr marL="82550" indent="0" algn="just">
              <a:spcAft>
                <a:spcPts val="1200"/>
              </a:spcAft>
              <a:buNone/>
            </a:pPr>
            <a:r>
              <a:rPr lang="en-US" sz="3200" b="1" dirty="0" err="1" smtClean="0">
                <a:solidFill>
                  <a:schemeClr val="accent4">
                    <a:lumMod val="75000"/>
                  </a:schemeClr>
                </a:solidFill>
              </a:rPr>
              <a:t>fread</a:t>
            </a:r>
            <a:r>
              <a:rPr lang="en-US" sz="3200" b="1" dirty="0" smtClean="0">
                <a:solidFill>
                  <a:schemeClr val="accent4">
                    <a:lumMod val="75000"/>
                  </a:schemeClr>
                </a:solidFill>
              </a:rPr>
              <a:t>(&amp;buffer, </a:t>
            </a:r>
            <a:r>
              <a:rPr lang="en-US" sz="3200" b="1" dirty="0" err="1" smtClean="0">
                <a:solidFill>
                  <a:schemeClr val="accent4">
                    <a:lumMod val="75000"/>
                  </a:schemeClr>
                </a:solidFill>
              </a:rPr>
              <a:t>int</a:t>
            </a:r>
            <a:r>
              <a:rPr lang="en-US" sz="3200" b="1" dirty="0" smtClean="0">
                <a:solidFill>
                  <a:schemeClr val="accent4">
                    <a:lumMod val="75000"/>
                  </a:schemeClr>
                </a:solidFill>
              </a:rPr>
              <a:t> </a:t>
            </a:r>
            <a:r>
              <a:rPr lang="en-US" sz="3200" b="1" dirty="0" err="1" smtClean="0">
                <a:solidFill>
                  <a:schemeClr val="accent4">
                    <a:lumMod val="75000"/>
                  </a:schemeClr>
                </a:solidFill>
              </a:rPr>
              <a:t>numbytes</a:t>
            </a:r>
            <a:r>
              <a:rPr lang="en-US" sz="3200" b="1" dirty="0" smtClean="0">
                <a:solidFill>
                  <a:schemeClr val="accent4">
                    <a:lumMod val="75000"/>
                  </a:schemeClr>
                </a:solidFill>
              </a:rPr>
              <a:t>, </a:t>
            </a:r>
            <a:r>
              <a:rPr lang="pt-BR" sz="3200" b="1" dirty="0" err="1" smtClean="0">
                <a:solidFill>
                  <a:schemeClr val="accent4">
                    <a:lumMod val="75000"/>
                  </a:schemeClr>
                </a:solidFill>
              </a:rPr>
              <a:t>int</a:t>
            </a:r>
            <a:r>
              <a:rPr lang="pt-BR" sz="3200" b="1" dirty="0" smtClean="0">
                <a:solidFill>
                  <a:schemeClr val="accent4">
                    <a:lumMod val="75000"/>
                  </a:schemeClr>
                </a:solidFill>
              </a:rPr>
              <a:t> qtd, arquivo);</a:t>
            </a:r>
          </a:p>
          <a:p>
            <a:pPr marL="82550" indent="0" algn="just">
              <a:buNone/>
            </a:pPr>
            <a:r>
              <a:rPr lang="pt-BR" sz="2800" dirty="0" smtClean="0"/>
              <a:t>buffer		= onde serão armazenados os dados lidos;</a:t>
            </a:r>
          </a:p>
          <a:p>
            <a:pPr marL="82550" indent="0" algn="just">
              <a:buNone/>
            </a:pPr>
            <a:r>
              <a:rPr lang="pt-BR" sz="2800" dirty="0" err="1" smtClean="0"/>
              <a:t>numbytes</a:t>
            </a:r>
            <a:r>
              <a:rPr lang="pt-BR" sz="2800" dirty="0" smtClean="0"/>
              <a:t> 	= tamanho da estrutura a ser lida;</a:t>
            </a:r>
          </a:p>
          <a:p>
            <a:pPr marL="82550" indent="0" algn="just">
              <a:buNone/>
            </a:pPr>
            <a:r>
              <a:rPr lang="pt-BR" sz="2800" dirty="0" smtClean="0"/>
              <a:t>qtd 		= indica quantas estruturas serão lidas;</a:t>
            </a:r>
          </a:p>
          <a:p>
            <a:pPr marL="82550" indent="0" algn="just">
              <a:buNone/>
            </a:pPr>
            <a:r>
              <a:rPr lang="pt-BR" sz="2800" dirty="0" smtClean="0"/>
              <a:t>arquivo 	= descritor do arquivo de onde leremos os dados.</a:t>
            </a:r>
            <a:endParaRPr lang="pt-BR"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pt-BR" sz="3700" dirty="0" smtClean="0">
                <a:solidFill>
                  <a:schemeClr val="tx1"/>
                </a:solidFill>
                <a:latin typeface="Calibri" pitchFamily="34" charset="0"/>
                <a:cs typeface="Calibri" pitchFamily="34" charset="0"/>
              </a:rPr>
              <a:t>Leitura/Escrita Binária: </a:t>
            </a:r>
            <a:r>
              <a:rPr lang="pt-BR" sz="3700" dirty="0" err="1" smtClean="0">
                <a:solidFill>
                  <a:schemeClr val="tx1"/>
                </a:solidFill>
                <a:latin typeface="Calibri" pitchFamily="34" charset="0"/>
                <a:cs typeface="Calibri" pitchFamily="34" charset="0"/>
              </a:rPr>
              <a:t>fread</a:t>
            </a:r>
            <a:r>
              <a:rPr lang="pt-BR" sz="3700" dirty="0" smtClean="0">
                <a:solidFill>
                  <a:schemeClr val="tx1"/>
                </a:solidFill>
                <a:latin typeface="Calibri" pitchFamily="34" charset="0"/>
                <a:cs typeface="Calibri" pitchFamily="34" charset="0"/>
              </a:rPr>
              <a:t> e </a:t>
            </a:r>
            <a:r>
              <a:rPr lang="pt-BR" sz="3700" dirty="0" err="1" smtClean="0">
                <a:solidFill>
                  <a:schemeClr val="tx1"/>
                </a:solidFill>
                <a:latin typeface="Calibri" pitchFamily="34" charset="0"/>
                <a:cs typeface="Calibri" pitchFamily="34" charset="0"/>
              </a:rPr>
              <a:t>fwrite</a:t>
            </a:r>
            <a:endParaRPr lang="pt-BR" sz="3700" dirty="0" smtClean="0">
              <a:solidFill>
                <a:schemeClr val="tx1"/>
              </a:solidFill>
              <a:latin typeface="Calibri" pitchFamily="34" charset="0"/>
              <a:cs typeface="Calibri" pitchFamily="34" charset="0"/>
            </a:endParaRPr>
          </a:p>
        </p:txBody>
      </p:sp>
      <p:sp>
        <p:nvSpPr>
          <p:cNvPr id="2" name="Espaço Reservado para Conteúdo 1"/>
          <p:cNvSpPr>
            <a:spLocks noGrp="1"/>
          </p:cNvSpPr>
          <p:nvPr>
            <p:ph idx="1"/>
          </p:nvPr>
        </p:nvSpPr>
        <p:spPr/>
        <p:txBody>
          <a:bodyPr vert="horz">
            <a:normAutofit/>
          </a:bodyPr>
          <a:lstStyle/>
          <a:p>
            <a:pPr marL="82550" indent="0" algn="just">
              <a:buNone/>
            </a:pPr>
            <a:r>
              <a:rPr lang="pt-BR" sz="2800" dirty="0" err="1" smtClean="0"/>
              <a:t>fwrite</a:t>
            </a:r>
            <a:r>
              <a:rPr lang="pt-BR" sz="2800" dirty="0" smtClean="0"/>
              <a:t>() funciona exatamente como </a:t>
            </a:r>
            <a:r>
              <a:rPr lang="pt-BR" sz="2800" dirty="0" err="1" smtClean="0"/>
              <a:t>fread</a:t>
            </a:r>
            <a:r>
              <a:rPr lang="pt-BR" sz="2800" dirty="0" smtClean="0"/>
              <a:t>(), só que escreve no arquivo:</a:t>
            </a:r>
          </a:p>
          <a:p>
            <a:pPr marL="82550" indent="0" algn="just">
              <a:spcAft>
                <a:spcPts val="1200"/>
              </a:spcAft>
              <a:buNone/>
            </a:pPr>
            <a:r>
              <a:rPr lang="en-US" sz="2800" b="1" dirty="0" err="1" smtClean="0">
                <a:solidFill>
                  <a:schemeClr val="accent4">
                    <a:lumMod val="75000"/>
                  </a:schemeClr>
                </a:solidFill>
              </a:rPr>
              <a:t>fwrite</a:t>
            </a:r>
            <a:r>
              <a:rPr lang="en-US" sz="2800" b="1" dirty="0" smtClean="0">
                <a:solidFill>
                  <a:schemeClr val="accent4">
                    <a:lumMod val="75000"/>
                  </a:schemeClr>
                </a:solidFill>
              </a:rPr>
              <a:t>(&amp;</a:t>
            </a:r>
            <a:r>
              <a:rPr lang="en-US" sz="2800" b="1" dirty="0">
                <a:solidFill>
                  <a:schemeClr val="accent4">
                    <a:lumMod val="75000"/>
                  </a:schemeClr>
                </a:solidFill>
              </a:rPr>
              <a:t>buffer, </a:t>
            </a:r>
            <a:r>
              <a:rPr lang="en-US" sz="2800" b="1" dirty="0" err="1">
                <a:solidFill>
                  <a:schemeClr val="accent4">
                    <a:lumMod val="75000"/>
                  </a:schemeClr>
                </a:solidFill>
              </a:rPr>
              <a:t>int</a:t>
            </a:r>
            <a:r>
              <a:rPr lang="en-US" sz="2800" b="1" dirty="0">
                <a:solidFill>
                  <a:schemeClr val="accent4">
                    <a:lumMod val="75000"/>
                  </a:schemeClr>
                </a:solidFill>
              </a:rPr>
              <a:t> </a:t>
            </a:r>
            <a:r>
              <a:rPr lang="en-US" sz="2800" b="1" dirty="0" err="1">
                <a:solidFill>
                  <a:schemeClr val="accent4">
                    <a:lumMod val="75000"/>
                  </a:schemeClr>
                </a:solidFill>
              </a:rPr>
              <a:t>numbytes</a:t>
            </a:r>
            <a:r>
              <a:rPr lang="en-US" sz="2800" b="1" dirty="0">
                <a:solidFill>
                  <a:schemeClr val="accent4">
                    <a:lumMod val="75000"/>
                  </a:schemeClr>
                </a:solidFill>
              </a:rPr>
              <a:t>, </a:t>
            </a:r>
            <a:r>
              <a:rPr lang="pt-BR" sz="2800" b="1" dirty="0" err="1">
                <a:solidFill>
                  <a:schemeClr val="accent4">
                    <a:lumMod val="75000"/>
                  </a:schemeClr>
                </a:solidFill>
              </a:rPr>
              <a:t>int</a:t>
            </a:r>
            <a:r>
              <a:rPr lang="pt-BR" sz="2800" b="1" dirty="0">
                <a:solidFill>
                  <a:schemeClr val="accent4">
                    <a:lumMod val="75000"/>
                  </a:schemeClr>
                </a:solidFill>
              </a:rPr>
              <a:t> </a:t>
            </a:r>
            <a:r>
              <a:rPr lang="pt-BR" sz="2800" b="1" dirty="0" err="1">
                <a:solidFill>
                  <a:schemeClr val="accent4">
                    <a:lumMod val="75000"/>
                  </a:schemeClr>
                </a:solidFill>
              </a:rPr>
              <a:t>qtd</a:t>
            </a:r>
            <a:r>
              <a:rPr lang="pt-BR" sz="2800" b="1" dirty="0">
                <a:solidFill>
                  <a:schemeClr val="accent4">
                    <a:lumMod val="75000"/>
                  </a:schemeClr>
                </a:solidFill>
              </a:rPr>
              <a:t>, arquivo);</a:t>
            </a:r>
          </a:p>
          <a:p>
            <a:pPr marL="82550" indent="0" algn="just">
              <a:buNone/>
            </a:pPr>
            <a:r>
              <a:rPr lang="pt-BR" sz="2000" dirty="0"/>
              <a:t>buffer		= onde </a:t>
            </a:r>
            <a:r>
              <a:rPr lang="pt-BR" sz="2000" dirty="0" smtClean="0"/>
              <a:t>estão os dados a serem gravados;</a:t>
            </a:r>
            <a:endParaRPr lang="pt-BR" sz="2000" dirty="0"/>
          </a:p>
          <a:p>
            <a:pPr marL="82550" indent="0" algn="just">
              <a:buNone/>
            </a:pPr>
            <a:r>
              <a:rPr lang="pt-BR" sz="2000" dirty="0" err="1"/>
              <a:t>numbytes</a:t>
            </a:r>
            <a:r>
              <a:rPr lang="pt-BR" sz="2000" dirty="0"/>
              <a:t> 	= tamanho da estrutura a ser </a:t>
            </a:r>
            <a:r>
              <a:rPr lang="pt-BR" sz="2000" dirty="0" smtClean="0"/>
              <a:t>gravada;</a:t>
            </a:r>
            <a:endParaRPr lang="pt-BR" sz="2000" dirty="0"/>
          </a:p>
          <a:p>
            <a:pPr marL="82550" indent="0" algn="just">
              <a:buNone/>
            </a:pPr>
            <a:r>
              <a:rPr lang="pt-BR" sz="2000" dirty="0" err="1"/>
              <a:t>qtd</a:t>
            </a:r>
            <a:r>
              <a:rPr lang="pt-BR" sz="2000" dirty="0"/>
              <a:t> 		= indica quantas estruturas serão </a:t>
            </a:r>
            <a:r>
              <a:rPr lang="pt-BR" sz="2000" dirty="0" smtClean="0"/>
              <a:t>gravadas;</a:t>
            </a:r>
            <a:endParaRPr lang="pt-BR" sz="2000" dirty="0"/>
          </a:p>
          <a:p>
            <a:pPr marL="82550" indent="0" algn="just">
              <a:spcAft>
                <a:spcPts val="1200"/>
              </a:spcAft>
              <a:buNone/>
            </a:pPr>
            <a:r>
              <a:rPr lang="pt-BR" sz="2000" dirty="0"/>
              <a:t>arquivo 	</a:t>
            </a:r>
            <a:r>
              <a:rPr lang="pt-BR" sz="2000" dirty="0" smtClean="0"/>
              <a:t>	= </a:t>
            </a:r>
            <a:r>
              <a:rPr lang="pt-BR" sz="2000" dirty="0" smtClean="0"/>
              <a:t>descritor </a:t>
            </a:r>
            <a:r>
              <a:rPr lang="pt-BR" sz="2000" dirty="0"/>
              <a:t>do arquivo </a:t>
            </a:r>
            <a:r>
              <a:rPr lang="pt-BR" sz="2000" dirty="0" smtClean="0"/>
              <a:t>onde gravaremos </a:t>
            </a:r>
            <a:r>
              <a:rPr lang="pt-BR" sz="2000" dirty="0"/>
              <a:t>os dados.</a:t>
            </a:r>
          </a:p>
          <a:p>
            <a:pPr marL="82550" indent="0" algn="just">
              <a:buNone/>
            </a:pPr>
            <a:r>
              <a:rPr lang="pt-BR" sz="2800" dirty="0" smtClean="0"/>
              <a:t>Tanto </a:t>
            </a:r>
            <a:r>
              <a:rPr lang="pt-BR" sz="2800" dirty="0" err="1" smtClean="0"/>
              <a:t>fwrite</a:t>
            </a:r>
            <a:r>
              <a:rPr lang="pt-BR" sz="2800" dirty="0" smtClean="0"/>
              <a:t>() como </a:t>
            </a:r>
            <a:r>
              <a:rPr lang="pt-BR" sz="2800" dirty="0" err="1" smtClean="0"/>
              <a:t>fread</a:t>
            </a:r>
            <a:r>
              <a:rPr lang="pt-BR" sz="2800" dirty="0" smtClean="0"/>
              <a:t>() retornam 1 se tudo ocorreu sem problemas.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Gravando Dados no Arquivo Binário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5725" indent="0">
              <a:spcAft>
                <a:spcPts val="1200"/>
              </a:spcAft>
              <a:buNone/>
            </a:pPr>
            <a:r>
              <a:rPr lang="pt-BR" sz="1600" b="1" dirty="0" smtClean="0"/>
              <a:t>Para gravar, utilize a função </a:t>
            </a:r>
            <a:r>
              <a:rPr lang="pt-BR" sz="1600" b="1" i="1" dirty="0" err="1" smtClean="0"/>
              <a:t>fwrite</a:t>
            </a:r>
            <a:r>
              <a:rPr lang="pt-BR" sz="1600" b="1" i="1" dirty="0" smtClean="0"/>
              <a:t>, que grava estruturas inteiras de uma  </a:t>
            </a:r>
            <a:r>
              <a:rPr lang="pt-BR" sz="1600" b="1" dirty="0" smtClean="0"/>
              <a:t>única vez</a:t>
            </a:r>
            <a:r>
              <a:rPr lang="pt-BR" sz="1600" dirty="0" smtClean="0"/>
              <a:t>:</a:t>
            </a:r>
          </a:p>
          <a:p>
            <a:pPr marL="85725" indent="0">
              <a:buNone/>
            </a:pPr>
            <a:r>
              <a:rPr lang="pt-BR" sz="1600" dirty="0" err="1" smtClean="0"/>
              <a:t>struct</a:t>
            </a:r>
            <a:r>
              <a:rPr lang="pt-BR" sz="1600" dirty="0" smtClean="0"/>
              <a:t> </a:t>
            </a:r>
            <a:r>
              <a:rPr lang="pt-BR" sz="1600" dirty="0" err="1" smtClean="0"/>
              <a:t>tipoEndereco</a:t>
            </a:r>
            <a:endParaRPr lang="pt-BR" sz="1600" dirty="0" smtClean="0"/>
          </a:p>
          <a:p>
            <a:pPr marL="85725" indent="0">
              <a:buNone/>
            </a:pPr>
            <a:r>
              <a:rPr lang="pt-BR" sz="1600" dirty="0" smtClean="0"/>
              <a:t>{</a:t>
            </a:r>
          </a:p>
          <a:p>
            <a:pPr marL="85725" indent="0">
              <a:buNone/>
            </a:pPr>
            <a:r>
              <a:rPr lang="pt-BR" sz="1600" dirty="0" smtClean="0"/>
              <a:t>	</a:t>
            </a:r>
            <a:r>
              <a:rPr lang="pt-BR" sz="1600" dirty="0" err="1" smtClean="0"/>
              <a:t>char</a:t>
            </a:r>
            <a:r>
              <a:rPr lang="pt-BR" sz="1600" dirty="0" smtClean="0"/>
              <a:t> rua[30];</a:t>
            </a:r>
          </a:p>
          <a:p>
            <a:pPr marL="85725" indent="0">
              <a:buNone/>
            </a:pPr>
            <a:r>
              <a:rPr lang="pt-BR" sz="1600" dirty="0" smtClean="0"/>
              <a:t>	</a:t>
            </a:r>
            <a:r>
              <a:rPr lang="pt-BR" sz="1600" dirty="0" err="1" smtClean="0"/>
              <a:t>int</a:t>
            </a:r>
            <a:r>
              <a:rPr lang="pt-BR" sz="1600" dirty="0" smtClean="0"/>
              <a:t> numero;</a:t>
            </a:r>
          </a:p>
          <a:p>
            <a:pPr marL="85725" indent="0">
              <a:buNone/>
            </a:pPr>
            <a:r>
              <a:rPr lang="pt-BR" sz="1600" dirty="0" smtClean="0"/>
              <a:t>	</a:t>
            </a:r>
            <a:r>
              <a:rPr lang="pt-BR" sz="1600" dirty="0" err="1" smtClean="0"/>
              <a:t>int</a:t>
            </a:r>
            <a:r>
              <a:rPr lang="pt-BR" sz="1600" dirty="0" smtClean="0"/>
              <a:t> apartamento;</a:t>
            </a:r>
          </a:p>
          <a:p>
            <a:pPr marL="85725" indent="0">
              <a:buNone/>
            </a:pPr>
            <a:r>
              <a:rPr lang="pt-BR" sz="1600" dirty="0" smtClean="0"/>
              <a:t>};</a:t>
            </a:r>
          </a:p>
          <a:p>
            <a:pPr marL="85725" indent="0">
              <a:buNone/>
            </a:pPr>
            <a:r>
              <a:rPr lang="pt-BR" sz="1600" dirty="0" err="1" smtClean="0"/>
              <a:t>tipoEndereco</a:t>
            </a:r>
            <a:r>
              <a:rPr lang="pt-BR" sz="1600" dirty="0" smtClean="0"/>
              <a:t> </a:t>
            </a:r>
            <a:r>
              <a:rPr lang="pt-BR" sz="1600" dirty="0" err="1" smtClean="0"/>
              <a:t>endereco</a:t>
            </a:r>
            <a:r>
              <a:rPr lang="pt-BR" sz="1600" dirty="0" smtClean="0"/>
              <a:t>;</a:t>
            </a:r>
          </a:p>
          <a:p>
            <a:pPr marL="85725" indent="0">
              <a:buNone/>
            </a:pPr>
            <a:r>
              <a:rPr lang="pt-BR" sz="1600" dirty="0" err="1" smtClean="0"/>
              <a:t>char</a:t>
            </a:r>
            <a:r>
              <a:rPr lang="pt-BR" sz="1600" dirty="0" smtClean="0"/>
              <a:t> nome[20];</a:t>
            </a:r>
          </a:p>
          <a:p>
            <a:pPr marL="85725" indent="0">
              <a:buNone/>
            </a:pPr>
            <a:r>
              <a:rPr lang="pt-BR" sz="1600" dirty="0" err="1" smtClean="0"/>
              <a:t>strcpy</a:t>
            </a:r>
            <a:r>
              <a:rPr lang="pt-BR" sz="1600" dirty="0" smtClean="0"/>
              <a:t>(nome, “Laura”);</a:t>
            </a:r>
          </a:p>
          <a:p>
            <a:pPr marL="85725" indent="0">
              <a:buNone/>
            </a:pPr>
            <a:r>
              <a:rPr lang="pt-BR" sz="1600" dirty="0" err="1" smtClean="0"/>
              <a:t>strcpy</a:t>
            </a:r>
            <a:r>
              <a:rPr lang="pt-BR" sz="1600" dirty="0" smtClean="0"/>
              <a:t>(</a:t>
            </a:r>
            <a:r>
              <a:rPr lang="pt-BR" sz="1600" dirty="0" err="1" smtClean="0"/>
              <a:t>endereco</a:t>
            </a:r>
            <a:r>
              <a:rPr lang="pt-BR" sz="1600" dirty="0" smtClean="0"/>
              <a:t>.rua, “Lima e Silva”);</a:t>
            </a:r>
          </a:p>
          <a:p>
            <a:pPr marL="85725" indent="0">
              <a:buNone/>
            </a:pPr>
            <a:r>
              <a:rPr lang="pt-BR" sz="1600" dirty="0" err="1" smtClean="0"/>
              <a:t>endereco</a:t>
            </a:r>
            <a:r>
              <a:rPr lang="pt-BR" sz="1600" dirty="0" smtClean="0"/>
              <a:t>.numero = 1047;</a:t>
            </a:r>
          </a:p>
          <a:p>
            <a:pPr marL="85725" indent="0">
              <a:buNone/>
            </a:pPr>
            <a:r>
              <a:rPr lang="pt-BR" sz="1600" dirty="0" err="1" smtClean="0"/>
              <a:t>endereco</a:t>
            </a:r>
            <a:r>
              <a:rPr lang="pt-BR" sz="1600" dirty="0" smtClean="0"/>
              <a:t>.apartamento = 215;</a:t>
            </a:r>
          </a:p>
          <a:p>
            <a:pPr marL="85725" indent="0">
              <a:buNone/>
            </a:pPr>
            <a:r>
              <a:rPr lang="pt-BR" sz="1600" b="1" dirty="0" err="1" smtClean="0"/>
              <a:t>fwrite</a:t>
            </a:r>
            <a:r>
              <a:rPr lang="pt-BR" sz="1600" b="1" dirty="0" smtClean="0"/>
              <a:t>(&amp;nome, </a:t>
            </a:r>
            <a:r>
              <a:rPr lang="pt-BR" sz="1600" b="1" dirty="0" err="1" smtClean="0"/>
              <a:t>sizeof</a:t>
            </a:r>
            <a:r>
              <a:rPr lang="pt-BR" sz="1600" b="1" dirty="0" smtClean="0"/>
              <a:t>(nome), 1, arquivo);		</a:t>
            </a:r>
            <a:r>
              <a:rPr lang="pt-BR" sz="1600" dirty="0" smtClean="0"/>
              <a:t>//  grava o nome no arquivo</a:t>
            </a:r>
          </a:p>
          <a:p>
            <a:pPr marL="85725" indent="0">
              <a:buNone/>
            </a:pPr>
            <a:r>
              <a:rPr lang="pt-BR" sz="1600" b="1" dirty="0" err="1" smtClean="0"/>
              <a:t>fwrite</a:t>
            </a:r>
            <a:r>
              <a:rPr lang="pt-BR" sz="1600" b="1" dirty="0" smtClean="0"/>
              <a:t>(&amp;</a:t>
            </a:r>
            <a:r>
              <a:rPr lang="pt-BR" sz="1600" b="1" dirty="0" err="1" smtClean="0"/>
              <a:t>endereco</a:t>
            </a:r>
            <a:r>
              <a:rPr lang="pt-BR" sz="1600" b="1" dirty="0" smtClean="0"/>
              <a:t>, </a:t>
            </a:r>
            <a:r>
              <a:rPr lang="pt-BR" sz="1600" b="1" dirty="0" err="1" smtClean="0"/>
              <a:t>sizeof</a:t>
            </a:r>
            <a:r>
              <a:rPr lang="pt-BR" sz="1600" b="1" dirty="0" smtClean="0"/>
              <a:t>(</a:t>
            </a:r>
            <a:r>
              <a:rPr lang="pt-BR" sz="1600" b="1" dirty="0" err="1" smtClean="0"/>
              <a:t>endereco</a:t>
            </a:r>
            <a:r>
              <a:rPr lang="pt-BR" sz="1600" b="1" dirty="0" smtClean="0"/>
              <a:t>), 1, arquivo);	</a:t>
            </a:r>
            <a:r>
              <a:rPr lang="pt-BR" sz="1400" dirty="0" smtClean="0"/>
              <a:t>//  grava toda a estrutura do </a:t>
            </a:r>
            <a:r>
              <a:rPr lang="pt-BR" sz="1400" dirty="0" err="1" smtClean="0"/>
              <a:t>tipoEndereco</a:t>
            </a:r>
            <a:endParaRPr lang="pt-BR"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Gravando Dados no Arquivo Binário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a:buNone/>
            </a:pPr>
            <a:r>
              <a:rPr lang="pt-BR" dirty="0" smtClean="0"/>
              <a:t>FILE *</a:t>
            </a:r>
            <a:r>
              <a:rPr lang="pt-BR" dirty="0" err="1" smtClean="0"/>
              <a:t>pf</a:t>
            </a:r>
            <a:r>
              <a:rPr lang="pt-BR" dirty="0" smtClean="0"/>
              <a:t>; </a:t>
            </a:r>
            <a:r>
              <a:rPr lang="pt-BR" dirty="0" err="1" smtClean="0"/>
              <a:t>float</a:t>
            </a:r>
            <a:r>
              <a:rPr lang="pt-BR" dirty="0" smtClean="0"/>
              <a:t> </a:t>
            </a:r>
            <a:r>
              <a:rPr lang="pt-BR" dirty="0" err="1" smtClean="0"/>
              <a:t>pi</a:t>
            </a:r>
            <a:r>
              <a:rPr lang="pt-BR" dirty="0" smtClean="0"/>
              <a:t> = 3.1415, </a:t>
            </a:r>
            <a:r>
              <a:rPr lang="pt-BR" dirty="0" err="1" smtClean="0"/>
              <a:t>float</a:t>
            </a:r>
            <a:r>
              <a:rPr lang="pt-BR" dirty="0" smtClean="0"/>
              <a:t> pi2;</a:t>
            </a:r>
          </a:p>
          <a:p>
            <a:pPr>
              <a:buNone/>
            </a:pPr>
            <a:r>
              <a:rPr lang="pt-BR" dirty="0" err="1" smtClean="0"/>
              <a:t>pf</a:t>
            </a:r>
            <a:r>
              <a:rPr lang="pt-BR" dirty="0" smtClean="0"/>
              <a:t> = </a:t>
            </a:r>
            <a:r>
              <a:rPr lang="pt-BR" dirty="0" err="1" smtClean="0"/>
              <a:t>fopen</a:t>
            </a:r>
            <a:r>
              <a:rPr lang="pt-BR" dirty="0" smtClean="0"/>
              <a:t>("</a:t>
            </a:r>
            <a:r>
              <a:rPr lang="pt-BR" dirty="0" err="1" smtClean="0"/>
              <a:t>arq</a:t>
            </a:r>
            <a:r>
              <a:rPr lang="pt-BR" dirty="0" smtClean="0"/>
              <a:t>.</a:t>
            </a:r>
            <a:r>
              <a:rPr lang="pt-BR" dirty="0" err="1" smtClean="0"/>
              <a:t>bin</a:t>
            </a:r>
            <a:r>
              <a:rPr lang="pt-BR" dirty="0" smtClean="0"/>
              <a:t>", "w+b");</a:t>
            </a:r>
          </a:p>
          <a:p>
            <a:pPr>
              <a:buNone/>
            </a:pPr>
            <a:r>
              <a:rPr lang="en-US" sz="2000" dirty="0" smtClean="0"/>
              <a:t>if(</a:t>
            </a:r>
            <a:r>
              <a:rPr lang="en-US" sz="2000" dirty="0" err="1" smtClean="0"/>
              <a:t>fwrite</a:t>
            </a:r>
            <a:r>
              <a:rPr lang="en-US" sz="2000" dirty="0" smtClean="0"/>
              <a:t>(&amp;pi, </a:t>
            </a:r>
            <a:r>
              <a:rPr lang="en-US" sz="2000" dirty="0" err="1" smtClean="0"/>
              <a:t>sizeof</a:t>
            </a:r>
            <a:r>
              <a:rPr lang="en-US" sz="2000" dirty="0" smtClean="0"/>
              <a:t>(float), 1, </a:t>
            </a:r>
            <a:r>
              <a:rPr lang="en-US" sz="2000" dirty="0" err="1" smtClean="0"/>
              <a:t>pf</a:t>
            </a:r>
            <a:r>
              <a:rPr lang="en-US" sz="2000" dirty="0" smtClean="0"/>
              <a:t>) != 1) </a:t>
            </a:r>
            <a:r>
              <a:rPr lang="pt-BR" sz="2000" dirty="0" err="1" smtClean="0"/>
              <a:t>printf</a:t>
            </a:r>
            <a:r>
              <a:rPr lang="pt-BR" sz="2000" dirty="0" smtClean="0"/>
              <a:t>("Erro na escrita do arquivo");</a:t>
            </a:r>
          </a:p>
          <a:p>
            <a:pPr>
              <a:buNone/>
            </a:pPr>
            <a:r>
              <a:rPr lang="pt-BR" dirty="0" err="1" smtClean="0"/>
              <a:t>fclose</a:t>
            </a:r>
            <a:r>
              <a:rPr lang="pt-BR" dirty="0" smtClean="0"/>
              <a:t>(</a:t>
            </a:r>
            <a:r>
              <a:rPr lang="pt-BR" dirty="0" err="1" smtClean="0"/>
              <a:t>pf</a:t>
            </a:r>
            <a:r>
              <a:rPr lang="pt-BR" dirty="0" smtClean="0"/>
              <a:t>);</a:t>
            </a:r>
          </a:p>
          <a:p>
            <a:pPr>
              <a:buNone/>
            </a:pPr>
            <a:r>
              <a:rPr lang="pt-BR" dirty="0" err="1" smtClean="0"/>
              <a:t>pf</a:t>
            </a:r>
            <a:r>
              <a:rPr lang="pt-BR" dirty="0" smtClean="0"/>
              <a:t> = </a:t>
            </a:r>
            <a:r>
              <a:rPr lang="pt-BR" dirty="0" err="1" smtClean="0"/>
              <a:t>fopen</a:t>
            </a:r>
            <a:r>
              <a:rPr lang="pt-BR" dirty="0" smtClean="0"/>
              <a:t>("</a:t>
            </a:r>
            <a:r>
              <a:rPr lang="pt-BR" dirty="0" err="1" smtClean="0"/>
              <a:t>arq</a:t>
            </a:r>
            <a:r>
              <a:rPr lang="pt-BR" dirty="0" smtClean="0"/>
              <a:t>.</a:t>
            </a:r>
            <a:r>
              <a:rPr lang="pt-BR" dirty="0" err="1" smtClean="0"/>
              <a:t>bin</a:t>
            </a:r>
            <a:r>
              <a:rPr lang="pt-BR" dirty="0" smtClean="0"/>
              <a:t>", "r+b");</a:t>
            </a:r>
          </a:p>
          <a:p>
            <a:pPr>
              <a:buNone/>
            </a:pPr>
            <a:r>
              <a:rPr lang="en-US" sz="2000" dirty="0" smtClean="0"/>
              <a:t>if(</a:t>
            </a:r>
            <a:r>
              <a:rPr lang="en-US" sz="2000" dirty="0" err="1" smtClean="0"/>
              <a:t>fread</a:t>
            </a:r>
            <a:r>
              <a:rPr lang="en-US" sz="2000" dirty="0" smtClean="0"/>
              <a:t>(&amp;pi2, </a:t>
            </a:r>
            <a:r>
              <a:rPr lang="en-US" sz="2000" dirty="0" err="1" smtClean="0"/>
              <a:t>sizeof</a:t>
            </a:r>
            <a:r>
              <a:rPr lang="en-US" sz="2000" dirty="0" smtClean="0"/>
              <a:t>(float), 1, </a:t>
            </a:r>
            <a:r>
              <a:rPr lang="en-US" sz="2000" dirty="0" err="1" smtClean="0"/>
              <a:t>pf</a:t>
            </a:r>
            <a:r>
              <a:rPr lang="en-US" sz="2000" dirty="0" smtClean="0"/>
              <a:t>) != 1) </a:t>
            </a:r>
            <a:r>
              <a:rPr lang="pt-BR" sz="2000" dirty="0" err="1" smtClean="0"/>
              <a:t>printf</a:t>
            </a:r>
            <a:r>
              <a:rPr lang="pt-BR" sz="2000" dirty="0" smtClean="0"/>
              <a:t>("Erro na leitura do arquivo");</a:t>
            </a:r>
          </a:p>
          <a:p>
            <a:pPr>
              <a:buNone/>
            </a:pPr>
            <a:r>
              <a:rPr lang="pt-BR" dirty="0" err="1" smtClean="0"/>
              <a:t>printf</a:t>
            </a:r>
            <a:r>
              <a:rPr lang="pt-BR" dirty="0" smtClean="0"/>
              <a:t>("\npi2 = %f", pi2);</a:t>
            </a:r>
          </a:p>
          <a:p>
            <a:pPr>
              <a:buNone/>
            </a:pPr>
            <a:r>
              <a:rPr lang="pt-BR" dirty="0" err="1" smtClean="0"/>
              <a:t>fclose</a:t>
            </a:r>
            <a:r>
              <a:rPr lang="pt-BR" dirty="0" smtClean="0"/>
              <a:t>(</a:t>
            </a:r>
            <a:r>
              <a:rPr lang="pt-BR" dirty="0" err="1" smtClean="0"/>
              <a:t>pf</a:t>
            </a:r>
            <a:r>
              <a:rPr lang="pt-BR"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Lendo Dados a partir do Arquivo Binário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5725" indent="0" algn="just">
              <a:spcAft>
                <a:spcPts val="1200"/>
              </a:spcAft>
              <a:buNone/>
            </a:pPr>
            <a:r>
              <a:rPr lang="pt-BR" b="1" i="1" dirty="0" smtClean="0"/>
              <a:t>Para ler, utilize a função </a:t>
            </a:r>
            <a:r>
              <a:rPr lang="pt-BR" b="1" i="1" dirty="0" err="1" smtClean="0"/>
              <a:t>fread</a:t>
            </a:r>
            <a:r>
              <a:rPr lang="pt-BR" b="1" i="1" dirty="0" smtClean="0"/>
              <a:t>, que é muito semelhante com a função </a:t>
            </a:r>
            <a:r>
              <a:rPr lang="pt-BR" b="1" i="1" dirty="0" err="1" smtClean="0"/>
              <a:t>fwrite</a:t>
            </a:r>
            <a:r>
              <a:rPr lang="pt-BR" b="1" i="1" dirty="0" smtClean="0"/>
              <a:t>:</a:t>
            </a:r>
          </a:p>
          <a:p>
            <a:pPr marL="85725" indent="0" algn="just">
              <a:spcAft>
                <a:spcPts val="1200"/>
              </a:spcAft>
              <a:buNone/>
            </a:pPr>
            <a:r>
              <a:rPr lang="pt-BR" dirty="0" smtClean="0"/>
              <a:t>// Utiliza as mesmas variáveis do exemplo anterior:</a:t>
            </a:r>
          </a:p>
          <a:p>
            <a:pPr marL="85725" indent="0" algn="just">
              <a:buNone/>
            </a:pPr>
            <a:r>
              <a:rPr lang="pt-BR" dirty="0" err="1" smtClean="0"/>
              <a:t>fread</a:t>
            </a:r>
            <a:r>
              <a:rPr lang="pt-BR" dirty="0" smtClean="0"/>
              <a:t>(&amp;nome, </a:t>
            </a:r>
            <a:r>
              <a:rPr lang="pt-BR" dirty="0" err="1" smtClean="0"/>
              <a:t>sizeof</a:t>
            </a:r>
            <a:r>
              <a:rPr lang="pt-BR" dirty="0" smtClean="0"/>
              <a:t>(nome), 1, arquivo);</a:t>
            </a:r>
          </a:p>
          <a:p>
            <a:pPr marL="85725" indent="0" algn="just">
              <a:buNone/>
            </a:pPr>
            <a:r>
              <a:rPr lang="pt-BR" dirty="0" err="1" smtClean="0"/>
              <a:t>fread</a:t>
            </a:r>
            <a:r>
              <a:rPr lang="pt-BR" dirty="0" smtClean="0"/>
              <a:t>(&amp;</a:t>
            </a:r>
            <a:r>
              <a:rPr lang="pt-BR" dirty="0" err="1" smtClean="0"/>
              <a:t>endereco</a:t>
            </a:r>
            <a:r>
              <a:rPr lang="pt-BR" dirty="0" smtClean="0"/>
              <a:t>, </a:t>
            </a:r>
            <a:r>
              <a:rPr lang="pt-BR" dirty="0" err="1" smtClean="0"/>
              <a:t>sizeof</a:t>
            </a:r>
            <a:r>
              <a:rPr lang="pt-BR" dirty="0" smtClean="0"/>
              <a:t>(</a:t>
            </a:r>
            <a:r>
              <a:rPr lang="pt-BR" dirty="0" err="1" smtClean="0"/>
              <a:t>endereco</a:t>
            </a:r>
            <a:r>
              <a:rPr lang="pt-BR" dirty="0" smtClean="0"/>
              <a:t>), 1, arquivo);</a:t>
            </a:r>
          </a:p>
          <a:p>
            <a:pPr marL="85725" indent="0" algn="just">
              <a:buNone/>
            </a:pPr>
            <a:r>
              <a:rPr lang="pt-BR" dirty="0" err="1" smtClean="0"/>
              <a:t>printf</a:t>
            </a:r>
            <a:r>
              <a:rPr lang="pt-BR" dirty="0" smtClean="0"/>
              <a:t>(“%s mora na rua %s, numero %d, apartamento %d.\n”, nome, </a:t>
            </a:r>
            <a:r>
              <a:rPr lang="pt-BR" dirty="0" err="1" smtClean="0"/>
              <a:t>endereco</a:t>
            </a:r>
            <a:r>
              <a:rPr lang="pt-BR" dirty="0" smtClean="0"/>
              <a:t>.rua, </a:t>
            </a:r>
            <a:r>
              <a:rPr lang="pt-BR" dirty="0" err="1" smtClean="0"/>
              <a:t>endereco</a:t>
            </a:r>
            <a:r>
              <a:rPr lang="pt-BR" dirty="0" smtClean="0"/>
              <a:t>.numero, </a:t>
            </a:r>
            <a:r>
              <a:rPr lang="pt-BR" dirty="0" err="1" smtClean="0"/>
              <a:t>endereco</a:t>
            </a:r>
            <a:r>
              <a:rPr lang="pt-BR" dirty="0" smtClean="0"/>
              <a:t>.apartamento);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Posicionando em um Arquivo Binário</a:t>
            </a:r>
            <a:endParaRPr lang="pt-BR"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2550" indent="0" algn="just">
              <a:buNone/>
            </a:pPr>
            <a:r>
              <a:rPr lang="pt-BR" sz="2000" dirty="0" smtClean="0"/>
              <a:t>Imagine um SGBD:</a:t>
            </a:r>
          </a:p>
          <a:p>
            <a:pPr marL="82550" indent="0" algn="just">
              <a:buNone/>
            </a:pPr>
            <a:r>
              <a:rPr lang="pt-BR" sz="2000" dirty="0" smtClean="0"/>
              <a:t>Que armazene em arquivos tabelas de dados muito grandes (centenas ou milhares de </a:t>
            </a:r>
            <a:r>
              <a:rPr lang="pt-BR" sz="2000" dirty="0" err="1" smtClean="0"/>
              <a:t>MegaBytes</a:t>
            </a:r>
            <a:r>
              <a:rPr lang="pt-BR" sz="2000" dirty="0" smtClean="0"/>
              <a:t>);</a:t>
            </a:r>
          </a:p>
          <a:p>
            <a:pPr marL="82550" indent="0" algn="just">
              <a:buNone/>
            </a:pPr>
            <a:r>
              <a:rPr lang="pt-BR" sz="2000" dirty="0" smtClean="0"/>
              <a:t>Que precise ler numa destas tabelas um dado que está no final do arquivo, depois um no começo, etc.;</a:t>
            </a:r>
          </a:p>
          <a:p>
            <a:pPr marL="82550" indent="0" algn="just">
              <a:buNone/>
            </a:pPr>
            <a:r>
              <a:rPr lang="pt-BR" sz="2000" dirty="0" smtClean="0"/>
              <a:t>A leitura seqüencial atende?</a:t>
            </a:r>
          </a:p>
          <a:p>
            <a:pPr marL="82550" indent="0" algn="just">
              <a:spcAft>
                <a:spcPts val="1200"/>
              </a:spcAft>
              <a:buNone/>
            </a:pPr>
            <a:r>
              <a:rPr lang="pt-BR" sz="2000" dirty="0" smtClean="0"/>
              <a:t>Nestes casos, precisamos de funções que mude a “posição atual” do cursor (fluxo de leitura/escrita):</a:t>
            </a:r>
          </a:p>
          <a:p>
            <a:pPr marL="82550" indent="0" algn="just">
              <a:buNone/>
            </a:pPr>
            <a:r>
              <a:rPr lang="pt-BR" sz="2100" b="1" dirty="0" err="1" smtClean="0">
                <a:solidFill>
                  <a:schemeClr val="accent4">
                    <a:lumMod val="75000"/>
                  </a:schemeClr>
                </a:solidFill>
              </a:rPr>
              <a:t>fseek</a:t>
            </a:r>
            <a:r>
              <a:rPr lang="pt-BR" sz="2100" b="1" dirty="0" smtClean="0">
                <a:solidFill>
                  <a:schemeClr val="accent4">
                    <a:lumMod val="75000"/>
                  </a:schemeClr>
                </a:solidFill>
              </a:rPr>
              <a:t>():	posiciona o cursor em um ponto específico;</a:t>
            </a:r>
          </a:p>
          <a:p>
            <a:pPr marL="82550" indent="0" algn="just">
              <a:spcAft>
                <a:spcPts val="1200"/>
              </a:spcAft>
              <a:buNone/>
            </a:pPr>
            <a:r>
              <a:rPr lang="pt-BR" sz="2100" b="1" dirty="0" err="1" smtClean="0">
                <a:solidFill>
                  <a:schemeClr val="accent4">
                    <a:lumMod val="75000"/>
                  </a:schemeClr>
                </a:solidFill>
              </a:rPr>
              <a:t>rewind</a:t>
            </a:r>
            <a:r>
              <a:rPr lang="pt-BR" sz="2100" b="1" dirty="0" smtClean="0">
                <a:solidFill>
                  <a:schemeClr val="accent4">
                    <a:lumMod val="75000"/>
                  </a:schemeClr>
                </a:solidFill>
              </a:rPr>
              <a:t>():	posiciona o cursor no início do arquivo.</a:t>
            </a:r>
          </a:p>
          <a:p>
            <a:pPr marL="82550" indent="638175" algn="just">
              <a:buNone/>
            </a:pPr>
            <a:r>
              <a:rPr lang="en-US" sz="2000" dirty="0" err="1" smtClean="0"/>
              <a:t>int</a:t>
            </a:r>
            <a:r>
              <a:rPr lang="en-US" sz="2000" dirty="0" smtClean="0"/>
              <a:t> </a:t>
            </a:r>
            <a:r>
              <a:rPr lang="en-US" sz="2000" dirty="0" err="1" smtClean="0"/>
              <a:t>fseek</a:t>
            </a:r>
            <a:r>
              <a:rPr lang="en-US" sz="2000" dirty="0" smtClean="0"/>
              <a:t>(FILE *</a:t>
            </a:r>
            <a:r>
              <a:rPr lang="en-US" sz="2000" dirty="0" err="1" smtClean="0"/>
              <a:t>arq</a:t>
            </a:r>
            <a:r>
              <a:rPr lang="en-US" sz="2000" dirty="0" smtClean="0"/>
              <a:t>, long </a:t>
            </a:r>
            <a:r>
              <a:rPr lang="en-US" sz="2000" dirty="0" err="1" smtClean="0"/>
              <a:t>qtd</a:t>
            </a:r>
            <a:r>
              <a:rPr lang="en-US" sz="2000" dirty="0" smtClean="0"/>
              <a:t>, </a:t>
            </a:r>
            <a:r>
              <a:rPr lang="en-US" sz="2000" dirty="0" err="1" smtClean="0"/>
              <a:t>int</a:t>
            </a:r>
            <a:r>
              <a:rPr lang="en-US" sz="2000" dirty="0" smtClean="0"/>
              <a:t> </a:t>
            </a:r>
            <a:r>
              <a:rPr lang="en-US" sz="2000" dirty="0" err="1" smtClean="0"/>
              <a:t>origem</a:t>
            </a:r>
            <a:r>
              <a:rPr lang="en-US" sz="2000" dirty="0" smtClean="0"/>
              <a:t>);</a:t>
            </a:r>
          </a:p>
          <a:p>
            <a:pPr marL="82550" indent="638175" algn="just">
              <a:buNone/>
            </a:pPr>
            <a:r>
              <a:rPr lang="pt-BR" sz="2000" dirty="0" err="1" smtClean="0"/>
              <a:t>void</a:t>
            </a:r>
            <a:r>
              <a:rPr lang="pt-BR" sz="2000" dirty="0" smtClean="0"/>
              <a:t> </a:t>
            </a:r>
            <a:r>
              <a:rPr lang="pt-BR" sz="2000" dirty="0" err="1" smtClean="0"/>
              <a:t>rewind</a:t>
            </a:r>
            <a:r>
              <a:rPr lang="pt-BR" sz="2000" dirty="0" smtClean="0"/>
              <a:t>(FILE *</a:t>
            </a:r>
            <a:r>
              <a:rPr lang="pt-BR" sz="2000" dirty="0" err="1" smtClean="0"/>
              <a:t>arq</a:t>
            </a:r>
            <a:r>
              <a:rPr lang="pt-BR" sz="20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Posicionando em um Arquivo Binário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5725" indent="0" algn="just">
              <a:buNone/>
            </a:pPr>
            <a:r>
              <a:rPr lang="pt-BR" sz="1800" dirty="0" smtClean="0"/>
              <a:t>Para se posicionar em um arquivo, utilize a função </a:t>
            </a:r>
            <a:r>
              <a:rPr lang="pt-BR" sz="1800" i="1" dirty="0" err="1" smtClean="0"/>
              <a:t>fseek</a:t>
            </a:r>
            <a:r>
              <a:rPr lang="pt-BR" sz="1800" i="1" dirty="0" smtClean="0"/>
              <a:t>. </a:t>
            </a:r>
            <a:r>
              <a:rPr lang="pt-BR" sz="1800" dirty="0" smtClean="0"/>
              <a:t>Aconselha-se que você sempre se posicione no local correto antes de ler ou gravar qualquer dado.</a:t>
            </a:r>
          </a:p>
          <a:p>
            <a:pPr marL="85725" indent="0" algn="just">
              <a:buNone/>
            </a:pPr>
            <a:r>
              <a:rPr lang="pt-BR" sz="1800" dirty="0" smtClean="0"/>
              <a:t>// Utiliza as mesmas variáveis do exemplo anterior:</a:t>
            </a:r>
          </a:p>
          <a:p>
            <a:pPr marL="85725" indent="0" algn="just">
              <a:buNone/>
            </a:pPr>
            <a:r>
              <a:rPr lang="pt-BR" sz="1800" b="1" dirty="0" err="1" smtClean="0"/>
              <a:t>fseek</a:t>
            </a:r>
            <a:r>
              <a:rPr lang="pt-BR" sz="1800" b="1" dirty="0" smtClean="0"/>
              <a:t>(arquivo, 0, SEEK_END); 	</a:t>
            </a:r>
            <a:r>
              <a:rPr lang="pt-BR" sz="1800" b="1" dirty="0" smtClean="0"/>
              <a:t>	// </a:t>
            </a:r>
            <a:r>
              <a:rPr lang="pt-BR" sz="1800" b="1" dirty="0" smtClean="0"/>
              <a:t>posiciona-se no final do arquivo</a:t>
            </a:r>
          </a:p>
          <a:p>
            <a:pPr marL="85725" indent="0" algn="just">
              <a:buNone/>
            </a:pPr>
            <a:r>
              <a:rPr lang="pt-BR" sz="1800" dirty="0" err="1" smtClean="0"/>
              <a:t>fwrite</a:t>
            </a:r>
            <a:r>
              <a:rPr lang="pt-BR" sz="1800" dirty="0" smtClean="0"/>
              <a:t>(&amp;</a:t>
            </a:r>
            <a:r>
              <a:rPr lang="pt-BR" sz="1800" dirty="0" err="1" smtClean="0"/>
              <a:t>endereco</a:t>
            </a:r>
            <a:r>
              <a:rPr lang="pt-BR" sz="1800" dirty="0" smtClean="0"/>
              <a:t>, </a:t>
            </a:r>
            <a:r>
              <a:rPr lang="pt-BR" sz="1800" dirty="0" err="1" smtClean="0"/>
              <a:t>sizeof</a:t>
            </a:r>
            <a:r>
              <a:rPr lang="pt-BR" sz="1800" dirty="0" smtClean="0"/>
              <a:t>(</a:t>
            </a:r>
            <a:r>
              <a:rPr lang="pt-BR" sz="1800" dirty="0" err="1" smtClean="0"/>
              <a:t>endereco</a:t>
            </a:r>
            <a:r>
              <a:rPr lang="pt-BR" sz="1800" dirty="0" smtClean="0"/>
              <a:t>), 1, arquivo); // grava</a:t>
            </a:r>
          </a:p>
          <a:p>
            <a:pPr marL="85725" indent="0" algn="just">
              <a:buNone/>
            </a:pPr>
            <a:r>
              <a:rPr lang="pt-BR" sz="1800" b="1" dirty="0" err="1" smtClean="0"/>
              <a:t>fseek</a:t>
            </a:r>
            <a:r>
              <a:rPr lang="pt-BR" sz="1800" b="1" dirty="0" smtClean="0"/>
              <a:t>(arquivo, 0, SEEK_SET); </a:t>
            </a:r>
            <a:r>
              <a:rPr lang="pt-BR" sz="1800" b="1" dirty="0" smtClean="0"/>
              <a:t>		// </a:t>
            </a:r>
            <a:r>
              <a:rPr lang="pt-BR" sz="1800" b="1" dirty="0" smtClean="0"/>
              <a:t>posiciona-se no início do arquivo</a:t>
            </a:r>
          </a:p>
          <a:p>
            <a:pPr marL="85725" indent="0" algn="just">
              <a:buNone/>
            </a:pPr>
            <a:r>
              <a:rPr lang="pt-BR" sz="1800" dirty="0" err="1" smtClean="0"/>
              <a:t>fread</a:t>
            </a:r>
            <a:r>
              <a:rPr lang="pt-BR" sz="1800" dirty="0" smtClean="0"/>
              <a:t>(&amp;</a:t>
            </a:r>
            <a:r>
              <a:rPr lang="pt-BR" sz="1800" dirty="0" err="1" smtClean="0"/>
              <a:t>endereco</a:t>
            </a:r>
            <a:r>
              <a:rPr lang="pt-BR" sz="1800" dirty="0" smtClean="0"/>
              <a:t>, </a:t>
            </a:r>
            <a:r>
              <a:rPr lang="pt-BR" sz="1800" dirty="0" err="1" smtClean="0"/>
              <a:t>sizeof</a:t>
            </a:r>
            <a:r>
              <a:rPr lang="pt-BR" sz="1800" dirty="0" smtClean="0"/>
              <a:t>(</a:t>
            </a:r>
            <a:r>
              <a:rPr lang="pt-BR" sz="1800" dirty="0" err="1" smtClean="0"/>
              <a:t>endereco</a:t>
            </a:r>
            <a:r>
              <a:rPr lang="pt-BR" sz="1800" dirty="0" smtClean="0"/>
              <a:t>), 1, arquivo); </a:t>
            </a:r>
            <a:r>
              <a:rPr lang="pt-BR" sz="1800" dirty="0" smtClean="0"/>
              <a:t>	// </a:t>
            </a:r>
            <a:r>
              <a:rPr lang="pt-BR" sz="1800" dirty="0" smtClean="0"/>
              <a:t>lê o registro</a:t>
            </a:r>
          </a:p>
          <a:p>
            <a:pPr marL="85725" indent="0" algn="just">
              <a:buNone/>
            </a:pPr>
            <a:r>
              <a:rPr lang="pt-BR" sz="1800" dirty="0" smtClean="0"/>
              <a:t>		// </a:t>
            </a:r>
            <a:r>
              <a:rPr lang="pt-BR" sz="1800" dirty="0" smtClean="0"/>
              <a:t>posiciona-se no segundo registro:</a:t>
            </a:r>
          </a:p>
          <a:p>
            <a:pPr marL="85725" indent="0" algn="just">
              <a:buNone/>
            </a:pPr>
            <a:r>
              <a:rPr lang="pt-BR" sz="1800" b="1" dirty="0" err="1" smtClean="0"/>
              <a:t>fseek</a:t>
            </a:r>
            <a:r>
              <a:rPr lang="pt-BR" sz="1800" b="1" dirty="0" smtClean="0"/>
              <a:t>(arquivo, 2*</a:t>
            </a:r>
            <a:r>
              <a:rPr lang="pt-BR" sz="1800" b="1" dirty="0" err="1" smtClean="0"/>
              <a:t>sizeof</a:t>
            </a:r>
            <a:r>
              <a:rPr lang="pt-BR" sz="1800" b="1" dirty="0" smtClean="0"/>
              <a:t>(endereço), </a:t>
            </a:r>
            <a:r>
              <a:rPr lang="pt-BR" sz="1800" b="1" dirty="0" smtClean="0"/>
              <a:t>SEEK_CUR);</a:t>
            </a:r>
            <a:endParaRPr lang="pt-BR" sz="1800" b="1" dirty="0" smtClean="0"/>
          </a:p>
          <a:p>
            <a:pPr marL="85725" indent="0" algn="just">
              <a:buNone/>
            </a:pPr>
            <a:r>
              <a:rPr lang="pt-BR" sz="1800" dirty="0" smtClean="0"/>
              <a:t>		// </a:t>
            </a:r>
            <a:r>
              <a:rPr lang="pt-BR" sz="1800" dirty="0" err="1" smtClean="0"/>
              <a:t>obs</a:t>
            </a:r>
            <a:r>
              <a:rPr lang="pt-BR" sz="1800" dirty="0" smtClean="0"/>
              <a:t>: </a:t>
            </a:r>
            <a:r>
              <a:rPr lang="pt-BR" sz="1800" dirty="0" err="1" smtClean="0"/>
              <a:t>sizeof</a:t>
            </a:r>
            <a:r>
              <a:rPr lang="pt-BR" sz="1800" dirty="0" smtClean="0"/>
              <a:t> retorna o tamanho do registro!</a:t>
            </a:r>
          </a:p>
          <a:p>
            <a:pPr marL="85725" indent="0" algn="just">
              <a:buNone/>
            </a:pPr>
            <a:r>
              <a:rPr lang="pt-BR" sz="1800" dirty="0" err="1" smtClean="0"/>
              <a:t>fread</a:t>
            </a:r>
            <a:r>
              <a:rPr lang="pt-BR" sz="1800" dirty="0" smtClean="0"/>
              <a:t>(&amp;</a:t>
            </a:r>
            <a:r>
              <a:rPr lang="pt-BR" sz="1800" dirty="0" err="1" smtClean="0"/>
              <a:t>endereco</a:t>
            </a:r>
            <a:r>
              <a:rPr lang="pt-BR" sz="1800" dirty="0" smtClean="0"/>
              <a:t>, </a:t>
            </a:r>
            <a:r>
              <a:rPr lang="pt-BR" sz="1800" dirty="0" err="1" smtClean="0"/>
              <a:t>sizeof</a:t>
            </a:r>
            <a:r>
              <a:rPr lang="pt-BR" sz="1800" dirty="0" smtClean="0"/>
              <a:t>(</a:t>
            </a:r>
            <a:r>
              <a:rPr lang="pt-BR" sz="1800" dirty="0" err="1" smtClean="0"/>
              <a:t>endereco</a:t>
            </a:r>
            <a:r>
              <a:rPr lang="pt-BR" sz="1800" dirty="0" smtClean="0"/>
              <a:t>), 1, arquivo); </a:t>
            </a:r>
            <a:r>
              <a:rPr lang="pt-BR" sz="1800" dirty="0" smtClean="0"/>
              <a:t>	// </a:t>
            </a:r>
            <a:r>
              <a:rPr lang="pt-BR" sz="1800" dirty="0" smtClean="0"/>
              <a:t>lê o registro</a:t>
            </a:r>
          </a:p>
          <a:p>
            <a:pPr marL="85725" indent="0" algn="just">
              <a:buNone/>
            </a:pPr>
            <a:endParaRPr lang="pt-BR" sz="1800" dirty="0" smtClean="0"/>
          </a:p>
        </p:txBody>
      </p:sp>
      <p:sp>
        <p:nvSpPr>
          <p:cNvPr id="5" name="Retângulo 4"/>
          <p:cNvSpPr/>
          <p:nvPr/>
        </p:nvSpPr>
        <p:spPr>
          <a:xfrm>
            <a:off x="2123728" y="5589240"/>
            <a:ext cx="4932040" cy="830997"/>
          </a:xfrm>
          <a:prstGeom prst="rect">
            <a:avLst/>
          </a:prstGeom>
        </p:spPr>
        <p:txBody>
          <a:bodyPr wrap="square">
            <a:spAutoFit/>
          </a:bodyPr>
          <a:lstStyle/>
          <a:p>
            <a:pPr algn="just"/>
            <a:r>
              <a:rPr lang="pt-BR" sz="1200" dirty="0" smtClean="0">
                <a:solidFill>
                  <a:schemeClr val="tx1"/>
                </a:solidFill>
              </a:rPr>
              <a:t>OBS: Quando você lê ou grava alguma coisa do arquivo, automaticamente você é colocado na próxima posição do mesmo (próxima linha, em arquivos-texto ou próximo registro, em arquivos-binários).</a:t>
            </a:r>
            <a:endParaRPr lang="pt-BR" sz="12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Arquivos em C</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p:txBody>
          <a:bodyPr>
            <a:noAutofit/>
          </a:bodyPr>
          <a:lstStyle/>
          <a:p>
            <a:pPr marL="85725" indent="0" algn="just">
              <a:buNone/>
            </a:pPr>
            <a:r>
              <a:rPr lang="pt-BR" sz="2100" dirty="0" smtClean="0">
                <a:latin typeface="+mj-lt"/>
              </a:rPr>
              <a:t>A princípio as informações que os programas utilizam são perdidas quando eles são finalizados ou quando o computador é desligado. Isso porque as variáveis de um programa ficam armazenadas na memória primária, que é volátil, isto é, perde seu conteúdo. Quando você não quer perder as informações de seu programa, tendo-as a mão para a sua próxima execução, você deve guardá-las em um arquivo.</a:t>
            </a:r>
          </a:p>
          <a:p>
            <a:pPr marL="85725" indent="0" algn="just">
              <a:buNone/>
            </a:pPr>
            <a:r>
              <a:rPr lang="pt-BR" sz="2100" dirty="0" smtClean="0">
                <a:latin typeface="+mj-lt"/>
              </a:rPr>
              <a:t>Os arquivos são estruturas especiais que ficam armazenadas na memória secundária do computador (disco rígido, por exemplo) e que servem para guardar as informações enquanto um programa não está em execução, pois elas não são voláteis.</a:t>
            </a:r>
          </a:p>
          <a:p>
            <a:pPr marL="85725" indent="0" algn="just">
              <a:buNone/>
            </a:pPr>
            <a:r>
              <a:rPr lang="pt-BR" sz="2100" dirty="0" smtClean="0">
                <a:latin typeface="+mj-lt"/>
              </a:rPr>
              <a:t>O processo de utilização de um arquivo envolve, no mínimo, três etapas:</a:t>
            </a:r>
            <a:r>
              <a:rPr lang="pt-BR" sz="2100" i="1" dirty="0" smtClean="0">
                <a:latin typeface="+mj-lt"/>
              </a:rPr>
              <a:t>criação ou abertura do arquivo, gravação ou leitura de dados no arquivo e fechamento do arquivo.</a:t>
            </a:r>
            <a:endParaRPr lang="pt-BR" sz="2100"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Posicionando em um Arquivo Binário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2550" indent="0">
              <a:spcAft>
                <a:spcPts val="1200"/>
              </a:spcAft>
              <a:buNone/>
            </a:pPr>
            <a:r>
              <a:rPr lang="pt-BR" sz="2400" i="1" dirty="0" smtClean="0"/>
              <a:t>	</a:t>
            </a:r>
            <a:r>
              <a:rPr lang="pt-BR" sz="2400" i="1" dirty="0" err="1" smtClean="0"/>
              <a:t>fseek</a:t>
            </a:r>
            <a:r>
              <a:rPr lang="pt-BR" sz="2400" i="1" dirty="0" smtClean="0"/>
              <a:t>(</a:t>
            </a:r>
            <a:r>
              <a:rPr lang="pt-BR" sz="2400" i="1" dirty="0" err="1" smtClean="0"/>
              <a:t>arq</a:t>
            </a:r>
            <a:r>
              <a:rPr lang="pt-BR" sz="2400" i="1" dirty="0" smtClean="0"/>
              <a:t>, qtd, origem):</a:t>
            </a:r>
          </a:p>
          <a:p>
            <a:pPr marL="82550" indent="0">
              <a:buNone/>
            </a:pPr>
            <a:r>
              <a:rPr lang="pt-BR" sz="1800" dirty="0" err="1" smtClean="0"/>
              <a:t>arq</a:t>
            </a:r>
            <a:r>
              <a:rPr lang="pt-BR" sz="1800" dirty="0" smtClean="0"/>
              <a:t>	= descritor do arquivo;</a:t>
            </a:r>
          </a:p>
          <a:p>
            <a:pPr marL="82550" indent="0">
              <a:buNone/>
            </a:pPr>
            <a:r>
              <a:rPr lang="pt-BR" sz="1800" dirty="0" smtClean="0"/>
              <a:t>qtd	= número de bytes representando o tamanho do deslocamento;</a:t>
            </a:r>
          </a:p>
          <a:p>
            <a:pPr marL="82550" indent="0">
              <a:buNone/>
            </a:pPr>
            <a:r>
              <a:rPr lang="pt-BR" sz="1800" dirty="0" smtClean="0"/>
              <a:t>origem = de onde iremos nos deslocar. Os valores aceitos encontram-se na tabela abaixo:</a:t>
            </a:r>
          </a:p>
          <a:p>
            <a:pPr>
              <a:buNone/>
            </a:pPr>
            <a:endParaRPr lang="pt-BR" sz="1800" dirty="0" smtClean="0"/>
          </a:p>
          <a:p>
            <a:pPr>
              <a:buNone/>
            </a:pPr>
            <a:endParaRPr lang="pt-BR" sz="1800" dirty="0" smtClean="0"/>
          </a:p>
          <a:p>
            <a:pPr>
              <a:buNone/>
            </a:pPr>
            <a:endParaRPr lang="pt-BR" sz="1800" dirty="0" smtClean="0"/>
          </a:p>
          <a:p>
            <a:pPr>
              <a:buNone/>
            </a:pPr>
            <a:endParaRPr lang="pt-BR" sz="1800" dirty="0" smtClean="0"/>
          </a:p>
          <a:p>
            <a:pPr>
              <a:buNone/>
            </a:pPr>
            <a:endParaRPr lang="pt-BR" sz="1800" dirty="0" smtClean="0"/>
          </a:p>
          <a:p>
            <a:pPr>
              <a:buNone/>
            </a:pPr>
            <a:endParaRPr lang="pt-BR" sz="1800" dirty="0" smtClean="0"/>
          </a:p>
          <a:p>
            <a:pPr>
              <a:buNone/>
            </a:pPr>
            <a:r>
              <a:rPr lang="pt-BR" sz="1800" dirty="0" smtClean="0"/>
              <a:t>* Constantes definidas em </a:t>
            </a:r>
            <a:r>
              <a:rPr lang="pt-BR" sz="1800" dirty="0" err="1" smtClean="0"/>
              <a:t>stdio</a:t>
            </a:r>
            <a:r>
              <a:rPr lang="pt-BR" sz="1800" dirty="0" smtClean="0"/>
              <a:t>.h</a:t>
            </a:r>
          </a:p>
        </p:txBody>
      </p:sp>
      <p:graphicFrame>
        <p:nvGraphicFramePr>
          <p:cNvPr id="7" name="Tabela 6"/>
          <p:cNvGraphicFramePr>
            <a:graphicFrameLocks noGrp="1"/>
          </p:cNvGraphicFramePr>
          <p:nvPr>
            <p:extLst>
              <p:ext uri="{D42A27DB-BD31-4B8C-83A1-F6EECF244321}">
                <p14:modId xmlns:p14="http://schemas.microsoft.com/office/powerpoint/2010/main" val="2474870936"/>
              </p:ext>
            </p:extLst>
          </p:nvPr>
        </p:nvGraphicFramePr>
        <p:xfrm>
          <a:off x="1763688" y="3212976"/>
          <a:ext cx="5760641" cy="1496460"/>
        </p:xfrm>
        <a:graphic>
          <a:graphicData uri="http://schemas.openxmlformats.org/drawingml/2006/table">
            <a:tbl>
              <a:tblPr firstRow="1" bandRow="1">
                <a:tableStyleId>{5C22544A-7EE6-4342-B048-85BDC9FD1C3A}</a:tableStyleId>
              </a:tblPr>
              <a:tblGrid>
                <a:gridCol w="1512168"/>
                <a:gridCol w="4248473"/>
              </a:tblGrid>
              <a:tr h="293752">
                <a:tc>
                  <a:txBody>
                    <a:bodyPr/>
                    <a:lstStyle/>
                    <a:p>
                      <a:pPr algn="l"/>
                      <a:r>
                        <a:rPr lang="pt-BR" sz="1800" b="1" dirty="0" smtClean="0"/>
                        <a:t>Nome</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smtClean="0"/>
                        <a:t>Significado</a:t>
                      </a:r>
                      <a:endParaRPr lang="pt-BR" dirty="0"/>
                    </a:p>
                  </a:txBody>
                  <a:tcPr/>
                </a:tc>
              </a:tr>
              <a:tr h="347960">
                <a:tc>
                  <a:txBody>
                    <a:bodyPr/>
                    <a:lstStyle/>
                    <a:p>
                      <a:pPr algn="l"/>
                      <a:r>
                        <a:rPr lang="pt-BR" sz="1800" dirty="0" smtClean="0"/>
                        <a:t>SEEK_SET</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t>Início do arquivo</a:t>
                      </a:r>
                      <a:endParaRPr lang="pt-BR" dirty="0"/>
                    </a:p>
                  </a:txBody>
                  <a:tcPr/>
                </a:tc>
              </a:tr>
              <a:tr h="382470">
                <a:tc>
                  <a:txBody>
                    <a:bodyPr/>
                    <a:lstStyle/>
                    <a:p>
                      <a:pPr algn="l"/>
                      <a:r>
                        <a:rPr lang="pt-BR" sz="1800" dirty="0" smtClean="0"/>
                        <a:t>SEEK_CUR</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t>Ponto corrente no arquivo</a:t>
                      </a:r>
                      <a:endParaRPr lang="pt-BR" dirty="0"/>
                    </a:p>
                  </a:txBody>
                  <a:tcPr/>
                </a:tc>
              </a:tr>
              <a:tr h="382470">
                <a:tc>
                  <a:txBody>
                    <a:bodyPr/>
                    <a:lstStyle/>
                    <a:p>
                      <a:pPr algn="l"/>
                      <a:r>
                        <a:rPr lang="pt-BR" sz="1800" dirty="0" smtClean="0"/>
                        <a:t>SEEK_END</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t>Fim do arquivo</a:t>
                      </a:r>
                      <a:endParaRPr lang="pt-BR"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Autofit/>
          </a:bodyPr>
          <a:lstStyle/>
          <a:p>
            <a:r>
              <a:rPr lang="pt-BR" sz="3700" dirty="0" smtClean="0">
                <a:solidFill>
                  <a:schemeClr val="tx1"/>
                </a:solidFill>
                <a:latin typeface="Calibri" pitchFamily="34" charset="0"/>
                <a:cs typeface="Calibri" pitchFamily="34" charset="0"/>
              </a:rPr>
              <a:t>Fim de Arquivos: </a:t>
            </a:r>
            <a:r>
              <a:rPr lang="pt-BR" sz="3700" dirty="0" err="1" smtClean="0">
                <a:solidFill>
                  <a:schemeClr val="tx1"/>
                </a:solidFill>
                <a:latin typeface="Calibri" pitchFamily="34" charset="0"/>
                <a:cs typeface="Calibri" pitchFamily="34" charset="0"/>
              </a:rPr>
              <a:t>feof</a:t>
            </a:r>
            <a:endParaRPr lang="pt-BR" sz="3700"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2550" indent="0" algn="just">
              <a:buNone/>
            </a:pPr>
            <a:r>
              <a:rPr lang="pt-BR" sz="2800" dirty="0" err="1"/>
              <a:t>while</a:t>
            </a:r>
            <a:r>
              <a:rPr lang="pt-BR" sz="2800" dirty="0"/>
              <a:t> (</a:t>
            </a:r>
            <a:r>
              <a:rPr lang="pt-BR" sz="2800" dirty="0" err="1" smtClean="0"/>
              <a:t>fread</a:t>
            </a:r>
            <a:r>
              <a:rPr lang="pt-BR" sz="2800" dirty="0" smtClean="0"/>
              <a:t>(&amp;</a:t>
            </a:r>
            <a:r>
              <a:rPr lang="pt-BR" sz="2800" dirty="0" err="1" smtClean="0"/>
              <a:t>variavel</a:t>
            </a:r>
            <a:r>
              <a:rPr lang="pt-BR" sz="2800" dirty="0" smtClean="0"/>
              <a:t>, </a:t>
            </a:r>
            <a:r>
              <a:rPr lang="pt-BR" sz="2800" dirty="0" err="1" smtClean="0"/>
              <a:t>sizeof</a:t>
            </a:r>
            <a:r>
              <a:rPr lang="pt-BR" sz="2800" dirty="0" smtClean="0"/>
              <a:t>(</a:t>
            </a:r>
            <a:r>
              <a:rPr lang="pt-BR" sz="2800" dirty="0" err="1" smtClean="0"/>
              <a:t>variavel</a:t>
            </a:r>
            <a:r>
              <a:rPr lang="pt-BR" sz="2800" dirty="0" smtClean="0"/>
              <a:t>), </a:t>
            </a:r>
            <a:r>
              <a:rPr lang="pt-BR" sz="2800" dirty="0"/>
              <a:t>1, </a:t>
            </a:r>
            <a:r>
              <a:rPr lang="pt-BR" sz="2800" dirty="0" smtClean="0"/>
              <a:t>arquivo))</a:t>
            </a:r>
          </a:p>
          <a:p>
            <a:pPr marL="82550" indent="0" algn="just">
              <a:buNone/>
            </a:pPr>
            <a:endParaRPr lang="pt-BR" sz="2800" dirty="0"/>
          </a:p>
          <a:p>
            <a:pPr marL="82550" indent="0" algn="just">
              <a:buNone/>
            </a:pPr>
            <a:r>
              <a:rPr lang="pt-BR" sz="2800" dirty="0" smtClean="0"/>
              <a:t>O </a:t>
            </a:r>
            <a:r>
              <a:rPr lang="pt-BR" sz="2800" dirty="0" err="1" smtClean="0"/>
              <a:t>fread</a:t>
            </a:r>
            <a:r>
              <a:rPr lang="pt-BR" sz="2800" dirty="0" smtClean="0"/>
              <a:t> retornará um número diferente de 0 (zero), caso a leitura tenha sido realizado de forma correta. Na tentativa de leitura de uma </a:t>
            </a:r>
            <a:r>
              <a:rPr lang="pt-BR" sz="2800" dirty="0" err="1" smtClean="0"/>
              <a:t>struct</a:t>
            </a:r>
            <a:r>
              <a:rPr lang="pt-BR" sz="2800" dirty="0" smtClean="0"/>
              <a:t> após o final do arquivo, o valor retornado pela </a:t>
            </a:r>
            <a:r>
              <a:rPr lang="pt-BR" sz="2800" dirty="0" err="1" smtClean="0"/>
              <a:t>fread</a:t>
            </a:r>
            <a:r>
              <a:rPr lang="pt-BR" sz="2800" dirty="0" smtClean="0"/>
              <a:t> </a:t>
            </a:r>
            <a:r>
              <a:rPr lang="pt-BR" sz="2800" smtClean="0"/>
              <a:t>será zero (0).</a:t>
            </a:r>
            <a:endParaRPr lang="pt-BR" sz="2800" dirty="0" smtClean="0"/>
          </a:p>
          <a:p>
            <a:pPr marL="82550" indent="0" algn="just">
              <a:buNone/>
            </a:pPr>
            <a:endParaRPr lang="pt-BR" sz="2800" dirty="0"/>
          </a:p>
          <a:p>
            <a:pPr marL="82550" indent="0" algn="just">
              <a:buNone/>
            </a:pPr>
            <a:endParaRPr lang="pt-BR"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Fechando um Arquivo Binário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09200"/>
            <a:ext cx="8229600" cy="4525963"/>
          </a:xfrm>
        </p:spPr>
        <p:txBody>
          <a:bodyPr>
            <a:noAutofit/>
          </a:bodyPr>
          <a:lstStyle/>
          <a:p>
            <a:pPr marL="85725" indent="0" algn="just">
              <a:spcAft>
                <a:spcPts val="600"/>
              </a:spcAft>
              <a:buNone/>
            </a:pPr>
            <a:r>
              <a:rPr lang="pt-BR" sz="2400" dirty="0" smtClean="0"/>
              <a:t>Para fechar um arquivo basta chamar a função </a:t>
            </a:r>
            <a:r>
              <a:rPr lang="pt-BR" sz="2400" i="1" dirty="0" err="1" smtClean="0"/>
              <a:t>fclose</a:t>
            </a:r>
            <a:r>
              <a:rPr lang="pt-BR" sz="2400" dirty="0" smtClean="0"/>
              <a:t>:</a:t>
            </a:r>
          </a:p>
          <a:p>
            <a:pPr marL="859790" lvl="3" indent="0" algn="just">
              <a:buNone/>
            </a:pPr>
            <a:r>
              <a:rPr lang="pt-BR" sz="2400" dirty="0" err="1" smtClean="0"/>
              <a:t>int</a:t>
            </a:r>
            <a:r>
              <a:rPr lang="pt-BR" sz="2400" dirty="0" smtClean="0"/>
              <a:t> </a:t>
            </a:r>
            <a:r>
              <a:rPr lang="pt-BR" sz="2400" dirty="0" err="1" smtClean="0"/>
              <a:t>fclose</a:t>
            </a:r>
            <a:r>
              <a:rPr lang="pt-BR" sz="2400" dirty="0" smtClean="0"/>
              <a:t>(FILE *arquivo);</a:t>
            </a:r>
          </a:p>
          <a:p>
            <a:pPr marL="859790" lvl="3" indent="0" algn="just">
              <a:buNone/>
            </a:pPr>
            <a:r>
              <a:rPr lang="pt-BR" sz="2400" dirty="0" smtClean="0"/>
              <a:t>Exemplo:</a:t>
            </a:r>
          </a:p>
          <a:p>
            <a:pPr marL="859790" lvl="3" indent="0" algn="just">
              <a:spcAft>
                <a:spcPts val="1200"/>
              </a:spcAft>
              <a:buNone/>
            </a:pPr>
            <a:r>
              <a:rPr lang="pt-BR" sz="2400" dirty="0" err="1" smtClean="0"/>
              <a:t>fclose</a:t>
            </a:r>
            <a:r>
              <a:rPr lang="pt-BR" sz="2400" dirty="0" smtClean="0"/>
              <a:t>(arquivo); // Retorna 0 se tudo OK!</a:t>
            </a:r>
          </a:p>
          <a:p>
            <a:pPr algn="just">
              <a:buNone/>
            </a:pPr>
            <a:r>
              <a:rPr lang="pt-BR" sz="2400" dirty="0" smtClean="0"/>
              <a:t>Devemos fechar os arquivos que abrimos:</a:t>
            </a:r>
          </a:p>
          <a:p>
            <a:pPr marL="82550" indent="0" algn="just">
              <a:buNone/>
            </a:pPr>
            <a:r>
              <a:rPr lang="pt-BR" sz="2400" dirty="0" smtClean="0"/>
              <a:t>Por questões de eficiência, os dados escritos são armazenados num buffer de memória e levados ao arquivo somente de tempos em tempos;</a:t>
            </a:r>
          </a:p>
          <a:p>
            <a:pPr marL="82550" indent="0" algn="just">
              <a:buNone/>
            </a:pPr>
            <a:r>
              <a:rPr lang="pt-BR" sz="2400" dirty="0" smtClean="0"/>
              <a:t>Fechar um arquivo escreve o restante do buffer no arquivo. Se não o fizermos, podemos perder dados!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smtClean="0">
                <a:solidFill>
                  <a:schemeClr val="tx1"/>
                </a:solidFill>
                <a:latin typeface="Calibri" pitchFamily="34" charset="0"/>
                <a:cs typeface="Calibri" pitchFamily="34" charset="0"/>
              </a:rPr>
              <a:t>Excluir Arquivos: remove</a:t>
            </a:r>
            <a:endParaRPr lang="pt-BR" dirty="0"/>
          </a:p>
        </p:txBody>
      </p:sp>
      <p:sp>
        <p:nvSpPr>
          <p:cNvPr id="2" name="Espaço Reservado para Conteúdo 1"/>
          <p:cNvSpPr>
            <a:spLocks noGrp="1"/>
          </p:cNvSpPr>
          <p:nvPr>
            <p:ph idx="1"/>
          </p:nvPr>
        </p:nvSpPr>
        <p:spPr/>
        <p:txBody>
          <a:bodyPr/>
          <a:lstStyle/>
          <a:p>
            <a:pPr marL="82550" indent="0" algn="just">
              <a:spcAft>
                <a:spcPts val="1200"/>
              </a:spcAft>
              <a:buNone/>
            </a:pPr>
            <a:r>
              <a:rPr lang="pt-BR" dirty="0" smtClean="0"/>
              <a:t>Para excluir um arquivo, usamos a função remove():</a:t>
            </a:r>
          </a:p>
          <a:p>
            <a:pPr marL="82550" indent="0" algn="just">
              <a:spcAft>
                <a:spcPts val="1200"/>
              </a:spcAft>
              <a:buNone/>
            </a:pPr>
            <a:r>
              <a:rPr lang="pt-BR" dirty="0" smtClean="0"/>
              <a:t>	</a:t>
            </a:r>
            <a:r>
              <a:rPr lang="pt-BR" sz="3200" i="1" dirty="0" err="1" smtClean="0"/>
              <a:t>int</a:t>
            </a:r>
            <a:r>
              <a:rPr lang="pt-BR" sz="3200" i="1" dirty="0" smtClean="0"/>
              <a:t> remove(</a:t>
            </a:r>
            <a:r>
              <a:rPr lang="pt-BR" sz="3200" i="1" dirty="0" err="1" smtClean="0"/>
              <a:t>char</a:t>
            </a:r>
            <a:r>
              <a:rPr lang="pt-BR" sz="3200" i="1" dirty="0" smtClean="0"/>
              <a:t> *</a:t>
            </a:r>
            <a:r>
              <a:rPr lang="pt-BR" sz="3200" i="1" dirty="0" err="1" smtClean="0"/>
              <a:t>nomearquivo</a:t>
            </a:r>
            <a:r>
              <a:rPr lang="pt-BR" sz="3200" i="1" dirty="0" smtClean="0"/>
              <a:t>)</a:t>
            </a:r>
            <a:endParaRPr lang="pt-BR" i="1" dirty="0" smtClean="0"/>
          </a:p>
          <a:p>
            <a:pPr marL="82550" indent="0" algn="just">
              <a:buNone/>
            </a:pPr>
            <a:r>
              <a:rPr lang="pt-BR" dirty="0" smtClean="0"/>
              <a:t>A função especifica o nome do arquivo, e não um descritor.</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Arquivos em C</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p:txBody>
          <a:bodyPr>
            <a:noAutofit/>
          </a:bodyPr>
          <a:lstStyle/>
          <a:p>
            <a:pPr marL="85725" indent="0" algn="just">
              <a:buNone/>
            </a:pPr>
            <a:r>
              <a:rPr lang="pt-BR" sz="2100" dirty="0" smtClean="0">
                <a:latin typeface="+mj-lt"/>
              </a:rPr>
              <a:t>Na </a:t>
            </a:r>
            <a:r>
              <a:rPr lang="pt-BR" sz="2100" u="sng" dirty="0" smtClean="0">
                <a:latin typeface="+mj-lt"/>
              </a:rPr>
              <a:t>primeira etapa</a:t>
            </a:r>
            <a:r>
              <a:rPr lang="pt-BR" sz="2100" dirty="0" smtClean="0">
                <a:latin typeface="+mj-lt"/>
              </a:rPr>
              <a:t>, se o arquivo ainda não existir na memória secundária, ele deve ser criado. Caso o arquivo já existir (pelo fato de ter sido criado em uma execução anterior do programa) ele pode ser aberto para que novos dados sejam acrescentados ou para que os dados guardados </a:t>
            </a:r>
            <a:r>
              <a:rPr lang="pt-BR" sz="2100" dirty="0" smtClean="0">
                <a:latin typeface="+mj-lt"/>
              </a:rPr>
              <a:t>possam </a:t>
            </a:r>
            <a:r>
              <a:rPr lang="pt-BR" sz="2100" dirty="0" smtClean="0">
                <a:latin typeface="+mj-lt"/>
              </a:rPr>
              <a:t>ser lidos. Os arquivos podem ser de dois tipos: tipo texto e tipo binário. A escolha se um arquivo é texto ou binário depende do tipo de sua aplicação. Se você for armazenar textos para serem lidos em outro lugar (como um editor de texto ou um relatório), você deve utilizar um arquivo do tipo texto. Se você for armazenar dados sobre alguma pessoa ou objeto (tipo registro ou estrutura), você deve utilizar um arquivo binário, pois, além de ocupar menos espaço no armazenamento das informações, ele as protege um pouco de outros programas bisbilhoteiros.</a:t>
            </a:r>
            <a:endParaRPr lang="pt-BR" sz="2100" b="1"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Arquivos em C</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p:txBody>
          <a:bodyPr>
            <a:noAutofit/>
          </a:bodyPr>
          <a:lstStyle/>
          <a:p>
            <a:pPr marL="85725" indent="0" algn="just">
              <a:buNone/>
            </a:pPr>
            <a:r>
              <a:rPr lang="pt-BR" sz="2200" dirty="0" smtClean="0">
                <a:latin typeface="+mj-lt"/>
              </a:rPr>
              <a:t>A segunda etapa é a que efetivamente lê ou grava dados no arquivo. A linguagem </a:t>
            </a:r>
            <a:r>
              <a:rPr lang="pt-BR" sz="2200" i="1" dirty="0" smtClean="0">
                <a:latin typeface="+mj-lt"/>
              </a:rPr>
              <a:t>C</a:t>
            </a:r>
            <a:r>
              <a:rPr lang="pt-BR" sz="2200" dirty="0" smtClean="0">
                <a:latin typeface="+mj-lt"/>
              </a:rPr>
              <a:t> oferece funções específicas de leitura e de escrita de dados em um arquivo. Se o arquivo for do tipo texto (como este que você está lendo), você deve utilizar funções específicas para arquivos-texto. Se ele for binário (do tipo que armazena registros ou estruturas), você deve utilizar as funções de leitura e/ou escrita em arquivos binários.</a:t>
            </a:r>
          </a:p>
          <a:p>
            <a:pPr marL="85725" indent="0" algn="just">
              <a:buNone/>
            </a:pPr>
            <a:r>
              <a:rPr lang="pt-BR" sz="2200" dirty="0" smtClean="0">
                <a:latin typeface="+mj-lt"/>
              </a:rPr>
              <a:t>A terceira etapa consiste em fechar o arquivo, para que seus dados sejam efetivamente gravados e fiquem protegidos até que o arquivo seja aberto novamente.</a:t>
            </a:r>
          </a:p>
          <a:p>
            <a:pPr marL="85725" indent="0" algn="just">
              <a:buNone/>
            </a:pPr>
            <a:r>
              <a:rPr lang="pt-BR" sz="2200" dirty="0" smtClean="0">
                <a:latin typeface="+mj-lt"/>
              </a:rPr>
              <a:t>Vamos agora ver em detalhes cada uma destas etapas e as funções envolvidas nelas.</a:t>
            </a:r>
            <a:endParaRPr lang="pt-BR" sz="2200" b="1"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smtClean="0">
                <a:solidFill>
                  <a:schemeClr val="tx1"/>
                </a:solidFill>
                <a:latin typeface="Calibri" pitchFamily="34" charset="0"/>
                <a:cs typeface="Calibri" pitchFamily="34" charset="0"/>
              </a:rPr>
              <a:t>Informações Importantes de Arquivos</a:t>
            </a:r>
            <a:endParaRPr lang="pt-BR" dirty="0"/>
          </a:p>
        </p:txBody>
      </p:sp>
      <p:sp>
        <p:nvSpPr>
          <p:cNvPr id="2" name="Espaço Reservado para Conteúdo 1"/>
          <p:cNvSpPr>
            <a:spLocks noGrp="1"/>
          </p:cNvSpPr>
          <p:nvPr>
            <p:ph idx="1"/>
          </p:nvPr>
        </p:nvSpPr>
        <p:spPr/>
        <p:txBody>
          <a:bodyPr>
            <a:normAutofit/>
          </a:bodyPr>
          <a:lstStyle/>
          <a:p>
            <a:pPr algn="just">
              <a:spcAft>
                <a:spcPts val="600"/>
              </a:spcAft>
              <a:buFont typeface="Wingdings" pitchFamily="2" charset="2"/>
              <a:buChar char="§"/>
            </a:pPr>
            <a:r>
              <a:rPr lang="pt-BR" sz="2400" dirty="0" smtClean="0">
                <a:latin typeface="+mj-lt"/>
              </a:rPr>
              <a:t>Funções e tipos para manipulação de arquivos também são definidos em </a:t>
            </a:r>
            <a:r>
              <a:rPr lang="pt-BR" sz="2400" dirty="0" err="1" smtClean="0">
                <a:latin typeface="+mj-lt"/>
              </a:rPr>
              <a:t>stdio</a:t>
            </a:r>
            <a:r>
              <a:rPr lang="pt-BR" sz="2400" dirty="0" smtClean="0">
                <a:latin typeface="+mj-lt"/>
              </a:rPr>
              <a:t>.h;</a:t>
            </a:r>
          </a:p>
          <a:p>
            <a:pPr algn="just">
              <a:spcAft>
                <a:spcPts val="600"/>
              </a:spcAft>
              <a:buFont typeface="Wingdings" pitchFamily="2" charset="2"/>
              <a:buChar char="§"/>
            </a:pPr>
            <a:r>
              <a:rPr lang="pt-BR" sz="2400" dirty="0" smtClean="0">
                <a:latin typeface="+mj-lt"/>
              </a:rPr>
              <a:t>C define o tipo FILE. Uma variável FILE é um descritor de arquivo (ou fluxo de arquivo);</a:t>
            </a:r>
          </a:p>
          <a:p>
            <a:pPr algn="just">
              <a:spcAft>
                <a:spcPts val="600"/>
              </a:spcAft>
              <a:buFont typeface="Wingdings" pitchFamily="2" charset="2"/>
              <a:buChar char="§"/>
            </a:pPr>
            <a:r>
              <a:rPr lang="pt-BR" sz="2400" dirty="0" smtClean="0">
                <a:latin typeface="+mj-lt"/>
              </a:rPr>
              <a:t>As funções de manipulação trabalham com ponteiros para FILE;</a:t>
            </a:r>
          </a:p>
          <a:p>
            <a:pPr algn="just">
              <a:spcAft>
                <a:spcPts val="600"/>
              </a:spcAft>
              <a:buFont typeface="Wingdings" pitchFamily="2" charset="2"/>
              <a:buChar char="§"/>
            </a:pPr>
            <a:r>
              <a:rPr lang="pt-BR" sz="2400" dirty="0" smtClean="0">
                <a:latin typeface="+mj-lt"/>
              </a:rPr>
              <a:t>Há funções para abrir, fechar, escrever, ler e se movimentar em arquivos;</a:t>
            </a:r>
          </a:p>
          <a:p>
            <a:pPr algn="just">
              <a:spcAft>
                <a:spcPts val="300"/>
              </a:spcAft>
              <a:buFont typeface="Wingdings" pitchFamily="2" charset="2"/>
              <a:buChar char="§"/>
            </a:pPr>
            <a:r>
              <a:rPr lang="pt-BR" sz="2400" dirty="0" smtClean="0">
                <a:latin typeface="+mj-lt"/>
              </a:rPr>
              <a:t>Portanto, para trabalhar com arquivos, precisamos usar:</a:t>
            </a:r>
          </a:p>
          <a:p>
            <a:pPr lvl="2" algn="just">
              <a:buNone/>
            </a:pPr>
            <a:r>
              <a:rPr lang="pt-BR" sz="2800" i="1" dirty="0" smtClean="0">
                <a:latin typeface="+mj-lt"/>
              </a:rPr>
              <a:t>FILE *arquivo;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Abrindo ou Criando um Arquivo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p:txBody>
          <a:bodyPr>
            <a:noAutofit/>
          </a:bodyPr>
          <a:lstStyle/>
          <a:p>
            <a:pPr marL="85725" indent="0" algn="just">
              <a:buNone/>
            </a:pPr>
            <a:r>
              <a:rPr lang="pt-BR" sz="2200" dirty="0" smtClean="0">
                <a:latin typeface="+mj-lt"/>
              </a:rPr>
              <a:t>O arquivo é representado na memória secundária por um nome e uma extensão. São exemplos: </a:t>
            </a:r>
            <a:r>
              <a:rPr lang="pt-BR" sz="2200" dirty="0" smtClean="0">
                <a:latin typeface="+mj-lt"/>
              </a:rPr>
              <a:t>apresentação.pptx, lote.bat </a:t>
            </a:r>
            <a:r>
              <a:rPr lang="pt-BR" sz="2200" dirty="0" smtClean="0">
                <a:latin typeface="+mj-lt"/>
              </a:rPr>
              <a:t>e </a:t>
            </a:r>
            <a:r>
              <a:rPr lang="pt-BR" sz="2200" dirty="0" smtClean="0">
                <a:latin typeface="+mj-lt"/>
              </a:rPr>
              <a:t>trabalho.docx. </a:t>
            </a:r>
            <a:r>
              <a:rPr lang="pt-BR" sz="2200" dirty="0" smtClean="0">
                <a:latin typeface="+mj-lt"/>
              </a:rPr>
              <a:t>Porém, dentro da linguagem </a:t>
            </a:r>
            <a:r>
              <a:rPr lang="pt-BR" sz="2200" i="1" dirty="0" smtClean="0">
                <a:latin typeface="+mj-lt"/>
              </a:rPr>
              <a:t>C</a:t>
            </a:r>
            <a:r>
              <a:rPr lang="pt-BR" sz="2200" dirty="0" smtClean="0">
                <a:latin typeface="+mj-lt"/>
              </a:rPr>
              <a:t>, os arquivos não podem ser manipulados diretamente. Eles precisam representados (referenciados, na verdade) por uma variável do tipo </a:t>
            </a:r>
            <a:r>
              <a:rPr lang="pt-BR" sz="2200" b="1" dirty="0" smtClean="0">
                <a:latin typeface="+mj-lt"/>
              </a:rPr>
              <a:t>FILE *</a:t>
            </a:r>
            <a:r>
              <a:rPr lang="pt-BR" sz="2200" dirty="0" smtClean="0">
                <a:latin typeface="+mj-lt"/>
              </a:rPr>
              <a:t>. Logo, sempre que você for utilizar um arquivo crie uma variável do tipo FILE * para poder utilizá-lo. Todas as funções de manipulação de arquivo necessitam de uma variável deste tipo para poder manipular esse arquivo.</a:t>
            </a:r>
          </a:p>
          <a:p>
            <a:pPr marL="85725" indent="0" algn="just">
              <a:spcAft>
                <a:spcPts val="1200"/>
              </a:spcAft>
              <a:buNone/>
            </a:pPr>
            <a:r>
              <a:rPr lang="pt-BR" sz="2200" dirty="0" smtClean="0">
                <a:latin typeface="+mj-lt"/>
              </a:rPr>
              <a:t>Declarar uma variável deste tipo é fácil. Veja:</a:t>
            </a:r>
          </a:p>
          <a:p>
            <a:pPr marL="85725" indent="0" algn="just">
              <a:buNone/>
            </a:pPr>
            <a:r>
              <a:rPr lang="pt-BR" sz="2000" b="1" i="1" dirty="0" smtClean="0">
                <a:latin typeface="+mj-lt"/>
              </a:rPr>
              <a:t>FILE *arquivo;</a:t>
            </a:r>
            <a:r>
              <a:rPr lang="pt-BR" sz="2000" i="1" dirty="0" smtClean="0">
                <a:latin typeface="+mj-lt"/>
              </a:rPr>
              <a:t> 	</a:t>
            </a:r>
            <a:r>
              <a:rPr lang="pt-BR" sz="2000" dirty="0" smtClean="0">
                <a:latin typeface="+mj-lt"/>
              </a:rPr>
              <a:t>//cria uma variável que manipula arquivos</a:t>
            </a:r>
            <a:endParaRPr lang="pt-BR" sz="2000" b="1"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Abrindo ou Criando um Arquivo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341474"/>
            <a:ext cx="8229600" cy="4525963"/>
          </a:xfrm>
        </p:spPr>
        <p:txBody>
          <a:bodyPr>
            <a:noAutofit/>
          </a:bodyPr>
          <a:lstStyle/>
          <a:p>
            <a:pPr marL="85725" indent="0" algn="just">
              <a:buNone/>
            </a:pPr>
            <a:r>
              <a:rPr lang="pt-BR" sz="1900" dirty="0" smtClean="0"/>
              <a:t>Depois de ter declarado uma variável que vai representar o arquivo, você deve efetivamente tentar abrir ou criar o arquivo. Isso é feito com a função </a:t>
            </a:r>
            <a:r>
              <a:rPr lang="pt-BR" sz="1900" i="1" dirty="0" err="1" smtClean="0"/>
              <a:t>fopen</a:t>
            </a:r>
            <a:r>
              <a:rPr lang="pt-BR" sz="1900" i="1" dirty="0" smtClean="0"/>
              <a:t>. </a:t>
            </a:r>
            <a:r>
              <a:rPr lang="pt-BR" sz="1900" dirty="0" smtClean="0"/>
              <a:t>Porém</a:t>
            </a:r>
            <a:r>
              <a:rPr lang="pt-BR" sz="1900" i="1" dirty="0" smtClean="0"/>
              <a:t>, </a:t>
            </a:r>
            <a:r>
              <a:rPr lang="pt-BR" sz="1900" dirty="0" smtClean="0"/>
              <a:t>antes de usar a função </a:t>
            </a:r>
            <a:r>
              <a:rPr lang="pt-BR" sz="1900" i="1" dirty="0" err="1" smtClean="0"/>
              <a:t>fopen</a:t>
            </a:r>
            <a:r>
              <a:rPr lang="pt-BR" sz="1900" i="1" dirty="0" smtClean="0"/>
              <a:t>, </a:t>
            </a:r>
            <a:r>
              <a:rPr lang="pt-BR" sz="1900" dirty="0" smtClean="0"/>
              <a:t>você</a:t>
            </a:r>
            <a:r>
              <a:rPr lang="pt-BR" sz="1900" i="1" dirty="0" smtClean="0"/>
              <a:t> </a:t>
            </a:r>
            <a:r>
              <a:rPr lang="pt-BR" sz="1900" dirty="0" smtClean="0"/>
              <a:t>deve decidir se vai abrir ou criar o arquivo</a:t>
            </a:r>
            <a:r>
              <a:rPr lang="pt-BR" sz="1900" i="1" dirty="0" smtClean="0"/>
              <a:t> </a:t>
            </a:r>
            <a:r>
              <a:rPr lang="pt-BR" sz="1900" dirty="0" smtClean="0"/>
              <a:t>(isso vai depender de ele já existir ou não na memória secundária) e também decidir se ele vai ser um arquivo do tipo texto ou do tipo binário. Dependendo da sua escolha, a </a:t>
            </a:r>
            <a:r>
              <a:rPr lang="pt-BR" sz="1900" i="1" dirty="0" err="1" smtClean="0"/>
              <a:t>fopen</a:t>
            </a:r>
            <a:r>
              <a:rPr lang="pt-BR" sz="1900" dirty="0" smtClean="0"/>
              <a:t> vai ser chamada de uma forma ou de outra, com parâmetros diferentes que indicam as escolhas que você tomou.</a:t>
            </a:r>
          </a:p>
          <a:p>
            <a:pPr marL="85725" indent="0" algn="just">
              <a:spcAft>
                <a:spcPts val="600"/>
              </a:spcAft>
              <a:buNone/>
            </a:pPr>
            <a:r>
              <a:rPr lang="pt-BR" sz="1900" b="1" dirty="0" smtClean="0"/>
              <a:t>Sintaxe de utilização de </a:t>
            </a:r>
            <a:r>
              <a:rPr lang="pt-BR" sz="1900" b="1" i="1" dirty="0" err="1" smtClean="0"/>
              <a:t>fopen</a:t>
            </a:r>
            <a:endParaRPr lang="pt-BR" sz="1900" b="1" i="1" dirty="0" smtClean="0"/>
          </a:p>
          <a:p>
            <a:pPr marL="85725" indent="0" algn="just">
              <a:spcAft>
                <a:spcPts val="600"/>
              </a:spcAft>
              <a:buNone/>
            </a:pPr>
            <a:r>
              <a:rPr lang="pt-BR" sz="1900" i="1" dirty="0" smtClean="0"/>
              <a:t>	variável = </a:t>
            </a:r>
            <a:r>
              <a:rPr lang="pt-BR" sz="1900" b="1" i="1" dirty="0" err="1" smtClean="0"/>
              <a:t>fopen</a:t>
            </a:r>
            <a:r>
              <a:rPr lang="pt-BR" sz="1900" b="1" i="1" dirty="0" smtClean="0"/>
              <a:t>(“</a:t>
            </a:r>
            <a:r>
              <a:rPr lang="pt-BR" sz="1900" b="1" i="1" dirty="0" err="1" smtClean="0"/>
              <a:t>nome_arquivo</a:t>
            </a:r>
            <a:r>
              <a:rPr lang="pt-BR" sz="1900" b="1" i="1" dirty="0" smtClean="0"/>
              <a:t>.extensão”, “modo+tipo”);</a:t>
            </a:r>
          </a:p>
          <a:p>
            <a:pPr marL="85725" indent="0" algn="just">
              <a:buNone/>
            </a:pPr>
            <a:r>
              <a:rPr lang="pt-BR" sz="1900" dirty="0" smtClean="0"/>
              <a:t>Logo, para abrir um arquivo o modo deve ser “r”, e para criar um arquivo (ou sobrescrever um já existente) o modo deve ser “w”. Tome muito cuidado com o modo “w”, pois todos os dados de um arquivo são apagados, caso ele já exista.</a:t>
            </a:r>
            <a:endParaRPr lang="pt-BR" sz="1900" b="1" dirty="0"/>
          </a:p>
        </p:txBody>
      </p:sp>
      <p:sp>
        <p:nvSpPr>
          <p:cNvPr id="5" name="Retângulo 4"/>
          <p:cNvSpPr/>
          <p:nvPr/>
        </p:nvSpPr>
        <p:spPr>
          <a:xfrm>
            <a:off x="179512" y="5498392"/>
            <a:ext cx="6444208" cy="246221"/>
          </a:xfrm>
          <a:prstGeom prst="rect">
            <a:avLst/>
          </a:prstGeom>
        </p:spPr>
        <p:txBody>
          <a:bodyPr wrap="square">
            <a:spAutoFit/>
          </a:bodyPr>
          <a:lstStyle/>
          <a:p>
            <a:r>
              <a:rPr lang="pt-BR" sz="1000" dirty="0" smtClean="0">
                <a:solidFill>
                  <a:schemeClr val="tx1"/>
                </a:solidFill>
              </a:rPr>
              <a:t>Variável  = do tipo FILE *, que vai servir para representar o arquivo dentro do programa.</a:t>
            </a:r>
            <a:endParaRPr lang="pt-BR" sz="1000" dirty="0">
              <a:solidFill>
                <a:schemeClr val="tx1"/>
              </a:solidFill>
            </a:endParaRPr>
          </a:p>
        </p:txBody>
      </p:sp>
      <p:sp>
        <p:nvSpPr>
          <p:cNvPr id="7" name="Retângulo 6"/>
          <p:cNvSpPr/>
          <p:nvPr/>
        </p:nvSpPr>
        <p:spPr>
          <a:xfrm>
            <a:off x="187279" y="6053550"/>
            <a:ext cx="3456384" cy="246221"/>
          </a:xfrm>
          <a:prstGeom prst="rect">
            <a:avLst/>
          </a:prstGeom>
        </p:spPr>
        <p:txBody>
          <a:bodyPr wrap="square">
            <a:spAutoFit/>
          </a:bodyPr>
          <a:lstStyle/>
          <a:p>
            <a:r>
              <a:rPr lang="pt-BR" sz="1000" dirty="0" smtClean="0">
                <a:solidFill>
                  <a:schemeClr val="tx1"/>
                </a:solidFill>
              </a:rPr>
              <a:t>Modos possíveis: r (abrir) e w (criar/sobrescrever)</a:t>
            </a:r>
            <a:endParaRPr lang="pt-BR" sz="1000" dirty="0">
              <a:solidFill>
                <a:schemeClr val="tx1"/>
              </a:solidFill>
            </a:endParaRPr>
          </a:p>
        </p:txBody>
      </p:sp>
      <p:sp>
        <p:nvSpPr>
          <p:cNvPr id="8" name="Retângulo 7"/>
          <p:cNvSpPr/>
          <p:nvPr/>
        </p:nvSpPr>
        <p:spPr>
          <a:xfrm>
            <a:off x="179512" y="5714416"/>
            <a:ext cx="5796136" cy="246221"/>
          </a:xfrm>
          <a:prstGeom prst="rect">
            <a:avLst/>
          </a:prstGeom>
        </p:spPr>
        <p:txBody>
          <a:bodyPr wrap="square">
            <a:spAutoFit/>
          </a:bodyPr>
          <a:lstStyle/>
          <a:p>
            <a:r>
              <a:rPr lang="pt-BR" sz="1000" dirty="0" smtClean="0">
                <a:solidFill>
                  <a:schemeClr val="tx1"/>
                </a:solidFill>
              </a:rPr>
              <a:t>Nome do arquivo, tal qual ele existe (ou vai existir) na memória secundária</a:t>
            </a:r>
            <a:endParaRPr lang="pt-BR" sz="1000" dirty="0">
              <a:solidFill>
                <a:schemeClr val="tx1"/>
              </a:solidFill>
            </a:endParaRPr>
          </a:p>
        </p:txBody>
      </p:sp>
      <p:sp>
        <p:nvSpPr>
          <p:cNvPr id="9" name="Retângulo 8"/>
          <p:cNvSpPr/>
          <p:nvPr/>
        </p:nvSpPr>
        <p:spPr>
          <a:xfrm>
            <a:off x="204470" y="6270146"/>
            <a:ext cx="2647708" cy="246221"/>
          </a:xfrm>
          <a:prstGeom prst="rect">
            <a:avLst/>
          </a:prstGeom>
        </p:spPr>
        <p:txBody>
          <a:bodyPr wrap="square">
            <a:spAutoFit/>
          </a:bodyPr>
          <a:lstStyle/>
          <a:p>
            <a:r>
              <a:rPr lang="pt-BR" sz="1000" dirty="0" smtClean="0">
                <a:solidFill>
                  <a:schemeClr val="tx1"/>
                </a:solidFill>
              </a:rPr>
              <a:t>Tipos possíveis: t (texto) e b (binário)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pt-BR" dirty="0" smtClean="0">
                <a:solidFill>
                  <a:schemeClr val="tx1"/>
                </a:solidFill>
                <a:latin typeface="Calibri" pitchFamily="34" charset="0"/>
                <a:cs typeface="Calibri" pitchFamily="34" charset="0"/>
              </a:rPr>
              <a:t>Abrindo ou Criando um Arquivo</a:t>
            </a:r>
            <a:endParaRPr lang="pt-BR" i="1" dirty="0">
              <a:solidFill>
                <a:schemeClr val="tx1"/>
              </a:solidFill>
              <a:latin typeface="Calibri" pitchFamily="34" charset="0"/>
              <a:cs typeface="Calibri" pitchFamily="34" charset="0"/>
            </a:endParaRPr>
          </a:p>
        </p:txBody>
      </p:sp>
      <p:sp>
        <p:nvSpPr>
          <p:cNvPr id="12" name="Espaço Reservado para Conteúdo 11"/>
          <p:cNvSpPr>
            <a:spLocks noGrp="1"/>
          </p:cNvSpPr>
          <p:nvPr>
            <p:ph idx="1"/>
          </p:nvPr>
        </p:nvSpPr>
        <p:spPr>
          <a:xfrm>
            <a:off x="457200" y="1169346"/>
            <a:ext cx="8229600" cy="4525963"/>
          </a:xfrm>
        </p:spPr>
        <p:txBody>
          <a:bodyPr>
            <a:noAutofit/>
          </a:bodyPr>
          <a:lstStyle/>
          <a:p>
            <a:pPr>
              <a:spcAft>
                <a:spcPts val="600"/>
              </a:spcAft>
              <a:buNone/>
            </a:pPr>
            <a:r>
              <a:rPr lang="pt-BR" sz="1800" b="1" dirty="0" smtClean="0"/>
              <a:t>Abrindo um arquivo do tipo binário</a:t>
            </a:r>
          </a:p>
          <a:p>
            <a:pPr>
              <a:spcAft>
                <a:spcPts val="1200"/>
              </a:spcAft>
              <a:buNone/>
            </a:pPr>
            <a:r>
              <a:rPr lang="pt-BR" sz="1800" dirty="0" smtClean="0"/>
              <a:t>	arquivo = </a:t>
            </a:r>
            <a:r>
              <a:rPr lang="pt-BR" sz="1800" dirty="0" err="1" smtClean="0"/>
              <a:t>fopen</a:t>
            </a:r>
            <a:r>
              <a:rPr lang="pt-BR" sz="1800" dirty="0" smtClean="0"/>
              <a:t>(“teste.</a:t>
            </a:r>
            <a:r>
              <a:rPr lang="pt-BR" sz="1800" dirty="0" err="1" smtClean="0"/>
              <a:t>dad</a:t>
            </a:r>
            <a:r>
              <a:rPr lang="pt-BR" sz="1800" dirty="0" smtClean="0"/>
              <a:t>”, “r+b”);</a:t>
            </a:r>
          </a:p>
          <a:p>
            <a:pPr>
              <a:buNone/>
            </a:pPr>
            <a:r>
              <a:rPr lang="pt-BR" sz="1800" b="1" dirty="0" smtClean="0"/>
              <a:t>Criando um arquivo do tipo binário</a:t>
            </a:r>
          </a:p>
          <a:p>
            <a:pPr>
              <a:spcAft>
                <a:spcPts val="1200"/>
              </a:spcAft>
              <a:buNone/>
            </a:pPr>
            <a:r>
              <a:rPr lang="pt-BR" sz="1800" dirty="0" smtClean="0"/>
              <a:t>	arquivo = </a:t>
            </a:r>
            <a:r>
              <a:rPr lang="pt-BR" sz="1800" dirty="0" err="1" smtClean="0"/>
              <a:t>fopen</a:t>
            </a:r>
            <a:r>
              <a:rPr lang="pt-BR" sz="1800" dirty="0" smtClean="0"/>
              <a:t>(“teste.</a:t>
            </a:r>
            <a:r>
              <a:rPr lang="pt-BR" sz="1800" dirty="0" err="1" smtClean="0"/>
              <a:t>dad</a:t>
            </a:r>
            <a:r>
              <a:rPr lang="pt-BR" sz="1800" dirty="0" smtClean="0"/>
              <a:t>”, “w+b”);</a:t>
            </a:r>
          </a:p>
          <a:p>
            <a:pPr marL="85725" indent="0" algn="just">
              <a:spcAft>
                <a:spcPts val="600"/>
              </a:spcAft>
              <a:buNone/>
            </a:pPr>
            <a:r>
              <a:rPr lang="pt-BR" sz="1800" dirty="0" smtClean="0"/>
              <a:t>OBS: Antes de seguir em frente, você deve testar se o arquivo foi realmente aberto ou criado. Isso porque as demais funções de manipulação de arquivo não funcionarão se a função </a:t>
            </a:r>
            <a:r>
              <a:rPr lang="pt-BR" sz="1800" i="1" dirty="0" err="1" smtClean="0"/>
              <a:t>fopen</a:t>
            </a:r>
            <a:r>
              <a:rPr lang="pt-BR" sz="1800" i="1" dirty="0" smtClean="0"/>
              <a:t> </a:t>
            </a:r>
            <a:r>
              <a:rPr lang="pt-BR" sz="1800" dirty="0" smtClean="0"/>
              <a:t>não tiver funcionado</a:t>
            </a:r>
            <a:r>
              <a:rPr lang="pt-BR" sz="1800" i="1" dirty="0" smtClean="0"/>
              <a:t>. </a:t>
            </a:r>
            <a:r>
              <a:rPr lang="pt-BR" sz="1800" dirty="0" smtClean="0"/>
              <a:t>Para saber se a função </a:t>
            </a:r>
            <a:r>
              <a:rPr lang="pt-BR" sz="1800" i="1" dirty="0" err="1" smtClean="0"/>
              <a:t>fopen</a:t>
            </a:r>
            <a:r>
              <a:rPr lang="pt-BR" sz="1800" i="1" dirty="0" smtClean="0"/>
              <a:t> </a:t>
            </a:r>
            <a:r>
              <a:rPr lang="pt-BR" sz="1800" dirty="0" smtClean="0"/>
              <a:t>realmente criou ou abriu o arquivo que você solicitou, teste se a variável que representa o arquivo (a variável </a:t>
            </a:r>
            <a:r>
              <a:rPr lang="pt-BR" sz="1800" i="1" dirty="0" smtClean="0"/>
              <a:t>arquivo</a:t>
            </a:r>
            <a:r>
              <a:rPr lang="pt-BR" sz="1800" dirty="0" smtClean="0"/>
              <a:t>, no exemplo)</a:t>
            </a:r>
            <a:r>
              <a:rPr lang="pt-BR" sz="1800" i="1" dirty="0" smtClean="0"/>
              <a:t> </a:t>
            </a:r>
            <a:r>
              <a:rPr lang="pt-BR" sz="1800" dirty="0" smtClean="0"/>
              <a:t>possui algum valor. Se ela não possuir (se ele for NULL) é porque o arquivo não foi aberto ou criado:</a:t>
            </a:r>
          </a:p>
          <a:p>
            <a:pPr marL="989013" indent="0" algn="just">
              <a:buNone/>
            </a:pPr>
            <a:r>
              <a:rPr lang="pt-BR" sz="1600" dirty="0" smtClean="0"/>
              <a:t>arquivo = </a:t>
            </a:r>
            <a:r>
              <a:rPr lang="pt-BR" sz="1600" dirty="0" err="1" smtClean="0"/>
              <a:t>fopen</a:t>
            </a:r>
            <a:r>
              <a:rPr lang="pt-BR" sz="1600" dirty="0" smtClean="0"/>
              <a:t>(“teste.</a:t>
            </a:r>
            <a:r>
              <a:rPr lang="pt-BR" sz="1600" dirty="0" err="1" smtClean="0"/>
              <a:t>dad</a:t>
            </a:r>
            <a:r>
              <a:rPr lang="pt-BR" sz="1600" dirty="0" smtClean="0"/>
              <a:t>”, “r+b”);</a:t>
            </a:r>
          </a:p>
          <a:p>
            <a:pPr marL="989013" indent="0" algn="just">
              <a:buNone/>
            </a:pPr>
            <a:r>
              <a:rPr lang="pt-BR" sz="1600" dirty="0" err="1" smtClean="0"/>
              <a:t>If</a:t>
            </a:r>
            <a:r>
              <a:rPr lang="pt-BR" sz="1600" dirty="0" smtClean="0"/>
              <a:t> (arquivo==NULL) //Só entra aqui se o arquivo não existir</a:t>
            </a:r>
          </a:p>
          <a:p>
            <a:pPr marL="989013" indent="0" algn="just">
              <a:buNone/>
            </a:pPr>
            <a:r>
              <a:rPr lang="pt-BR" sz="1600" dirty="0" smtClean="0"/>
              <a:t>{</a:t>
            </a:r>
          </a:p>
          <a:p>
            <a:pPr marL="989013" indent="0">
              <a:buNone/>
            </a:pPr>
            <a:r>
              <a:rPr lang="pt-BR" sz="1600" dirty="0" smtClean="0"/>
              <a:t>    arquivo = </a:t>
            </a:r>
            <a:r>
              <a:rPr lang="pt-BR" sz="1600" dirty="0" err="1" smtClean="0"/>
              <a:t>fopen</a:t>
            </a:r>
            <a:r>
              <a:rPr lang="pt-BR" sz="1600" dirty="0" smtClean="0"/>
              <a:t>(“teste.</a:t>
            </a:r>
            <a:r>
              <a:rPr lang="pt-BR" sz="1600" dirty="0" err="1" smtClean="0"/>
              <a:t>dad</a:t>
            </a:r>
            <a:r>
              <a:rPr lang="pt-BR" sz="1600" dirty="0" smtClean="0"/>
              <a:t>”, “w+b”);</a:t>
            </a:r>
          </a:p>
          <a:p>
            <a:pPr marL="989013" indent="0">
              <a:buNone/>
            </a:pPr>
            <a:r>
              <a:rPr lang="pt-BR" sz="1600" dirty="0" smtClean="0"/>
              <a:t>}</a:t>
            </a:r>
          </a:p>
          <a:p>
            <a:pPr marL="989013" indent="0">
              <a:buNone/>
            </a:pPr>
            <a:r>
              <a:rPr lang="pt-BR" sz="1600" dirty="0" smtClean="0"/>
              <a:t>// coloque as funções de manipulação de arquivo aqui dentro</a:t>
            </a:r>
          </a:p>
          <a:p>
            <a:pPr marL="989013" indent="0">
              <a:buNone/>
            </a:pPr>
            <a:endParaRPr lang="pt-BR"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0" y="274638"/>
            <a:ext cx="9144000" cy="1143000"/>
          </a:xfrm>
        </p:spPr>
        <p:txBody>
          <a:bodyPr>
            <a:normAutofit/>
          </a:bodyPr>
          <a:lstStyle/>
          <a:p>
            <a:r>
              <a:rPr lang="pt-BR" dirty="0" smtClean="0">
                <a:solidFill>
                  <a:schemeClr val="tx1"/>
                </a:solidFill>
                <a:latin typeface="Calibri" pitchFamily="34" charset="0"/>
                <a:cs typeface="Calibri" pitchFamily="34" charset="0"/>
              </a:rPr>
              <a:t>Resumindo Criação ou Abertura de Arquivos</a:t>
            </a:r>
            <a:endParaRPr lang="pt-BR" dirty="0"/>
          </a:p>
        </p:txBody>
      </p:sp>
      <p:sp>
        <p:nvSpPr>
          <p:cNvPr id="2" name="Espaço Reservado para Conteúdo 1"/>
          <p:cNvSpPr>
            <a:spLocks noGrp="1"/>
          </p:cNvSpPr>
          <p:nvPr>
            <p:ph idx="1"/>
          </p:nvPr>
        </p:nvSpPr>
        <p:spPr/>
        <p:txBody>
          <a:bodyPr>
            <a:noAutofit/>
          </a:bodyPr>
          <a:lstStyle/>
          <a:p>
            <a:pPr algn="just">
              <a:buFont typeface="Wingdings" pitchFamily="2" charset="2"/>
              <a:buChar char="§"/>
            </a:pPr>
            <a:r>
              <a:rPr lang="pt-BR" sz="2800" dirty="0" smtClean="0"/>
              <a:t>A função </a:t>
            </a:r>
            <a:r>
              <a:rPr lang="pt-BR" sz="2800" dirty="0" err="1" smtClean="0"/>
              <a:t>fopen</a:t>
            </a:r>
            <a:r>
              <a:rPr lang="pt-BR" sz="2800" dirty="0" smtClean="0"/>
              <a:t>() abre um arquivo:</a:t>
            </a:r>
          </a:p>
          <a:p>
            <a:pPr lvl="2" algn="just">
              <a:buNone/>
            </a:pPr>
            <a:r>
              <a:rPr lang="pt-BR" sz="2400" i="1" dirty="0" err="1" smtClean="0"/>
              <a:t>fopen</a:t>
            </a:r>
            <a:r>
              <a:rPr lang="pt-BR" sz="2400" i="1" dirty="0" smtClean="0"/>
              <a:t>(</a:t>
            </a:r>
            <a:r>
              <a:rPr lang="pt-BR" sz="2400" i="1" dirty="0" err="1" smtClean="0"/>
              <a:t>char</a:t>
            </a:r>
            <a:r>
              <a:rPr lang="pt-BR" sz="2400" i="1" dirty="0" smtClean="0"/>
              <a:t> *</a:t>
            </a:r>
            <a:r>
              <a:rPr lang="pt-BR" sz="2400" i="1" dirty="0" err="1" smtClean="0"/>
              <a:t>nomearquivo</a:t>
            </a:r>
            <a:r>
              <a:rPr lang="pt-BR" sz="2400" i="1" dirty="0" smtClean="0"/>
              <a:t>, </a:t>
            </a:r>
            <a:r>
              <a:rPr lang="pt-BR" sz="2400" i="1" dirty="0" err="1" smtClean="0"/>
              <a:t>char</a:t>
            </a:r>
            <a:r>
              <a:rPr lang="pt-BR" sz="2400" i="1" dirty="0" smtClean="0"/>
              <a:t> *modo);</a:t>
            </a:r>
          </a:p>
          <a:p>
            <a:pPr algn="just">
              <a:buFont typeface="Wingdings" pitchFamily="2" charset="2"/>
              <a:buChar char="§"/>
            </a:pPr>
            <a:r>
              <a:rPr lang="pt-BR" sz="2800" dirty="0" err="1" smtClean="0"/>
              <a:t>nomearquivo</a:t>
            </a:r>
            <a:r>
              <a:rPr lang="pt-BR" sz="2800" dirty="0" smtClean="0"/>
              <a:t> contém o nome ou caminho completo para o arquivo a ser aberto;</a:t>
            </a:r>
          </a:p>
          <a:p>
            <a:pPr algn="just">
              <a:buFont typeface="Wingdings" pitchFamily="2" charset="2"/>
              <a:buChar char="§"/>
            </a:pPr>
            <a:r>
              <a:rPr lang="pt-BR" sz="2800" dirty="0" smtClean="0"/>
              <a:t>modo define o tipo de uso que vai se fazer do arquivo.</a:t>
            </a:r>
          </a:p>
          <a:p>
            <a:pPr algn="just">
              <a:buFont typeface="Wingdings" pitchFamily="2" charset="2"/>
              <a:buChar char="§"/>
            </a:pPr>
            <a:r>
              <a:rPr lang="pt-BR" sz="2800" dirty="0" err="1" smtClean="0"/>
              <a:t>fopen</a:t>
            </a:r>
            <a:r>
              <a:rPr lang="pt-BR" sz="2800" dirty="0" smtClean="0"/>
              <a:t>() retorna o ponteiro para o descritor do arquivo aberto, ou nulo caso algum erro tenha ocorrido.</a:t>
            </a:r>
            <a:endParaRPr lang="pt-BR"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ulaAzul">
  <a:themeElements>
    <a:clrScheme name="Apresentação1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presentação1">
      <a:majorFont>
        <a:latin typeface="Arial Narrow"/>
        <a:ea typeface=""/>
        <a:cs typeface=""/>
      </a:majorFont>
      <a:minorFont>
        <a:latin typeface="Arial Narrow"/>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presentação1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laAzul" id="{50B8E356-7283-4B79-B285-206F7C0BEDD9}" vid="{F1E27BBC-C57A-4DCB-990C-746403003030}"/>
    </a:ext>
  </a:extLst>
</a:theme>
</file>

<file path=ppt/theme/theme2.xml><?xml version="1.0" encoding="utf-8"?>
<a:theme xmlns:a="http://schemas.openxmlformats.org/drawingml/2006/main" name="AulaBranco">
  <a:themeElements>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presentação3">
      <a:majorFont>
        <a:latin typeface="Arial Narrow"/>
        <a:ea typeface=""/>
        <a:cs typeface=""/>
      </a:majorFont>
      <a:minorFont>
        <a:latin typeface="Arial Narrow"/>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laBranco" id="{91DF1BAD-42BA-427D-8556-5C3E5BFCAC67}" vid="{EB627339-1350-4E7B-977B-2234924CAD91}"/>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4465</TotalTime>
  <Words>1689</Words>
  <Application>Microsoft Office PowerPoint</Application>
  <PresentationFormat>Apresentação na tela (4:3)</PresentationFormat>
  <Paragraphs>171</Paragraphs>
  <Slides>23</Slides>
  <Notes>0</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23</vt:i4>
      </vt:variant>
    </vt:vector>
  </HeadingPairs>
  <TitlesOfParts>
    <vt:vector size="30" baseType="lpstr">
      <vt:lpstr>Arial</vt:lpstr>
      <vt:lpstr>Arial Narrow</vt:lpstr>
      <vt:lpstr>Calibri</vt:lpstr>
      <vt:lpstr>Verdana</vt:lpstr>
      <vt:lpstr>Wingdings</vt:lpstr>
      <vt:lpstr>AulaAzul</vt:lpstr>
      <vt:lpstr>AulaBranco</vt:lpstr>
      <vt:lpstr>Programação e Estrutura de Dados</vt:lpstr>
      <vt:lpstr>Arquivos em C</vt:lpstr>
      <vt:lpstr>Arquivos em C</vt:lpstr>
      <vt:lpstr>Arquivos em C</vt:lpstr>
      <vt:lpstr>Informações Importantes de Arquivos</vt:lpstr>
      <vt:lpstr>Abrindo ou Criando um Arquivo</vt:lpstr>
      <vt:lpstr>Abrindo ou Criando um Arquivo</vt:lpstr>
      <vt:lpstr>Abrindo ou Criando um Arquivo</vt:lpstr>
      <vt:lpstr>Resumindo Criação ou Abertura de Arquivos</vt:lpstr>
      <vt:lpstr>Modo de Abertura</vt:lpstr>
      <vt:lpstr>Exemplo de Abertura de Arquivo</vt:lpstr>
      <vt:lpstr>Lendo ou Gravando Dados no Arquivo</vt:lpstr>
      <vt:lpstr>Leitura/Escrita Binária: fread e fwrite</vt:lpstr>
      <vt:lpstr>Leitura/Escrita Binária: fread e fwrite</vt:lpstr>
      <vt:lpstr>Gravando Dados no Arquivo Binário</vt:lpstr>
      <vt:lpstr>Gravando Dados no Arquivo Binário</vt:lpstr>
      <vt:lpstr>Lendo Dados a partir do Arquivo Binário</vt:lpstr>
      <vt:lpstr>Posicionando em um Arquivo Binário</vt:lpstr>
      <vt:lpstr>Posicionando em um Arquivo Binário</vt:lpstr>
      <vt:lpstr>Posicionando em um Arquivo Binário</vt:lpstr>
      <vt:lpstr>Fim de Arquivos: feof</vt:lpstr>
      <vt:lpstr>Fechando um Arquivo Binário</vt:lpstr>
      <vt:lpstr>Excluir Arquivos: remove</vt:lpstr>
    </vt:vector>
  </TitlesOfParts>
  <Company>atm informatica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airton kuada</dc:creator>
  <cp:lastModifiedBy>Gilvan Maiochi</cp:lastModifiedBy>
  <cp:revision>735</cp:revision>
  <dcterms:created xsi:type="dcterms:W3CDTF">2001-08-07T17:32:55Z</dcterms:created>
  <dcterms:modified xsi:type="dcterms:W3CDTF">2013-08-26T23:35:57Z</dcterms:modified>
</cp:coreProperties>
</file>