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5" r:id="rId1"/>
  </p:sldMasterIdLst>
  <p:notesMasterIdLst>
    <p:notesMasterId r:id="rId15"/>
  </p:notesMasterIdLst>
  <p:sldIdLst>
    <p:sldId id="483" r:id="rId2"/>
    <p:sldId id="484" r:id="rId3"/>
    <p:sldId id="472" r:id="rId4"/>
    <p:sldId id="473" r:id="rId5"/>
    <p:sldId id="474" r:id="rId6"/>
    <p:sldId id="475" r:id="rId7"/>
    <p:sldId id="476" r:id="rId8"/>
    <p:sldId id="477" r:id="rId9"/>
    <p:sldId id="478" r:id="rId10"/>
    <p:sldId id="479" r:id="rId11"/>
    <p:sldId id="480" r:id="rId12"/>
    <p:sldId id="481" r:id="rId13"/>
    <p:sldId id="482" r:id="rId14"/>
  </p:sldIdLst>
  <p:sldSz cx="9144000" cy="6858000" type="screen4x3"/>
  <p:notesSz cx="6797675" cy="987425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bg2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bg2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bg2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bg2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bg2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2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2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2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2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72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8AFFF7-950D-4F9F-9A53-4A9DCAC10DF2}" type="datetimeFigureOut">
              <a:rPr lang="pt-BR" smtClean="0"/>
              <a:pPr/>
              <a:t>20/05/2013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960F2-8FCE-4779-A68C-C091C166F61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0870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9C12DE1-986B-4F3A-B531-DFBC79E5EC5D}" type="slidenum">
              <a:rPr lang="en-US"/>
              <a:pPr/>
              <a:t>3</a:t>
            </a:fld>
            <a:endParaRPr lang="en-US"/>
          </a:p>
        </p:txBody>
      </p:sp>
      <p:sp>
        <p:nvSpPr>
          <p:cNvPr id="18435" name="Text Box 1"/>
          <p:cNvSpPr txBox="1">
            <a:spLocks noChangeArrowheads="1"/>
          </p:cNvSpPr>
          <p:nvPr/>
        </p:nvSpPr>
        <p:spPr bwMode="auto">
          <a:xfrm>
            <a:off x="994956" y="750648"/>
            <a:ext cx="4806335" cy="370192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3521" tIns="41761" rIns="83521" bIns="41761" anchor="ctr"/>
          <a:lstStyle/>
          <a:p>
            <a:endParaRPr lang="pt-BR">
              <a:ea typeface="DejaVu Sans" charset="0"/>
              <a:cs typeface="DejaVu Sans" charset="0"/>
            </a:endParaRPr>
          </a:p>
        </p:txBody>
      </p:sp>
      <p:sp>
        <p:nvSpPr>
          <p:cNvPr id="18436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79483" y="4690086"/>
            <a:ext cx="5427291" cy="4432049"/>
          </a:xfrm>
          <a:noFill/>
          <a:ln/>
        </p:spPr>
        <p:txBody>
          <a:bodyPr wrap="none" anchor="ctr"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5074179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57FD72F-F427-4DC9-BB5B-64459D4980C2}" type="slidenum">
              <a:rPr lang="en-US"/>
              <a:pPr/>
              <a:t>12</a:t>
            </a:fld>
            <a:endParaRPr lang="en-US"/>
          </a:p>
        </p:txBody>
      </p:sp>
      <p:sp>
        <p:nvSpPr>
          <p:cNvPr id="29699" name="Text Box 1"/>
          <p:cNvSpPr txBox="1">
            <a:spLocks noChangeArrowheads="1"/>
          </p:cNvSpPr>
          <p:nvPr/>
        </p:nvSpPr>
        <p:spPr bwMode="auto">
          <a:xfrm>
            <a:off x="994956" y="750648"/>
            <a:ext cx="4799199" cy="3698996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3521" tIns="41761" rIns="83521" bIns="41761" anchor="ctr"/>
          <a:lstStyle/>
          <a:p>
            <a:endParaRPr lang="pt-BR">
              <a:ea typeface="DejaVu Sans" charset="0"/>
              <a:cs typeface="DejaVu Sans" charset="0"/>
            </a:endParaRPr>
          </a:p>
        </p:txBody>
      </p:sp>
      <p:sp>
        <p:nvSpPr>
          <p:cNvPr id="29700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79483" y="4690086"/>
            <a:ext cx="5427291" cy="4432049"/>
          </a:xfrm>
          <a:noFill/>
          <a:ln/>
        </p:spPr>
        <p:txBody>
          <a:bodyPr wrap="none" anchor="ctr"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3865218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B923B23-1A47-4464-9D04-A671876E9DB7}" type="slidenum">
              <a:rPr lang="en-US"/>
              <a:pPr/>
              <a:t>13</a:t>
            </a:fld>
            <a:endParaRPr lang="en-US"/>
          </a:p>
        </p:txBody>
      </p:sp>
      <p:sp>
        <p:nvSpPr>
          <p:cNvPr id="30723" name="Text Box 1"/>
          <p:cNvSpPr txBox="1">
            <a:spLocks noChangeArrowheads="1"/>
          </p:cNvSpPr>
          <p:nvPr/>
        </p:nvSpPr>
        <p:spPr bwMode="auto">
          <a:xfrm>
            <a:off x="994956" y="750648"/>
            <a:ext cx="4800626" cy="370046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3521" tIns="41761" rIns="83521" bIns="41761" anchor="ctr"/>
          <a:lstStyle/>
          <a:p>
            <a:endParaRPr lang="pt-BR">
              <a:ea typeface="DejaVu Sans" charset="0"/>
              <a:cs typeface="DejaVu Sans" charset="0"/>
            </a:endParaRPr>
          </a:p>
        </p:txBody>
      </p:sp>
      <p:sp>
        <p:nvSpPr>
          <p:cNvPr id="30724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79482" y="4690086"/>
            <a:ext cx="5418726" cy="4423253"/>
          </a:xfrm>
          <a:noFill/>
          <a:ln/>
        </p:spPr>
        <p:txBody>
          <a:bodyPr wrap="none" anchor="ctr"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470870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A05291F-0847-4820-B251-FEAF9290E32A}" type="slidenum">
              <a:rPr lang="en-US"/>
              <a:pPr/>
              <a:t>4</a:t>
            </a:fld>
            <a:endParaRPr lang="en-US"/>
          </a:p>
        </p:txBody>
      </p:sp>
      <p:sp>
        <p:nvSpPr>
          <p:cNvPr id="19459" name="Text Box 1"/>
          <p:cNvSpPr txBox="1">
            <a:spLocks noChangeArrowheads="1"/>
          </p:cNvSpPr>
          <p:nvPr/>
        </p:nvSpPr>
        <p:spPr bwMode="auto">
          <a:xfrm>
            <a:off x="994956" y="750648"/>
            <a:ext cx="4806335" cy="370192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3521" tIns="41761" rIns="83521" bIns="41761" anchor="ctr"/>
          <a:lstStyle/>
          <a:p>
            <a:endParaRPr lang="pt-BR">
              <a:ea typeface="DejaVu Sans" charset="0"/>
              <a:cs typeface="DejaVu Sans" charset="0"/>
            </a:endParaRPr>
          </a:p>
        </p:txBody>
      </p:sp>
      <p:sp>
        <p:nvSpPr>
          <p:cNvPr id="19460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79483" y="4690086"/>
            <a:ext cx="5427291" cy="4432049"/>
          </a:xfrm>
          <a:noFill/>
          <a:ln/>
        </p:spPr>
        <p:txBody>
          <a:bodyPr wrap="none" anchor="ctr"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679502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E32A26C-AD84-47B9-8977-6EDD272F27CA}" type="slidenum">
              <a:rPr lang="en-US"/>
              <a:pPr/>
              <a:t>5</a:t>
            </a:fld>
            <a:endParaRPr lang="en-US"/>
          </a:p>
        </p:txBody>
      </p:sp>
      <p:sp>
        <p:nvSpPr>
          <p:cNvPr id="20483" name="Text Box 1"/>
          <p:cNvSpPr txBox="1">
            <a:spLocks noChangeArrowheads="1"/>
          </p:cNvSpPr>
          <p:nvPr/>
        </p:nvSpPr>
        <p:spPr bwMode="auto">
          <a:xfrm>
            <a:off x="994956" y="750648"/>
            <a:ext cx="4806335" cy="370192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3521" tIns="41761" rIns="83521" bIns="41761" anchor="ctr"/>
          <a:lstStyle/>
          <a:p>
            <a:endParaRPr lang="pt-BR">
              <a:ea typeface="DejaVu Sans" charset="0"/>
              <a:cs typeface="DejaVu Sans" charset="0"/>
            </a:endParaRPr>
          </a:p>
        </p:txBody>
      </p:sp>
      <p:sp>
        <p:nvSpPr>
          <p:cNvPr id="20484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79483" y="4690086"/>
            <a:ext cx="5427291" cy="4432049"/>
          </a:xfrm>
          <a:noFill/>
          <a:ln/>
        </p:spPr>
        <p:txBody>
          <a:bodyPr wrap="none" anchor="ctr"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4114295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A16AAC7-D548-4E1D-BDB6-D06C45829B6F}" type="slidenum">
              <a:rPr lang="en-US"/>
              <a:pPr/>
              <a:t>6</a:t>
            </a:fld>
            <a:endParaRPr lang="en-US"/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994956" y="750648"/>
            <a:ext cx="4806335" cy="370192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3521" tIns="41761" rIns="83521" bIns="41761" anchor="ctr"/>
          <a:lstStyle/>
          <a:p>
            <a:endParaRPr lang="pt-BR">
              <a:ea typeface="DejaVu Sans" charset="0"/>
              <a:cs typeface="DejaVu Sans" charset="0"/>
            </a:endParaRPr>
          </a:p>
        </p:txBody>
      </p:sp>
      <p:sp>
        <p:nvSpPr>
          <p:cNvPr id="21508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79483" y="4690086"/>
            <a:ext cx="5427291" cy="4432049"/>
          </a:xfrm>
          <a:noFill/>
          <a:ln/>
        </p:spPr>
        <p:txBody>
          <a:bodyPr wrap="none" anchor="ctr"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317791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DA1E88E-9406-477D-8EE6-383E143491D2}" type="slidenum">
              <a:rPr lang="en-US"/>
              <a:pPr/>
              <a:t>7</a:t>
            </a:fld>
            <a:endParaRPr lang="en-US"/>
          </a:p>
        </p:txBody>
      </p:sp>
      <p:sp>
        <p:nvSpPr>
          <p:cNvPr id="22531" name="Text Box 1"/>
          <p:cNvSpPr txBox="1">
            <a:spLocks noChangeArrowheads="1"/>
          </p:cNvSpPr>
          <p:nvPr/>
        </p:nvSpPr>
        <p:spPr bwMode="auto">
          <a:xfrm>
            <a:off x="994956" y="750648"/>
            <a:ext cx="4799199" cy="3698996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3521" tIns="41761" rIns="83521" bIns="41761" anchor="ctr"/>
          <a:lstStyle/>
          <a:p>
            <a:endParaRPr lang="pt-BR">
              <a:ea typeface="DejaVu Sans" charset="0"/>
              <a:cs typeface="DejaVu Sans" charset="0"/>
            </a:endParaRPr>
          </a:p>
        </p:txBody>
      </p:sp>
      <p:sp>
        <p:nvSpPr>
          <p:cNvPr id="22532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79483" y="4690086"/>
            <a:ext cx="5427291" cy="4432049"/>
          </a:xfrm>
          <a:noFill/>
          <a:ln/>
        </p:spPr>
        <p:txBody>
          <a:bodyPr wrap="none" anchor="ctr"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731129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35E9818-61F7-4EE2-9FD4-9AF8D1796825}" type="slidenum">
              <a:rPr lang="en-US"/>
              <a:pPr/>
              <a:t>8</a:t>
            </a:fld>
            <a:endParaRPr lang="en-US"/>
          </a:p>
        </p:txBody>
      </p:sp>
      <p:sp>
        <p:nvSpPr>
          <p:cNvPr id="23555" name="Text Box 1"/>
          <p:cNvSpPr txBox="1">
            <a:spLocks noChangeArrowheads="1"/>
          </p:cNvSpPr>
          <p:nvPr/>
        </p:nvSpPr>
        <p:spPr bwMode="auto">
          <a:xfrm>
            <a:off x="994956" y="750648"/>
            <a:ext cx="4799199" cy="3698996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3521" tIns="41761" rIns="83521" bIns="41761" anchor="ctr"/>
          <a:lstStyle/>
          <a:p>
            <a:endParaRPr lang="pt-BR">
              <a:ea typeface="DejaVu Sans" charset="0"/>
              <a:cs typeface="DejaVu Sans" charset="0"/>
            </a:endParaRPr>
          </a:p>
        </p:txBody>
      </p:sp>
      <p:sp>
        <p:nvSpPr>
          <p:cNvPr id="23556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79483" y="4690086"/>
            <a:ext cx="5427291" cy="4432049"/>
          </a:xfrm>
          <a:noFill/>
          <a:ln/>
        </p:spPr>
        <p:txBody>
          <a:bodyPr wrap="none" anchor="ctr"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26839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94D9A2C-4D2B-4A4A-9557-CEC87B9408CA}" type="slidenum">
              <a:rPr lang="en-US"/>
              <a:pPr/>
              <a:t>9</a:t>
            </a:fld>
            <a:endParaRPr lang="en-US"/>
          </a:p>
        </p:txBody>
      </p:sp>
      <p:sp>
        <p:nvSpPr>
          <p:cNvPr id="24579" name="Text Box 1"/>
          <p:cNvSpPr txBox="1">
            <a:spLocks noChangeArrowheads="1"/>
          </p:cNvSpPr>
          <p:nvPr/>
        </p:nvSpPr>
        <p:spPr bwMode="auto">
          <a:xfrm>
            <a:off x="994956" y="750648"/>
            <a:ext cx="4799199" cy="3698996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3521" tIns="41761" rIns="83521" bIns="41761" anchor="ctr"/>
          <a:lstStyle/>
          <a:p>
            <a:endParaRPr lang="pt-BR">
              <a:ea typeface="DejaVu Sans" charset="0"/>
              <a:cs typeface="DejaVu Sans" charset="0"/>
            </a:endParaRPr>
          </a:p>
        </p:txBody>
      </p:sp>
      <p:sp>
        <p:nvSpPr>
          <p:cNvPr id="24580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79483" y="4690086"/>
            <a:ext cx="5427291" cy="4432049"/>
          </a:xfrm>
          <a:noFill/>
          <a:ln/>
        </p:spPr>
        <p:txBody>
          <a:bodyPr wrap="none" anchor="ctr"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409430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1719E4B-359F-4C96-B213-EB5E3FF694E5}" type="slidenum">
              <a:rPr lang="en-US"/>
              <a:pPr/>
              <a:t>10</a:t>
            </a:fld>
            <a:endParaRPr lang="en-US"/>
          </a:p>
        </p:txBody>
      </p:sp>
      <p:sp>
        <p:nvSpPr>
          <p:cNvPr id="27651" name="Text Box 1"/>
          <p:cNvSpPr txBox="1">
            <a:spLocks noChangeArrowheads="1"/>
          </p:cNvSpPr>
          <p:nvPr/>
        </p:nvSpPr>
        <p:spPr bwMode="auto">
          <a:xfrm>
            <a:off x="994956" y="750648"/>
            <a:ext cx="4806335" cy="370192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3521" tIns="41761" rIns="83521" bIns="41761" anchor="ctr"/>
          <a:lstStyle/>
          <a:p>
            <a:endParaRPr lang="pt-BR">
              <a:ea typeface="DejaVu Sans" charset="0"/>
              <a:cs typeface="DejaVu Sans" charset="0"/>
            </a:endParaRPr>
          </a:p>
        </p:txBody>
      </p:sp>
      <p:sp>
        <p:nvSpPr>
          <p:cNvPr id="27652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79483" y="4690086"/>
            <a:ext cx="5427291" cy="4432049"/>
          </a:xfrm>
          <a:noFill/>
          <a:ln/>
        </p:spPr>
        <p:txBody>
          <a:bodyPr wrap="none" anchor="ctr"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5804645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7E0EC3D-4AB6-4E00-B605-4051ECBE589F}" type="slidenum">
              <a:rPr lang="en-US"/>
              <a:pPr/>
              <a:t>11</a:t>
            </a:fld>
            <a:endParaRPr lang="en-US"/>
          </a:p>
        </p:txBody>
      </p:sp>
      <p:sp>
        <p:nvSpPr>
          <p:cNvPr id="28675" name="Text Box 1"/>
          <p:cNvSpPr txBox="1">
            <a:spLocks noChangeArrowheads="1"/>
          </p:cNvSpPr>
          <p:nvPr/>
        </p:nvSpPr>
        <p:spPr bwMode="auto">
          <a:xfrm>
            <a:off x="994956" y="750648"/>
            <a:ext cx="4806335" cy="370192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3521" tIns="41761" rIns="83521" bIns="41761" anchor="ctr"/>
          <a:lstStyle/>
          <a:p>
            <a:endParaRPr lang="pt-BR">
              <a:ea typeface="DejaVu Sans" charset="0"/>
              <a:cs typeface="DejaVu Sans" charset="0"/>
            </a:endParaRPr>
          </a:p>
        </p:txBody>
      </p:sp>
      <p:sp>
        <p:nvSpPr>
          <p:cNvPr id="28676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79483" y="4690086"/>
            <a:ext cx="5427291" cy="4432049"/>
          </a:xfrm>
          <a:noFill/>
          <a:ln/>
        </p:spPr>
        <p:txBody>
          <a:bodyPr wrap="none" anchor="ctr"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699423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ço Reservado para Título 1"/>
          <p:cNvSpPr>
            <a:spLocks noGrp="1"/>
          </p:cNvSpPr>
          <p:nvPr>
            <p:ph type="ctrTitle"/>
          </p:nvPr>
        </p:nvSpPr>
        <p:spPr>
          <a:xfrm>
            <a:off x="685800" y="692152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pt-BR" noProof="0" smtClean="0"/>
              <a:t>Clique para editar o título mestre</a:t>
            </a:r>
            <a:endParaRPr lang="pt-BR" noProof="0" smtClean="0"/>
          </a:p>
        </p:txBody>
      </p:sp>
      <p:sp>
        <p:nvSpPr>
          <p:cNvPr id="5123" name="Espaço Reservado para Texto 2"/>
          <p:cNvSpPr>
            <a:spLocks noGrp="1"/>
          </p:cNvSpPr>
          <p:nvPr>
            <p:ph type="subTitle" idx="1"/>
          </p:nvPr>
        </p:nvSpPr>
        <p:spPr>
          <a:xfrm>
            <a:off x="1371600" y="2492375"/>
            <a:ext cx="6400800" cy="17526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pt-BR" noProof="0" smtClean="0"/>
              <a:t>Clique para editar o estilo do subtítulo mestre</a:t>
            </a:r>
            <a:endParaRPr lang="pt-BR" noProof="0" smtClean="0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9D0AA935-B869-4B2A-A503-7F5027692C3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2575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C49747-7CEA-475B-ADE1-33EAC48D642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518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15A1B7-0202-4A71-B185-D680288DD37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4703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716D65-E835-4958-827F-06CDE55EBD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3425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5E5381-C96F-4DD9-95F5-5C8B13A1D3F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466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9F4493-40F0-43FD-8E96-1B41A48AEE6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2497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19E2E5-6AE2-41C2-AB7B-3BFBC628F8D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2612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F4D671-A27C-49A5-BC3A-BE789145548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5687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98CC84-262A-4B8E-94BF-D5A5E8073BC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1075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FB6FC6-F88E-415F-B419-D18BC29F15E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0626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E73C54-8D8A-4C89-B7D0-3793947C620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9778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4099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latin typeface="+mn-lt"/>
              </a:defRPr>
            </a:lvl1pPr>
          </a:lstStyle>
          <a:p>
            <a:fld id="{03E9962F-B2C6-4947-8ED8-424A0037CB0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902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 Narrow" panose="020B0606020202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 Narrow" panose="020B0606020202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 Narrow" panose="020B0606020202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 Narrow" panose="020B0606020202030204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 Narrow" panose="020B0606020202030204" pitchFamily="34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 Narrow" panose="020B0606020202030204" pitchFamily="34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 Narrow" panose="020B0606020202030204" pitchFamily="34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3800" b="1" dirty="0" smtClean="0"/>
              <a:t>Programação e Estrutura de Dados</a:t>
            </a:r>
            <a:endParaRPr lang="pt-BR" sz="38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0" hangingPunct="0">
              <a:spcBef>
                <a:spcPct val="50000"/>
              </a:spcBef>
            </a:pPr>
            <a:r>
              <a:rPr lang="pt-BR" sz="3600" dirty="0" smtClean="0"/>
              <a:t>Filas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0588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1"/>
          <p:cNvSpPr>
            <a:spLocks noGrp="1" noChangeArrowheads="1"/>
          </p:cNvSpPr>
          <p:nvPr>
            <p:ph type="title"/>
          </p:nvPr>
        </p:nvSpPr>
        <p:spPr>
          <a:xfrm>
            <a:off x="1244160" y="273634"/>
            <a:ext cx="7447680" cy="1124759"/>
          </a:xfrm>
        </p:spPr>
        <p:txBody>
          <a:bodyPr lIns="82945" tIns="41473" rIns="82945" bIns="41473"/>
          <a:lstStyle/>
          <a:p>
            <a:pPr>
              <a:lnSpc>
                <a:spcPct val="96000"/>
              </a:lnSpc>
              <a:tabLst>
                <a:tab pos="0" algn="l"/>
                <a:tab pos="414468" algn="l"/>
                <a:tab pos="828936" algn="l"/>
                <a:tab pos="1243404" algn="l"/>
                <a:tab pos="1657872" algn="l"/>
                <a:tab pos="2072341" algn="l"/>
                <a:tab pos="2486809" algn="l"/>
                <a:tab pos="2901277" algn="l"/>
                <a:tab pos="3315745" algn="l"/>
                <a:tab pos="3730214" algn="l"/>
                <a:tab pos="4144681" algn="l"/>
                <a:tab pos="4559150" algn="l"/>
                <a:tab pos="4973618" algn="l"/>
                <a:tab pos="5388087" algn="l"/>
                <a:tab pos="5802556" algn="l"/>
                <a:tab pos="6217022" algn="l"/>
                <a:tab pos="6631492" algn="l"/>
                <a:tab pos="7045959" algn="l"/>
                <a:tab pos="7460427" algn="l"/>
                <a:tab pos="7874896" algn="l"/>
                <a:tab pos="8289366" algn="l"/>
              </a:tabLst>
            </a:pPr>
            <a:r>
              <a:rPr lang="en-GB" dirty="0" err="1" smtClean="0"/>
              <a:t>Implementação</a:t>
            </a:r>
            <a:r>
              <a:rPr lang="en-GB" dirty="0" smtClean="0"/>
              <a:t> </a:t>
            </a:r>
            <a:r>
              <a:rPr lang="en-GB" dirty="0" err="1" smtClean="0"/>
              <a:t>dinâmica</a:t>
            </a:r>
            <a:endParaRPr lang="en-GB" dirty="0" smtClean="0"/>
          </a:p>
        </p:txBody>
      </p:sp>
      <p:sp>
        <p:nvSpPr>
          <p:cNvPr id="12292" name="Rectangle 2"/>
          <p:cNvSpPr>
            <a:spLocks noGrp="1" noChangeArrowheads="1"/>
          </p:cNvSpPr>
          <p:nvPr>
            <p:ph idx="1"/>
          </p:nvPr>
        </p:nvSpPr>
        <p:spPr>
          <a:xfrm>
            <a:off x="456480" y="1604335"/>
            <a:ext cx="8208000" cy="4653129"/>
          </a:xfrm>
        </p:spPr>
        <p:txBody>
          <a:bodyPr lIns="82945" tIns="41473" rIns="82945" bIns="41473"/>
          <a:lstStyle/>
          <a:p>
            <a:pPr>
              <a:tabLst>
                <a:tab pos="411589" algn="l"/>
                <a:tab pos="826057" algn="l"/>
                <a:tab pos="1240528" algn="l"/>
                <a:tab pos="1654994" algn="l"/>
                <a:tab pos="2069462" algn="l"/>
                <a:tab pos="2483932" algn="l"/>
                <a:tab pos="2898399" algn="l"/>
                <a:tab pos="3312869" algn="l"/>
                <a:tab pos="3727336" algn="l"/>
                <a:tab pos="4141801" algn="l"/>
                <a:tab pos="4556272" algn="l"/>
                <a:tab pos="4970739" algn="l"/>
                <a:tab pos="5385210" algn="l"/>
                <a:tab pos="5799678" algn="l"/>
                <a:tab pos="6214148" algn="l"/>
                <a:tab pos="6628613" algn="l"/>
                <a:tab pos="7043082" algn="l"/>
                <a:tab pos="7457551" algn="l"/>
                <a:tab pos="7872017" algn="l"/>
                <a:tab pos="8286485" algn="l"/>
              </a:tabLst>
            </a:pPr>
            <a:r>
              <a:rPr lang="en-US" dirty="0" err="1" smtClean="0"/>
              <a:t>Utiliza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ligados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ponteiros</a:t>
            </a:r>
            <a:r>
              <a:rPr lang="en-US" dirty="0" smtClean="0"/>
              <a:t> (</a:t>
            </a:r>
            <a:r>
              <a:rPr lang="en-US" dirty="0" err="1" smtClean="0"/>
              <a:t>lista</a:t>
            </a:r>
            <a:r>
              <a:rPr lang="en-US" dirty="0" smtClean="0"/>
              <a:t> </a:t>
            </a:r>
            <a:r>
              <a:rPr lang="en-US" dirty="0" err="1" smtClean="0"/>
              <a:t>encadeada</a:t>
            </a:r>
            <a:r>
              <a:rPr lang="en-US" dirty="0" smtClean="0"/>
              <a:t>)‏</a:t>
            </a:r>
          </a:p>
          <a:p>
            <a:pPr>
              <a:tabLst>
                <a:tab pos="411589" algn="l"/>
                <a:tab pos="826057" algn="l"/>
                <a:tab pos="1240528" algn="l"/>
                <a:tab pos="1654994" algn="l"/>
                <a:tab pos="2069462" algn="l"/>
                <a:tab pos="2483932" algn="l"/>
                <a:tab pos="2898399" algn="l"/>
                <a:tab pos="3312869" algn="l"/>
                <a:tab pos="3727336" algn="l"/>
                <a:tab pos="4141801" algn="l"/>
                <a:tab pos="4556272" algn="l"/>
                <a:tab pos="4970739" algn="l"/>
                <a:tab pos="5385210" algn="l"/>
                <a:tab pos="5799678" algn="l"/>
                <a:tab pos="6214148" algn="l"/>
                <a:tab pos="6628613" algn="l"/>
                <a:tab pos="7043082" algn="l"/>
                <a:tab pos="7457551" algn="l"/>
                <a:tab pos="7872017" algn="l"/>
                <a:tab pos="8286485" algn="l"/>
              </a:tabLst>
            </a:pPr>
            <a:r>
              <a:rPr lang="en-US" dirty="0" err="1" smtClean="0"/>
              <a:t>Variáveis</a:t>
            </a:r>
            <a:endParaRPr lang="en-US" dirty="0" smtClean="0"/>
          </a:p>
          <a:p>
            <a:pPr lvl="1">
              <a:tabLst>
                <a:tab pos="411589" algn="l"/>
                <a:tab pos="826057" algn="l"/>
                <a:tab pos="1240528" algn="l"/>
                <a:tab pos="1654994" algn="l"/>
                <a:tab pos="2069462" algn="l"/>
                <a:tab pos="2483932" algn="l"/>
                <a:tab pos="2898399" algn="l"/>
                <a:tab pos="3312869" algn="l"/>
                <a:tab pos="3727336" algn="l"/>
                <a:tab pos="4141801" algn="l"/>
                <a:tab pos="4556272" algn="l"/>
                <a:tab pos="4970739" algn="l"/>
                <a:tab pos="5385210" algn="l"/>
                <a:tab pos="5799678" algn="l"/>
                <a:tab pos="6214148" algn="l"/>
                <a:tab pos="6628613" algn="l"/>
                <a:tab pos="7043082" algn="l"/>
                <a:tab pos="7457551" algn="l"/>
                <a:tab pos="7872017" algn="l"/>
                <a:tab pos="8286485" algn="l"/>
              </a:tabLst>
            </a:pPr>
            <a:r>
              <a:rPr lang="en-US" dirty="0" err="1" smtClean="0"/>
              <a:t>Célula</a:t>
            </a:r>
            <a:r>
              <a:rPr lang="en-US" dirty="0" smtClean="0"/>
              <a:t> base (</a:t>
            </a:r>
            <a:r>
              <a:rPr lang="en-US" dirty="0" err="1" smtClean="0"/>
              <a:t>criadas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tempo de </a:t>
            </a:r>
            <a:r>
              <a:rPr lang="en-US" dirty="0" err="1" smtClean="0"/>
              <a:t>execução</a:t>
            </a:r>
            <a:r>
              <a:rPr lang="en-US" dirty="0" smtClean="0"/>
              <a:t>)‏</a:t>
            </a:r>
          </a:p>
          <a:p>
            <a:pPr lvl="2">
              <a:tabLst>
                <a:tab pos="411589" algn="l"/>
                <a:tab pos="826057" algn="l"/>
                <a:tab pos="1240528" algn="l"/>
                <a:tab pos="1654994" algn="l"/>
                <a:tab pos="2069462" algn="l"/>
                <a:tab pos="2483932" algn="l"/>
                <a:tab pos="2898399" algn="l"/>
                <a:tab pos="3312869" algn="l"/>
                <a:tab pos="3727336" algn="l"/>
                <a:tab pos="4141801" algn="l"/>
                <a:tab pos="4556272" algn="l"/>
                <a:tab pos="4970739" algn="l"/>
                <a:tab pos="5385210" algn="l"/>
                <a:tab pos="5799678" algn="l"/>
                <a:tab pos="6214148" algn="l"/>
                <a:tab pos="6628613" algn="l"/>
                <a:tab pos="7043082" algn="l"/>
                <a:tab pos="7457551" algn="l"/>
                <a:tab pos="7872017" algn="l"/>
                <a:tab pos="8286485" algn="l"/>
              </a:tabLst>
            </a:pPr>
            <a:r>
              <a:rPr lang="en-US" dirty="0" err="1" smtClean="0"/>
              <a:t>Elemento</a:t>
            </a:r>
            <a:endParaRPr lang="en-US" dirty="0" smtClean="0"/>
          </a:p>
          <a:p>
            <a:pPr lvl="2">
              <a:tabLst>
                <a:tab pos="411589" algn="l"/>
                <a:tab pos="826057" algn="l"/>
                <a:tab pos="1240528" algn="l"/>
                <a:tab pos="1654994" algn="l"/>
                <a:tab pos="2069462" algn="l"/>
                <a:tab pos="2483932" algn="l"/>
                <a:tab pos="2898399" algn="l"/>
                <a:tab pos="3312869" algn="l"/>
                <a:tab pos="3727336" algn="l"/>
                <a:tab pos="4141801" algn="l"/>
                <a:tab pos="4556272" algn="l"/>
                <a:tab pos="4970739" algn="l"/>
                <a:tab pos="5385210" algn="l"/>
                <a:tab pos="5799678" algn="l"/>
                <a:tab pos="6214148" algn="l"/>
                <a:tab pos="6628613" algn="l"/>
                <a:tab pos="7043082" algn="l"/>
                <a:tab pos="7457551" algn="l"/>
                <a:tab pos="7872017" algn="l"/>
                <a:tab pos="8286485" algn="l"/>
              </a:tabLst>
            </a:pPr>
            <a:r>
              <a:rPr lang="en-US" dirty="0" err="1" smtClean="0"/>
              <a:t>Apontador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a </a:t>
            </a:r>
            <a:r>
              <a:rPr lang="en-US" dirty="0" err="1" smtClean="0"/>
              <a:t>próxima</a:t>
            </a:r>
            <a:r>
              <a:rPr lang="en-US" dirty="0" smtClean="0"/>
              <a:t> </a:t>
            </a:r>
            <a:r>
              <a:rPr lang="en-US" dirty="0" err="1" smtClean="0"/>
              <a:t>célula</a:t>
            </a:r>
            <a:endParaRPr lang="en-US" dirty="0" smtClean="0"/>
          </a:p>
          <a:p>
            <a:pPr lvl="1">
              <a:tabLst>
                <a:tab pos="411589" algn="l"/>
                <a:tab pos="826057" algn="l"/>
                <a:tab pos="1240528" algn="l"/>
                <a:tab pos="1654994" algn="l"/>
                <a:tab pos="2069462" algn="l"/>
                <a:tab pos="2483932" algn="l"/>
                <a:tab pos="2898399" algn="l"/>
                <a:tab pos="3312869" algn="l"/>
                <a:tab pos="3727336" algn="l"/>
                <a:tab pos="4141801" algn="l"/>
                <a:tab pos="4556272" algn="l"/>
                <a:tab pos="4970739" algn="l"/>
                <a:tab pos="5385210" algn="l"/>
                <a:tab pos="5799678" algn="l"/>
                <a:tab pos="6214148" algn="l"/>
                <a:tab pos="6628613" algn="l"/>
                <a:tab pos="7043082" algn="l"/>
                <a:tab pos="7457551" algn="l"/>
                <a:tab pos="7872017" algn="l"/>
                <a:tab pos="8286485" algn="l"/>
              </a:tabLst>
            </a:pPr>
            <a:r>
              <a:rPr lang="en-US" dirty="0" err="1" smtClean="0"/>
              <a:t>Apontador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a </a:t>
            </a:r>
            <a:r>
              <a:rPr lang="en-US" dirty="0" err="1" smtClean="0"/>
              <a:t>célula</a:t>
            </a:r>
            <a:r>
              <a:rPr lang="en-US" dirty="0" smtClean="0"/>
              <a:t> do </a:t>
            </a:r>
            <a:r>
              <a:rPr lang="en-US" dirty="0" err="1" smtClean="0"/>
              <a:t>início</a:t>
            </a:r>
            <a:endParaRPr lang="en-US" dirty="0" smtClean="0"/>
          </a:p>
          <a:p>
            <a:pPr lvl="1">
              <a:tabLst>
                <a:tab pos="411589" algn="l"/>
                <a:tab pos="826057" algn="l"/>
                <a:tab pos="1240528" algn="l"/>
                <a:tab pos="1654994" algn="l"/>
                <a:tab pos="2069462" algn="l"/>
                <a:tab pos="2483932" algn="l"/>
                <a:tab pos="2898399" algn="l"/>
                <a:tab pos="3312869" algn="l"/>
                <a:tab pos="3727336" algn="l"/>
                <a:tab pos="4141801" algn="l"/>
                <a:tab pos="4556272" algn="l"/>
                <a:tab pos="4970739" algn="l"/>
                <a:tab pos="5385210" algn="l"/>
                <a:tab pos="5799678" algn="l"/>
                <a:tab pos="6214148" algn="l"/>
                <a:tab pos="6628613" algn="l"/>
                <a:tab pos="7043082" algn="l"/>
                <a:tab pos="7457551" algn="l"/>
                <a:tab pos="7872017" algn="l"/>
                <a:tab pos="8286485" algn="l"/>
              </a:tabLst>
            </a:pPr>
            <a:r>
              <a:rPr lang="en-US" dirty="0" err="1" smtClean="0"/>
              <a:t>Apontador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a </a:t>
            </a:r>
            <a:r>
              <a:rPr lang="en-US" dirty="0" err="1" smtClean="0"/>
              <a:t>célula</a:t>
            </a:r>
            <a:r>
              <a:rPr lang="en-US" dirty="0" smtClean="0"/>
              <a:t> do </a:t>
            </a:r>
            <a:r>
              <a:rPr lang="en-US" dirty="0" err="1" smtClean="0"/>
              <a:t>fim</a:t>
            </a:r>
            <a:endParaRPr lang="en-US" dirty="0" smtClean="0"/>
          </a:p>
          <a:p>
            <a:pPr>
              <a:tabLst>
                <a:tab pos="411589" algn="l"/>
                <a:tab pos="826057" algn="l"/>
                <a:tab pos="1240528" algn="l"/>
                <a:tab pos="1654994" algn="l"/>
                <a:tab pos="2069462" algn="l"/>
                <a:tab pos="2483932" algn="l"/>
                <a:tab pos="2898399" algn="l"/>
                <a:tab pos="3312869" algn="l"/>
                <a:tab pos="3727336" algn="l"/>
                <a:tab pos="4141801" algn="l"/>
                <a:tab pos="4556272" algn="l"/>
                <a:tab pos="4970739" algn="l"/>
                <a:tab pos="5385210" algn="l"/>
                <a:tab pos="5799678" algn="l"/>
                <a:tab pos="6214148" algn="l"/>
                <a:tab pos="6628613" algn="l"/>
                <a:tab pos="7043082" algn="l"/>
                <a:tab pos="7457551" algn="l"/>
                <a:tab pos="7872017" algn="l"/>
                <a:tab pos="8286485" algn="l"/>
              </a:tabLst>
            </a:pP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ocasiona</a:t>
            </a:r>
            <a:r>
              <a:rPr lang="en-US" dirty="0" smtClean="0"/>
              <a:t> overflow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1"/>
          <p:cNvSpPr>
            <a:spLocks noGrp="1" noChangeArrowheads="1"/>
          </p:cNvSpPr>
          <p:nvPr>
            <p:ph type="title"/>
          </p:nvPr>
        </p:nvSpPr>
        <p:spPr>
          <a:xfrm>
            <a:off x="1306080" y="221783"/>
            <a:ext cx="7372800" cy="1175163"/>
          </a:xfrm>
        </p:spPr>
        <p:txBody>
          <a:bodyPr lIns="82945" tIns="41473" rIns="82945" bIns="41473"/>
          <a:lstStyle/>
          <a:p>
            <a:pPr>
              <a:lnSpc>
                <a:spcPct val="96000"/>
              </a:lnSpc>
              <a:tabLst>
                <a:tab pos="0" algn="l"/>
                <a:tab pos="414468" algn="l"/>
                <a:tab pos="828936" algn="l"/>
                <a:tab pos="1243404" algn="l"/>
                <a:tab pos="1657872" algn="l"/>
                <a:tab pos="2072341" algn="l"/>
                <a:tab pos="2486809" algn="l"/>
                <a:tab pos="2901277" algn="l"/>
                <a:tab pos="3315745" algn="l"/>
                <a:tab pos="3730214" algn="l"/>
                <a:tab pos="4144681" algn="l"/>
                <a:tab pos="4559150" algn="l"/>
                <a:tab pos="4973618" algn="l"/>
                <a:tab pos="5388087" algn="l"/>
                <a:tab pos="5802556" algn="l"/>
                <a:tab pos="6217022" algn="l"/>
                <a:tab pos="6631492" algn="l"/>
                <a:tab pos="7045959" algn="l"/>
                <a:tab pos="7460427" algn="l"/>
                <a:tab pos="7874896" algn="l"/>
                <a:tab pos="8289366" algn="l"/>
              </a:tabLst>
            </a:pPr>
            <a:r>
              <a:rPr lang="en-GB" dirty="0" err="1" smtClean="0"/>
              <a:t>Implementação</a:t>
            </a:r>
            <a:r>
              <a:rPr lang="en-GB" dirty="0" smtClean="0"/>
              <a:t> </a:t>
            </a:r>
            <a:r>
              <a:rPr lang="en-GB" dirty="0" err="1" smtClean="0"/>
              <a:t>dinâmica</a:t>
            </a:r>
            <a:endParaRPr lang="en-GB" dirty="0" smtClean="0"/>
          </a:p>
        </p:txBody>
      </p:sp>
      <p:sp>
        <p:nvSpPr>
          <p:cNvPr id="22" name="Retângulo 21"/>
          <p:cNvSpPr/>
          <p:nvPr/>
        </p:nvSpPr>
        <p:spPr>
          <a:xfrm>
            <a:off x="2285984" y="1357298"/>
            <a:ext cx="4572000" cy="37548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 smtClean="0">
                <a:solidFill>
                  <a:schemeClr val="tx1"/>
                </a:solidFill>
              </a:rPr>
              <a:t>#include &lt;</a:t>
            </a:r>
            <a:r>
              <a:rPr lang="pt-BR" sz="1400" dirty="0" err="1" smtClean="0">
                <a:solidFill>
                  <a:schemeClr val="tx1"/>
                </a:solidFill>
              </a:rPr>
              <a:t>stdio</a:t>
            </a:r>
            <a:r>
              <a:rPr lang="pt-BR" sz="1400" dirty="0" smtClean="0">
                <a:solidFill>
                  <a:schemeClr val="tx1"/>
                </a:solidFill>
              </a:rPr>
              <a:t>.h&gt;</a:t>
            </a:r>
          </a:p>
          <a:p>
            <a:r>
              <a:rPr lang="pt-BR" sz="1400" dirty="0" smtClean="0">
                <a:solidFill>
                  <a:schemeClr val="tx1"/>
                </a:solidFill>
              </a:rPr>
              <a:t>#include &lt;</a:t>
            </a:r>
            <a:r>
              <a:rPr lang="pt-BR" sz="1400" dirty="0" err="1" smtClean="0">
                <a:solidFill>
                  <a:schemeClr val="tx1"/>
                </a:solidFill>
              </a:rPr>
              <a:t>stdlib</a:t>
            </a:r>
            <a:r>
              <a:rPr lang="pt-BR" sz="1400" dirty="0" smtClean="0">
                <a:solidFill>
                  <a:schemeClr val="tx1"/>
                </a:solidFill>
              </a:rPr>
              <a:t>.h&gt;</a:t>
            </a:r>
          </a:p>
          <a:p>
            <a:endParaRPr lang="pt-BR" sz="1400" dirty="0" smtClean="0">
              <a:solidFill>
                <a:schemeClr val="tx1"/>
              </a:solidFill>
            </a:endParaRPr>
          </a:p>
          <a:p>
            <a:endParaRPr lang="pt-BR" sz="1400" dirty="0" smtClean="0">
              <a:solidFill>
                <a:schemeClr val="tx1"/>
              </a:solidFill>
            </a:endParaRPr>
          </a:p>
          <a:p>
            <a:r>
              <a:rPr lang="pt-BR" sz="1400" dirty="0" smtClean="0">
                <a:solidFill>
                  <a:schemeClr val="tx1"/>
                </a:solidFill>
              </a:rPr>
              <a:t>//Declaração de tipos para a fila</a:t>
            </a:r>
          </a:p>
          <a:p>
            <a:endParaRPr lang="pt-BR" sz="1400" dirty="0" smtClean="0">
              <a:solidFill>
                <a:schemeClr val="tx1"/>
              </a:solidFill>
            </a:endParaRPr>
          </a:p>
          <a:p>
            <a:r>
              <a:rPr lang="pt-BR" sz="1400" dirty="0" err="1" smtClean="0">
                <a:solidFill>
                  <a:schemeClr val="tx1"/>
                </a:solidFill>
              </a:rPr>
              <a:t>typedef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</a:rPr>
              <a:t>struct</a:t>
            </a:r>
            <a:r>
              <a:rPr lang="pt-BR" sz="1400" dirty="0" smtClean="0">
                <a:solidFill>
                  <a:schemeClr val="tx1"/>
                </a:solidFill>
              </a:rPr>
              <a:t> No</a:t>
            </a:r>
          </a:p>
          <a:p>
            <a:r>
              <a:rPr lang="pt-BR" sz="1400" dirty="0" smtClean="0">
                <a:solidFill>
                  <a:schemeClr val="tx1"/>
                </a:solidFill>
              </a:rPr>
              <a:t>{</a:t>
            </a:r>
          </a:p>
          <a:p>
            <a:r>
              <a:rPr lang="pt-BR" sz="1400" dirty="0" smtClean="0">
                <a:solidFill>
                  <a:schemeClr val="tx1"/>
                </a:solidFill>
              </a:rPr>
              <a:t>  </a:t>
            </a:r>
            <a:r>
              <a:rPr lang="pt-BR" sz="1400" dirty="0" err="1" smtClean="0">
                <a:solidFill>
                  <a:schemeClr val="tx1"/>
                </a:solidFill>
              </a:rPr>
              <a:t>int</a:t>
            </a:r>
            <a:r>
              <a:rPr lang="pt-BR" sz="1400" dirty="0" smtClean="0">
                <a:solidFill>
                  <a:schemeClr val="tx1"/>
                </a:solidFill>
              </a:rPr>
              <a:t> valor;</a:t>
            </a:r>
          </a:p>
          <a:p>
            <a:r>
              <a:rPr lang="pt-BR" sz="1400" dirty="0" smtClean="0">
                <a:solidFill>
                  <a:schemeClr val="tx1"/>
                </a:solidFill>
              </a:rPr>
              <a:t>  </a:t>
            </a:r>
            <a:r>
              <a:rPr lang="pt-BR" sz="1400" dirty="0" err="1" smtClean="0">
                <a:solidFill>
                  <a:schemeClr val="tx1"/>
                </a:solidFill>
              </a:rPr>
              <a:t>struct</a:t>
            </a:r>
            <a:r>
              <a:rPr lang="pt-BR" sz="1400" dirty="0" smtClean="0">
                <a:solidFill>
                  <a:schemeClr val="tx1"/>
                </a:solidFill>
              </a:rPr>
              <a:t> No *</a:t>
            </a:r>
            <a:r>
              <a:rPr lang="pt-BR" sz="1400" dirty="0" err="1" smtClean="0">
                <a:solidFill>
                  <a:schemeClr val="tx1"/>
                </a:solidFill>
              </a:rPr>
              <a:t>prox</a:t>
            </a:r>
            <a:r>
              <a:rPr lang="pt-BR" sz="1400" dirty="0" smtClean="0">
                <a:solidFill>
                  <a:schemeClr val="tx1"/>
                </a:solidFill>
              </a:rPr>
              <a:t>;</a:t>
            </a:r>
          </a:p>
          <a:p>
            <a:r>
              <a:rPr lang="pt-BR" sz="1400" dirty="0" smtClean="0">
                <a:solidFill>
                  <a:schemeClr val="tx1"/>
                </a:solidFill>
              </a:rPr>
              <a:t>} </a:t>
            </a:r>
            <a:r>
              <a:rPr lang="pt-BR" sz="1400" dirty="0" err="1" smtClean="0">
                <a:solidFill>
                  <a:schemeClr val="tx1"/>
                </a:solidFill>
              </a:rPr>
              <a:t>TipoNo</a:t>
            </a:r>
            <a:r>
              <a:rPr lang="pt-BR" sz="1400" dirty="0" smtClean="0">
                <a:solidFill>
                  <a:schemeClr val="tx1"/>
                </a:solidFill>
              </a:rPr>
              <a:t>;</a:t>
            </a:r>
          </a:p>
          <a:p>
            <a:endParaRPr lang="pt-BR" sz="1400" dirty="0" smtClean="0">
              <a:solidFill>
                <a:schemeClr val="tx1"/>
              </a:solidFill>
            </a:endParaRPr>
          </a:p>
          <a:p>
            <a:r>
              <a:rPr lang="pt-BR" sz="1400" dirty="0" err="1" smtClean="0">
                <a:solidFill>
                  <a:schemeClr val="tx1"/>
                </a:solidFill>
              </a:rPr>
              <a:t>typedef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</a:rPr>
              <a:t>struct</a:t>
            </a:r>
            <a:r>
              <a:rPr lang="pt-BR" sz="1400" dirty="0" smtClean="0">
                <a:solidFill>
                  <a:schemeClr val="tx1"/>
                </a:solidFill>
              </a:rPr>
              <a:t> Fila</a:t>
            </a:r>
          </a:p>
          <a:p>
            <a:r>
              <a:rPr lang="pt-BR" sz="1400" dirty="0" smtClean="0">
                <a:solidFill>
                  <a:schemeClr val="tx1"/>
                </a:solidFill>
              </a:rPr>
              <a:t>{</a:t>
            </a:r>
          </a:p>
          <a:p>
            <a:r>
              <a:rPr lang="pt-BR" sz="1400" dirty="0" smtClean="0">
                <a:solidFill>
                  <a:schemeClr val="tx1"/>
                </a:solidFill>
              </a:rPr>
              <a:t>  </a:t>
            </a:r>
            <a:r>
              <a:rPr lang="pt-BR" sz="1400" dirty="0" err="1" smtClean="0">
                <a:solidFill>
                  <a:schemeClr val="tx1"/>
                </a:solidFill>
              </a:rPr>
              <a:t>TipoNo</a:t>
            </a:r>
            <a:r>
              <a:rPr lang="pt-BR" sz="1400" dirty="0" smtClean="0">
                <a:solidFill>
                  <a:schemeClr val="tx1"/>
                </a:solidFill>
              </a:rPr>
              <a:t> *inicio, *fim;</a:t>
            </a:r>
          </a:p>
          <a:p>
            <a:r>
              <a:rPr lang="pt-BR" sz="1400" dirty="0" smtClean="0">
                <a:solidFill>
                  <a:schemeClr val="tx1"/>
                </a:solidFill>
              </a:rPr>
              <a:t>  </a:t>
            </a:r>
            <a:r>
              <a:rPr lang="pt-BR" sz="1400" dirty="0" err="1" smtClean="0">
                <a:solidFill>
                  <a:schemeClr val="tx1"/>
                </a:solidFill>
              </a:rPr>
              <a:t>int</a:t>
            </a:r>
            <a:r>
              <a:rPr lang="pt-BR" sz="1400" dirty="0" smtClean="0">
                <a:solidFill>
                  <a:schemeClr val="tx1"/>
                </a:solidFill>
              </a:rPr>
              <a:t> tamanho;</a:t>
            </a:r>
          </a:p>
          <a:p>
            <a:r>
              <a:rPr lang="pt-BR" sz="1400" dirty="0" smtClean="0">
                <a:solidFill>
                  <a:schemeClr val="tx1"/>
                </a:solidFill>
              </a:rPr>
              <a:t>} </a:t>
            </a:r>
            <a:r>
              <a:rPr lang="pt-BR" sz="1400" dirty="0" err="1" smtClean="0">
                <a:solidFill>
                  <a:schemeClr val="tx1"/>
                </a:solidFill>
              </a:rPr>
              <a:t>TipoFila</a:t>
            </a:r>
            <a:r>
              <a:rPr lang="pt-BR" sz="1400" dirty="0" smtClean="0">
                <a:solidFill>
                  <a:schemeClr val="tx1"/>
                </a:solidFill>
              </a:rPr>
              <a:t>;</a:t>
            </a:r>
            <a:endParaRPr lang="pt-BR" sz="1400" dirty="0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1"/>
          <p:cNvSpPr>
            <a:spLocks noGrp="1" noChangeArrowheads="1"/>
          </p:cNvSpPr>
          <p:nvPr>
            <p:ph type="title"/>
          </p:nvPr>
        </p:nvSpPr>
        <p:spPr>
          <a:xfrm>
            <a:off x="1244160" y="273634"/>
            <a:ext cx="7447680" cy="1124759"/>
          </a:xfrm>
        </p:spPr>
        <p:txBody>
          <a:bodyPr lIns="82945" tIns="41473" rIns="82945" bIns="41473"/>
          <a:lstStyle/>
          <a:p>
            <a:pPr>
              <a:tabLst>
                <a:tab pos="0" algn="l"/>
                <a:tab pos="414468" algn="l"/>
                <a:tab pos="828936" algn="l"/>
                <a:tab pos="1243404" algn="l"/>
                <a:tab pos="1657872" algn="l"/>
                <a:tab pos="2072341" algn="l"/>
                <a:tab pos="2486809" algn="l"/>
                <a:tab pos="2901277" algn="l"/>
                <a:tab pos="3315745" algn="l"/>
                <a:tab pos="3730214" algn="l"/>
                <a:tab pos="4144681" algn="l"/>
                <a:tab pos="4559150" algn="l"/>
                <a:tab pos="4973618" algn="l"/>
                <a:tab pos="5388087" algn="l"/>
                <a:tab pos="5802556" algn="l"/>
                <a:tab pos="6217022" algn="l"/>
                <a:tab pos="6631492" algn="l"/>
                <a:tab pos="7045959" algn="l"/>
                <a:tab pos="7460427" algn="l"/>
                <a:tab pos="7874896" algn="l"/>
                <a:tab pos="8289366" algn="l"/>
              </a:tabLst>
            </a:pPr>
            <a:r>
              <a:rPr lang="pt-BR" dirty="0" smtClean="0"/>
              <a:t>Algoritmos (Operações)</a:t>
            </a:r>
          </a:p>
        </p:txBody>
      </p:sp>
      <p:sp>
        <p:nvSpPr>
          <p:cNvPr id="14340" name="Rectangle 2"/>
          <p:cNvSpPr>
            <a:spLocks noGrp="1" noChangeArrowheads="1"/>
          </p:cNvSpPr>
          <p:nvPr>
            <p:ph idx="1"/>
          </p:nvPr>
        </p:nvSpPr>
        <p:spPr>
          <a:xfrm>
            <a:off x="456480" y="1604328"/>
            <a:ext cx="8208000" cy="4425585"/>
          </a:xfrm>
        </p:spPr>
        <p:txBody>
          <a:bodyPr lIns="82945" tIns="41473" rIns="82945" bIns="41473"/>
          <a:lstStyle/>
          <a:p>
            <a:pPr>
              <a:tabLst>
                <a:tab pos="411589" algn="l"/>
                <a:tab pos="826057" algn="l"/>
                <a:tab pos="1240528" algn="l"/>
                <a:tab pos="1654994" algn="l"/>
                <a:tab pos="2069462" algn="l"/>
                <a:tab pos="2483932" algn="l"/>
                <a:tab pos="2898399" algn="l"/>
                <a:tab pos="3312869" algn="l"/>
                <a:tab pos="3727336" algn="l"/>
                <a:tab pos="4141801" algn="l"/>
                <a:tab pos="4556272" algn="l"/>
                <a:tab pos="4970739" algn="l"/>
                <a:tab pos="5385210" algn="l"/>
                <a:tab pos="5799678" algn="l"/>
                <a:tab pos="6214148" algn="l"/>
                <a:tab pos="6628613" algn="l"/>
                <a:tab pos="7043082" algn="l"/>
                <a:tab pos="7457551" algn="l"/>
                <a:tab pos="7872017" algn="l"/>
                <a:tab pos="8286485" algn="l"/>
              </a:tabLst>
            </a:pPr>
            <a:r>
              <a:rPr lang="en-US" dirty="0" err="1" smtClean="0"/>
              <a:t>inicializarFila</a:t>
            </a:r>
            <a:r>
              <a:rPr lang="en-US" dirty="0" smtClean="0"/>
              <a:t>()‏</a:t>
            </a:r>
          </a:p>
          <a:p>
            <a:pPr>
              <a:tabLst>
                <a:tab pos="411589" algn="l"/>
                <a:tab pos="826057" algn="l"/>
                <a:tab pos="1240528" algn="l"/>
                <a:tab pos="1654994" algn="l"/>
                <a:tab pos="2069462" algn="l"/>
                <a:tab pos="2483932" algn="l"/>
                <a:tab pos="2898399" algn="l"/>
                <a:tab pos="3312869" algn="l"/>
                <a:tab pos="3727336" algn="l"/>
                <a:tab pos="4141801" algn="l"/>
                <a:tab pos="4556272" algn="l"/>
                <a:tab pos="4970739" algn="l"/>
                <a:tab pos="5385210" algn="l"/>
                <a:tab pos="5799678" algn="l"/>
                <a:tab pos="6214148" algn="l"/>
                <a:tab pos="6628613" algn="l"/>
                <a:tab pos="7043082" algn="l"/>
                <a:tab pos="7457551" algn="l"/>
                <a:tab pos="7872017" algn="l"/>
                <a:tab pos="8286485" algn="l"/>
              </a:tabLst>
            </a:pPr>
            <a:r>
              <a:rPr lang="en-US" dirty="0" err="1" smtClean="0"/>
              <a:t>filaVazia</a:t>
            </a:r>
            <a:r>
              <a:rPr lang="en-US" dirty="0" smtClean="0"/>
              <a:t>()‏</a:t>
            </a:r>
          </a:p>
          <a:p>
            <a:pPr>
              <a:tabLst>
                <a:tab pos="411589" algn="l"/>
                <a:tab pos="826057" algn="l"/>
                <a:tab pos="1240528" algn="l"/>
                <a:tab pos="1654994" algn="l"/>
                <a:tab pos="2069462" algn="l"/>
                <a:tab pos="2483932" algn="l"/>
                <a:tab pos="2898399" algn="l"/>
                <a:tab pos="3312869" algn="l"/>
                <a:tab pos="3727336" algn="l"/>
                <a:tab pos="4141801" algn="l"/>
                <a:tab pos="4556272" algn="l"/>
                <a:tab pos="4970739" algn="l"/>
                <a:tab pos="5385210" algn="l"/>
                <a:tab pos="5799678" algn="l"/>
                <a:tab pos="6214148" algn="l"/>
                <a:tab pos="6628613" algn="l"/>
                <a:tab pos="7043082" algn="l"/>
                <a:tab pos="7457551" algn="l"/>
                <a:tab pos="7872017" algn="l"/>
                <a:tab pos="8286485" algn="l"/>
              </a:tabLst>
            </a:pPr>
            <a:r>
              <a:rPr lang="en-US" dirty="0" err="1" smtClean="0"/>
              <a:t>enqueue</a:t>
            </a:r>
            <a:r>
              <a:rPr lang="en-US" dirty="0" smtClean="0"/>
              <a:t>()‏</a:t>
            </a:r>
          </a:p>
          <a:p>
            <a:pPr>
              <a:tabLst>
                <a:tab pos="411589" algn="l"/>
                <a:tab pos="826057" algn="l"/>
                <a:tab pos="1240528" algn="l"/>
                <a:tab pos="1654994" algn="l"/>
                <a:tab pos="2069462" algn="l"/>
                <a:tab pos="2483932" algn="l"/>
                <a:tab pos="2898399" algn="l"/>
                <a:tab pos="3312869" algn="l"/>
                <a:tab pos="3727336" algn="l"/>
                <a:tab pos="4141801" algn="l"/>
                <a:tab pos="4556272" algn="l"/>
                <a:tab pos="4970739" algn="l"/>
                <a:tab pos="5385210" algn="l"/>
                <a:tab pos="5799678" algn="l"/>
                <a:tab pos="6214148" algn="l"/>
                <a:tab pos="6628613" algn="l"/>
                <a:tab pos="7043082" algn="l"/>
                <a:tab pos="7457551" algn="l"/>
                <a:tab pos="7872017" algn="l"/>
                <a:tab pos="8286485" algn="l"/>
              </a:tabLst>
            </a:pPr>
            <a:r>
              <a:rPr lang="en-US" dirty="0" err="1" smtClean="0"/>
              <a:t>dequeue</a:t>
            </a:r>
            <a:r>
              <a:rPr lang="en-US" dirty="0" smtClean="0"/>
              <a:t>()‏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"/>
          <p:cNvSpPr>
            <a:spLocks noGrp="1" noChangeArrowheads="1"/>
          </p:cNvSpPr>
          <p:nvPr>
            <p:ph type="title"/>
          </p:nvPr>
        </p:nvSpPr>
        <p:spPr>
          <a:xfrm>
            <a:off x="1244160" y="273635"/>
            <a:ext cx="7456320" cy="1133399"/>
          </a:xfrm>
        </p:spPr>
        <p:txBody>
          <a:bodyPr lIns="82945" tIns="41473" rIns="82945" bIns="41473"/>
          <a:lstStyle/>
          <a:p>
            <a:pPr>
              <a:tabLst>
                <a:tab pos="0" algn="l"/>
                <a:tab pos="414468" algn="l"/>
                <a:tab pos="828936" algn="l"/>
                <a:tab pos="1243404" algn="l"/>
                <a:tab pos="1657872" algn="l"/>
                <a:tab pos="2072341" algn="l"/>
                <a:tab pos="2486809" algn="l"/>
                <a:tab pos="2901277" algn="l"/>
                <a:tab pos="3315745" algn="l"/>
                <a:tab pos="3730214" algn="l"/>
                <a:tab pos="4144681" algn="l"/>
                <a:tab pos="4559150" algn="l"/>
                <a:tab pos="4973618" algn="l"/>
                <a:tab pos="5388087" algn="l"/>
                <a:tab pos="5802556" algn="l"/>
                <a:tab pos="6217022" algn="l"/>
                <a:tab pos="6631492" algn="l"/>
                <a:tab pos="7045959" algn="l"/>
                <a:tab pos="7460427" algn="l"/>
                <a:tab pos="7874896" algn="l"/>
                <a:tab pos="8289366" algn="l"/>
              </a:tabLst>
            </a:pPr>
            <a:r>
              <a:rPr lang="en-GB" dirty="0" err="1" smtClean="0"/>
              <a:t>Dúvidas</a:t>
            </a:r>
            <a:endParaRPr lang="en-GB" dirty="0" smtClean="0"/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49441" y="1795875"/>
            <a:ext cx="3993120" cy="399353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Filas</a:t>
            </a:r>
            <a:endParaRPr lang="pt-BR" i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85716" indent="0" algn="just">
              <a:buNone/>
            </a:pPr>
            <a:r>
              <a:rPr lang="pt-BR" sz="2500" dirty="0" smtClean="0"/>
              <a:t>Uma </a:t>
            </a:r>
            <a:r>
              <a:rPr lang="pt-BR" sz="2500" dirty="0"/>
              <a:t>fila é uma estrutura de dados que pode ser acessada pela extremidade oposta a da sua inserção, ou seja, esse será o elemento disponível para ser retirado.</a:t>
            </a:r>
          </a:p>
          <a:p>
            <a:pPr marL="85716" indent="0" algn="just">
              <a:buNone/>
            </a:pPr>
            <a:r>
              <a:rPr lang="pt-BR" sz="2500" dirty="0"/>
              <a:t>Uma boa maneira de lembrar o funcionamento de uma fila, é imaginar a fila da cantina. Em que o primeiro da fila é o primeiro a ser atendido. </a:t>
            </a:r>
          </a:p>
          <a:p>
            <a:pPr marL="85716" indent="0" algn="just">
              <a:buNone/>
            </a:pPr>
            <a:r>
              <a:rPr lang="pt-BR" sz="2500" dirty="0"/>
              <a:t>Para retirar um elemento da fila, é preciso que ele esteja na cabeça da fila, caso contrário, os elementos que estiverem na sua frente devem ser retirados antes (não se pode " furar a fila"!).</a:t>
            </a:r>
          </a:p>
          <a:p>
            <a:pPr marL="85716" indent="0" algn="just">
              <a:buNone/>
            </a:pPr>
            <a:r>
              <a:rPr lang="pt-BR" sz="2500" dirty="0"/>
              <a:t>Esta regra também é conhecida como </a:t>
            </a:r>
            <a:r>
              <a:rPr lang="pt-BR" sz="2500" b="1" dirty="0"/>
              <a:t>FIFO </a:t>
            </a:r>
            <a:r>
              <a:rPr lang="pt-BR" sz="2500" i="1" dirty="0"/>
              <a:t>(</a:t>
            </a:r>
            <a:r>
              <a:rPr lang="pt-BR" sz="2500" i="1" dirty="0" err="1"/>
              <a:t>First</a:t>
            </a:r>
            <a:r>
              <a:rPr lang="pt-BR" sz="2500" i="1" dirty="0"/>
              <a:t> In </a:t>
            </a:r>
            <a:r>
              <a:rPr lang="pt-BR" sz="2500" i="1" dirty="0" err="1"/>
              <a:t>First</a:t>
            </a:r>
            <a:r>
              <a:rPr lang="pt-BR" sz="2500" i="1" dirty="0"/>
              <a:t> Out).</a:t>
            </a:r>
            <a:endParaRPr lang="pt-BR" sz="2500" dirty="0"/>
          </a:p>
          <a:p>
            <a:pPr marL="85725" indent="0" algn="just">
              <a:buNone/>
            </a:pPr>
            <a:r>
              <a:rPr lang="pt-BR" sz="2500" dirty="0" smtClean="0"/>
              <a:t>.</a:t>
            </a: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245566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1"/>
          <p:cNvSpPr>
            <a:spLocks noGrp="1" noChangeArrowheads="1"/>
          </p:cNvSpPr>
          <p:nvPr>
            <p:ph type="title"/>
          </p:nvPr>
        </p:nvSpPr>
        <p:spPr>
          <a:xfrm>
            <a:off x="1306080" y="221783"/>
            <a:ext cx="7372800" cy="1175163"/>
          </a:xfrm>
        </p:spPr>
        <p:txBody>
          <a:bodyPr lIns="82945" tIns="41473" rIns="82945" bIns="41473"/>
          <a:lstStyle/>
          <a:p>
            <a:pPr>
              <a:lnSpc>
                <a:spcPct val="96000"/>
              </a:lnSpc>
              <a:tabLst>
                <a:tab pos="0" algn="l"/>
                <a:tab pos="414468" algn="l"/>
                <a:tab pos="828936" algn="l"/>
                <a:tab pos="1243404" algn="l"/>
                <a:tab pos="1657872" algn="l"/>
                <a:tab pos="2072341" algn="l"/>
                <a:tab pos="2486809" algn="l"/>
                <a:tab pos="2901277" algn="l"/>
                <a:tab pos="3315745" algn="l"/>
                <a:tab pos="3730214" algn="l"/>
                <a:tab pos="4144681" algn="l"/>
                <a:tab pos="4559150" algn="l"/>
                <a:tab pos="4973618" algn="l"/>
                <a:tab pos="5388087" algn="l"/>
                <a:tab pos="5802556" algn="l"/>
                <a:tab pos="6217022" algn="l"/>
                <a:tab pos="6631492" algn="l"/>
                <a:tab pos="7045959" algn="l"/>
                <a:tab pos="7460427" algn="l"/>
                <a:tab pos="7874896" algn="l"/>
                <a:tab pos="8289366" algn="l"/>
              </a:tabLst>
            </a:pPr>
            <a:r>
              <a:rPr lang="en-GB" dirty="0" smtClean="0"/>
              <a:t>Fila – O </a:t>
            </a:r>
            <a:r>
              <a:rPr lang="en-GB" dirty="0" err="1" smtClean="0"/>
              <a:t>que</a:t>
            </a:r>
            <a:r>
              <a:rPr lang="en-GB" dirty="0" smtClean="0"/>
              <a:t> é?</a:t>
            </a:r>
          </a:p>
        </p:txBody>
      </p:sp>
      <p:pic>
        <p:nvPicPr>
          <p:cNvPr id="307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8320" y="1520553"/>
            <a:ext cx="4354560" cy="477266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"/>
          <p:cNvSpPr>
            <a:spLocks noGrp="1" noChangeArrowheads="1"/>
          </p:cNvSpPr>
          <p:nvPr>
            <p:ph type="title"/>
          </p:nvPr>
        </p:nvSpPr>
        <p:spPr>
          <a:xfrm>
            <a:off x="1306080" y="221784"/>
            <a:ext cx="7371360" cy="1173724"/>
          </a:xfrm>
        </p:spPr>
        <p:txBody>
          <a:bodyPr lIns="82945" tIns="41473" rIns="82945" bIns="41473"/>
          <a:lstStyle/>
          <a:p>
            <a:pPr>
              <a:lnSpc>
                <a:spcPct val="96000"/>
              </a:lnSpc>
              <a:tabLst>
                <a:tab pos="0" algn="l"/>
                <a:tab pos="414468" algn="l"/>
                <a:tab pos="828936" algn="l"/>
                <a:tab pos="1243404" algn="l"/>
                <a:tab pos="1657872" algn="l"/>
                <a:tab pos="2072341" algn="l"/>
                <a:tab pos="2486809" algn="l"/>
                <a:tab pos="2901277" algn="l"/>
                <a:tab pos="3315745" algn="l"/>
                <a:tab pos="3730214" algn="l"/>
                <a:tab pos="4144681" algn="l"/>
                <a:tab pos="4559150" algn="l"/>
                <a:tab pos="4973618" algn="l"/>
                <a:tab pos="5388087" algn="l"/>
                <a:tab pos="5802556" algn="l"/>
                <a:tab pos="6217022" algn="l"/>
                <a:tab pos="6631492" algn="l"/>
                <a:tab pos="7045959" algn="l"/>
                <a:tab pos="7460427" algn="l"/>
                <a:tab pos="7874896" algn="l"/>
                <a:tab pos="8289366" algn="l"/>
              </a:tabLst>
            </a:pPr>
            <a:r>
              <a:rPr lang="en-GB" dirty="0" smtClean="0"/>
              <a:t>Fila – O </a:t>
            </a:r>
            <a:r>
              <a:rPr lang="en-GB" dirty="0" err="1" smtClean="0"/>
              <a:t>que</a:t>
            </a:r>
            <a:r>
              <a:rPr lang="en-GB" dirty="0" smtClean="0"/>
              <a:t> é?</a:t>
            </a:r>
          </a:p>
        </p:txBody>
      </p:sp>
      <p:sp>
        <p:nvSpPr>
          <p:cNvPr id="4098" name="Espaço Reservado para Rodapé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 lIns="82945" tIns="41473" rIns="82945" bIns="41473"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9276" y="1760542"/>
            <a:ext cx="3049920" cy="414763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80320" y="1866437"/>
            <a:ext cx="2799360" cy="41562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0401" y="1866442"/>
            <a:ext cx="3584160" cy="2688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28000" y="2052481"/>
            <a:ext cx="5529600" cy="410443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"/>
          <p:cNvSpPr>
            <a:spLocks noGrp="1" noChangeArrowheads="1"/>
          </p:cNvSpPr>
          <p:nvPr>
            <p:ph type="title"/>
          </p:nvPr>
        </p:nvSpPr>
        <p:spPr>
          <a:xfrm>
            <a:off x="1306080" y="221783"/>
            <a:ext cx="7372800" cy="1175163"/>
          </a:xfrm>
        </p:spPr>
        <p:txBody>
          <a:bodyPr lIns="82945" tIns="41473" rIns="82945" bIns="41473"/>
          <a:lstStyle/>
          <a:p>
            <a:pPr>
              <a:lnSpc>
                <a:spcPct val="96000"/>
              </a:lnSpc>
              <a:tabLst>
                <a:tab pos="0" algn="l"/>
                <a:tab pos="414468" algn="l"/>
                <a:tab pos="828936" algn="l"/>
                <a:tab pos="1243404" algn="l"/>
                <a:tab pos="1657872" algn="l"/>
                <a:tab pos="2072341" algn="l"/>
                <a:tab pos="2486809" algn="l"/>
                <a:tab pos="2901277" algn="l"/>
                <a:tab pos="3315745" algn="l"/>
                <a:tab pos="3730214" algn="l"/>
                <a:tab pos="4144681" algn="l"/>
                <a:tab pos="4559150" algn="l"/>
                <a:tab pos="4973618" algn="l"/>
                <a:tab pos="5388087" algn="l"/>
                <a:tab pos="5802556" algn="l"/>
                <a:tab pos="6217022" algn="l"/>
                <a:tab pos="6631492" algn="l"/>
                <a:tab pos="7045959" algn="l"/>
                <a:tab pos="7460427" algn="l"/>
                <a:tab pos="7874896" algn="l"/>
                <a:tab pos="8289366" algn="l"/>
              </a:tabLst>
            </a:pPr>
            <a:r>
              <a:rPr lang="en-GB" dirty="0" smtClean="0"/>
              <a:t>Fila – O </a:t>
            </a:r>
            <a:r>
              <a:rPr lang="en-GB" dirty="0" err="1" smtClean="0"/>
              <a:t>que</a:t>
            </a:r>
            <a:r>
              <a:rPr lang="en-GB" dirty="0" smtClean="0"/>
              <a:t> é?</a:t>
            </a:r>
          </a:p>
        </p:txBody>
      </p:sp>
      <p:pic>
        <p:nvPicPr>
          <p:cNvPr id="512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4080" y="2118463"/>
            <a:ext cx="4769280" cy="353989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147" name="Line 3"/>
          <p:cNvSpPr>
            <a:spLocks noChangeShapeType="1"/>
          </p:cNvSpPr>
          <p:nvPr/>
        </p:nvSpPr>
        <p:spPr bwMode="auto">
          <a:xfrm>
            <a:off x="1219680" y="3623420"/>
            <a:ext cx="1468800" cy="1441"/>
          </a:xfrm>
          <a:prstGeom prst="line">
            <a:avLst/>
          </a:prstGeom>
          <a:noFill/>
          <a:ln w="1800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894" tIns="41446" rIns="82894" bIns="41446"/>
          <a:lstStyle/>
          <a:p>
            <a:endParaRPr lang="pt-BR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09442" y="3231700"/>
            <a:ext cx="1306080" cy="50549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588" tIns="40795" rIns="81588" bIns="40795"/>
          <a:lstStyle/>
          <a:p>
            <a:pPr algn="ctr">
              <a:lnSpc>
                <a:spcPct val="98000"/>
              </a:lnSpc>
              <a:tabLst>
                <a:tab pos="0" algn="l"/>
                <a:tab pos="414468" algn="l"/>
                <a:tab pos="828936" algn="l"/>
                <a:tab pos="1243404" algn="l"/>
                <a:tab pos="1657872" algn="l"/>
                <a:tab pos="2072341" algn="l"/>
                <a:tab pos="2486809" algn="l"/>
                <a:tab pos="2901277" algn="l"/>
                <a:tab pos="3315745" algn="l"/>
                <a:tab pos="3730214" algn="l"/>
                <a:tab pos="4144681" algn="l"/>
                <a:tab pos="4559150" algn="l"/>
                <a:tab pos="4973618" algn="l"/>
                <a:tab pos="5388087" algn="l"/>
                <a:tab pos="5802556" algn="l"/>
                <a:tab pos="6217022" algn="l"/>
                <a:tab pos="6631492" algn="l"/>
                <a:tab pos="7045959" algn="l"/>
                <a:tab pos="7460427" algn="l"/>
                <a:tab pos="7874896" algn="l"/>
                <a:tab pos="8289366" algn="l"/>
              </a:tabLst>
            </a:pPr>
            <a:r>
              <a:rPr lang="en-GB" b="1" dirty="0">
                <a:solidFill>
                  <a:srgbClr val="000000"/>
                </a:solidFill>
                <a:latin typeface="Arial Black" charset="0"/>
              </a:rPr>
              <a:t>SAI - </a:t>
            </a:r>
            <a:r>
              <a:rPr lang="en-GB" b="1" dirty="0" err="1">
                <a:solidFill>
                  <a:srgbClr val="000000"/>
                </a:solidFill>
                <a:latin typeface="Arial Black" charset="0"/>
              </a:rPr>
              <a:t>Inicio</a:t>
            </a:r>
            <a:endParaRPr lang="en-GB" b="1" dirty="0">
              <a:solidFill>
                <a:srgbClr val="000000"/>
              </a:solidFill>
              <a:latin typeface="Arial Black" charset="0"/>
            </a:endParaRPr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 flipH="1">
            <a:off x="6511680" y="3601823"/>
            <a:ext cx="1347840" cy="1440"/>
          </a:xfrm>
          <a:prstGeom prst="line">
            <a:avLst/>
          </a:prstGeom>
          <a:noFill/>
          <a:ln w="1800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894" tIns="41446" rIns="82894" bIns="41446"/>
          <a:lstStyle/>
          <a:p>
            <a:endParaRPr lang="pt-BR"/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7683840" y="3140975"/>
            <a:ext cx="1451520" cy="50549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588" tIns="40795" rIns="81588" bIns="40795"/>
          <a:lstStyle/>
          <a:p>
            <a:pPr algn="ctr">
              <a:lnSpc>
                <a:spcPct val="98000"/>
              </a:lnSpc>
              <a:tabLst>
                <a:tab pos="0" algn="l"/>
                <a:tab pos="414468" algn="l"/>
                <a:tab pos="828936" algn="l"/>
                <a:tab pos="1243404" algn="l"/>
                <a:tab pos="1657872" algn="l"/>
                <a:tab pos="2072341" algn="l"/>
                <a:tab pos="2486809" algn="l"/>
                <a:tab pos="2901277" algn="l"/>
                <a:tab pos="3315745" algn="l"/>
                <a:tab pos="3730214" algn="l"/>
                <a:tab pos="4144681" algn="l"/>
                <a:tab pos="4559150" algn="l"/>
                <a:tab pos="4973618" algn="l"/>
                <a:tab pos="5388087" algn="l"/>
                <a:tab pos="5802556" algn="l"/>
                <a:tab pos="6217022" algn="l"/>
                <a:tab pos="6631492" algn="l"/>
                <a:tab pos="7045959" algn="l"/>
                <a:tab pos="7460427" algn="l"/>
                <a:tab pos="7874896" algn="l"/>
                <a:tab pos="8289366" algn="l"/>
              </a:tabLst>
            </a:pPr>
            <a:r>
              <a:rPr lang="en-GB" b="1" dirty="0">
                <a:solidFill>
                  <a:srgbClr val="000000"/>
                </a:solidFill>
                <a:latin typeface="Arial Black" charset="0"/>
              </a:rPr>
              <a:t>CHEGA - </a:t>
            </a:r>
            <a:r>
              <a:rPr lang="en-GB" b="1" dirty="0" err="1">
                <a:solidFill>
                  <a:srgbClr val="000000"/>
                </a:solidFill>
                <a:latin typeface="Arial Black" charset="0"/>
              </a:rPr>
              <a:t>Fim</a:t>
            </a:r>
            <a:endParaRPr lang="en-GB" b="1" dirty="0">
              <a:solidFill>
                <a:srgbClr val="000000"/>
              </a:solidFill>
              <a:latin typeface="Arial Black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animBg="1"/>
      <p:bldP spid="614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"/>
          <p:cNvSpPr>
            <a:spLocks noGrp="1" noChangeArrowheads="1"/>
          </p:cNvSpPr>
          <p:nvPr>
            <p:ph type="title"/>
          </p:nvPr>
        </p:nvSpPr>
        <p:spPr>
          <a:xfrm>
            <a:off x="1244160" y="273634"/>
            <a:ext cx="7447680" cy="1124759"/>
          </a:xfrm>
        </p:spPr>
        <p:txBody>
          <a:bodyPr lIns="82945" tIns="41473" rIns="82945" bIns="41473"/>
          <a:lstStyle/>
          <a:p>
            <a:pPr>
              <a:lnSpc>
                <a:spcPct val="96000"/>
              </a:lnSpc>
              <a:tabLst>
                <a:tab pos="0" algn="l"/>
                <a:tab pos="414468" algn="l"/>
                <a:tab pos="828936" algn="l"/>
                <a:tab pos="1243404" algn="l"/>
                <a:tab pos="1657872" algn="l"/>
                <a:tab pos="2072341" algn="l"/>
                <a:tab pos="2486809" algn="l"/>
                <a:tab pos="2901277" algn="l"/>
                <a:tab pos="3315745" algn="l"/>
                <a:tab pos="3730214" algn="l"/>
                <a:tab pos="4144681" algn="l"/>
                <a:tab pos="4559150" algn="l"/>
                <a:tab pos="4973618" algn="l"/>
                <a:tab pos="5388087" algn="l"/>
                <a:tab pos="5802556" algn="l"/>
                <a:tab pos="6217022" algn="l"/>
                <a:tab pos="6631492" algn="l"/>
                <a:tab pos="7045959" algn="l"/>
                <a:tab pos="7460427" algn="l"/>
                <a:tab pos="7874896" algn="l"/>
                <a:tab pos="8289366" algn="l"/>
              </a:tabLst>
            </a:pPr>
            <a:r>
              <a:rPr lang="en-GB" dirty="0" err="1" smtClean="0"/>
              <a:t>Definições</a:t>
            </a:r>
            <a:endParaRPr lang="en-GB" dirty="0" smtClean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idx="1"/>
          </p:nvPr>
        </p:nvSpPr>
        <p:spPr>
          <a:xfrm>
            <a:off x="456480" y="1604328"/>
            <a:ext cx="8208000" cy="4425585"/>
          </a:xfrm>
        </p:spPr>
        <p:txBody>
          <a:bodyPr lIns="82945" tIns="41473" rIns="82945" bIns="41473"/>
          <a:lstStyle/>
          <a:p>
            <a:pPr>
              <a:tabLst>
                <a:tab pos="411589" algn="l"/>
                <a:tab pos="826057" algn="l"/>
                <a:tab pos="1240528" algn="l"/>
                <a:tab pos="1654994" algn="l"/>
                <a:tab pos="2069462" algn="l"/>
                <a:tab pos="2483932" algn="l"/>
                <a:tab pos="2898399" algn="l"/>
                <a:tab pos="3312869" algn="l"/>
                <a:tab pos="3727336" algn="l"/>
                <a:tab pos="4141801" algn="l"/>
                <a:tab pos="4556272" algn="l"/>
                <a:tab pos="4970739" algn="l"/>
                <a:tab pos="5385210" algn="l"/>
                <a:tab pos="5799678" algn="l"/>
                <a:tab pos="6214148" algn="l"/>
                <a:tab pos="6628613" algn="l"/>
                <a:tab pos="7043082" algn="l"/>
                <a:tab pos="7457551" algn="l"/>
                <a:tab pos="7872017" algn="l"/>
                <a:tab pos="8286485" algn="l"/>
              </a:tabLst>
            </a:pPr>
            <a:r>
              <a:rPr lang="en-US" dirty="0" err="1" smtClean="0"/>
              <a:t>Lista</a:t>
            </a:r>
            <a:r>
              <a:rPr lang="en-US" dirty="0" smtClean="0"/>
              <a:t> com </a:t>
            </a:r>
            <a:r>
              <a:rPr lang="en-US" dirty="0" err="1" smtClean="0"/>
              <a:t>restrição</a:t>
            </a:r>
            <a:r>
              <a:rPr lang="en-US" dirty="0" smtClean="0"/>
              <a:t> de </a:t>
            </a:r>
            <a:r>
              <a:rPr lang="en-US" dirty="0" err="1" smtClean="0"/>
              <a:t>acesso</a:t>
            </a:r>
            <a:endParaRPr lang="en-US" dirty="0" smtClean="0"/>
          </a:p>
          <a:p>
            <a:pPr>
              <a:tabLst>
                <a:tab pos="411589" algn="l"/>
                <a:tab pos="826057" algn="l"/>
                <a:tab pos="1240528" algn="l"/>
                <a:tab pos="1654994" algn="l"/>
                <a:tab pos="2069462" algn="l"/>
                <a:tab pos="2483932" algn="l"/>
                <a:tab pos="2898399" algn="l"/>
                <a:tab pos="3312869" algn="l"/>
                <a:tab pos="3727336" algn="l"/>
                <a:tab pos="4141801" algn="l"/>
                <a:tab pos="4556272" algn="l"/>
                <a:tab pos="4970739" algn="l"/>
                <a:tab pos="5385210" algn="l"/>
                <a:tab pos="5799678" algn="l"/>
                <a:tab pos="6214148" algn="l"/>
                <a:tab pos="6628613" algn="l"/>
                <a:tab pos="7043082" algn="l"/>
                <a:tab pos="7457551" algn="l"/>
                <a:tab pos="7872017" algn="l"/>
                <a:tab pos="8286485" algn="l"/>
              </a:tabLst>
            </a:pPr>
            <a:r>
              <a:rPr lang="en-US" dirty="0" err="1" smtClean="0"/>
              <a:t>Todo</a:t>
            </a:r>
            <a:r>
              <a:rPr lang="en-US" dirty="0" smtClean="0"/>
              <a:t> o </a:t>
            </a:r>
            <a:r>
              <a:rPr lang="en-US" dirty="0" err="1" smtClean="0"/>
              <a:t>acesso</a:t>
            </a:r>
            <a:r>
              <a:rPr lang="en-US" dirty="0" smtClean="0"/>
              <a:t> a </a:t>
            </a:r>
            <a:r>
              <a:rPr lang="en-US" dirty="0" err="1" smtClean="0"/>
              <a:t>elementos</a:t>
            </a:r>
            <a:r>
              <a:rPr lang="en-US" dirty="0" smtClean="0"/>
              <a:t> é </a:t>
            </a:r>
            <a:r>
              <a:rPr lang="en-US" dirty="0" err="1" smtClean="0"/>
              <a:t>feito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INÍCIO</a:t>
            </a:r>
          </a:p>
          <a:p>
            <a:pPr>
              <a:tabLst>
                <a:tab pos="411589" algn="l"/>
                <a:tab pos="826057" algn="l"/>
                <a:tab pos="1240528" algn="l"/>
                <a:tab pos="1654994" algn="l"/>
                <a:tab pos="2069462" algn="l"/>
                <a:tab pos="2483932" algn="l"/>
                <a:tab pos="2898399" algn="l"/>
                <a:tab pos="3312869" algn="l"/>
                <a:tab pos="3727336" algn="l"/>
                <a:tab pos="4141801" algn="l"/>
                <a:tab pos="4556272" algn="l"/>
                <a:tab pos="4970739" algn="l"/>
                <a:tab pos="5385210" algn="l"/>
                <a:tab pos="5799678" algn="l"/>
                <a:tab pos="6214148" algn="l"/>
                <a:tab pos="6628613" algn="l"/>
                <a:tab pos="7043082" algn="l"/>
                <a:tab pos="7457551" algn="l"/>
                <a:tab pos="7872017" algn="l"/>
                <a:tab pos="8286485" algn="l"/>
              </a:tabLst>
            </a:pPr>
            <a:r>
              <a:rPr lang="en-US" dirty="0" err="1" smtClean="0"/>
              <a:t>Itens</a:t>
            </a:r>
            <a:r>
              <a:rPr lang="en-US" dirty="0" smtClean="0"/>
              <a:t> </a:t>
            </a:r>
            <a:r>
              <a:rPr lang="en-US" dirty="0" err="1" smtClean="0"/>
              <a:t>removidos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MESMA </a:t>
            </a:r>
            <a:r>
              <a:rPr lang="en-US" dirty="0" err="1" smtClean="0"/>
              <a:t>ordem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foram</a:t>
            </a:r>
            <a:r>
              <a:rPr lang="en-US" dirty="0" smtClean="0"/>
              <a:t> </a:t>
            </a:r>
            <a:r>
              <a:rPr lang="en-US" dirty="0" err="1" smtClean="0"/>
              <a:t>inseridos</a:t>
            </a:r>
            <a:endParaRPr lang="en-US" dirty="0" smtClean="0"/>
          </a:p>
          <a:p>
            <a:pPr>
              <a:tabLst>
                <a:tab pos="411589" algn="l"/>
                <a:tab pos="826057" algn="l"/>
                <a:tab pos="1240528" algn="l"/>
                <a:tab pos="1654994" algn="l"/>
                <a:tab pos="2069462" algn="l"/>
                <a:tab pos="2483932" algn="l"/>
                <a:tab pos="2898399" algn="l"/>
                <a:tab pos="3312869" algn="l"/>
                <a:tab pos="3727336" algn="l"/>
                <a:tab pos="4141801" algn="l"/>
                <a:tab pos="4556272" algn="l"/>
                <a:tab pos="4970739" algn="l"/>
                <a:tab pos="5385210" algn="l"/>
                <a:tab pos="5799678" algn="l"/>
                <a:tab pos="6214148" algn="l"/>
                <a:tab pos="6628613" algn="l"/>
                <a:tab pos="7043082" algn="l"/>
                <a:tab pos="7457551" algn="l"/>
                <a:tab pos="7872017" algn="l"/>
                <a:tab pos="8286485" algn="l"/>
              </a:tabLst>
            </a:pPr>
            <a:r>
              <a:rPr lang="en-US" dirty="0" smtClean="0"/>
              <a:t>Um </a:t>
            </a:r>
            <a:r>
              <a:rPr lang="en-US" dirty="0" err="1" smtClean="0"/>
              <a:t>elemento</a:t>
            </a:r>
            <a:r>
              <a:rPr lang="en-US" dirty="0" smtClean="0"/>
              <a:t> </a:t>
            </a:r>
            <a:r>
              <a:rPr lang="en-US" dirty="0" err="1" smtClean="0"/>
              <a:t>só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chegaram</a:t>
            </a:r>
            <a:r>
              <a:rPr lang="en-US" dirty="0" smtClean="0"/>
              <a:t> ANTES dele </a:t>
            </a:r>
            <a:r>
              <a:rPr lang="en-US" dirty="0" err="1" smtClean="0"/>
              <a:t>foram</a:t>
            </a:r>
            <a:r>
              <a:rPr lang="en-US" dirty="0" smtClean="0"/>
              <a:t> </a:t>
            </a:r>
            <a:r>
              <a:rPr lang="en-US" dirty="0" err="1" smtClean="0"/>
              <a:t>removidos</a:t>
            </a:r>
            <a:endParaRPr lang="en-US" dirty="0" smtClean="0"/>
          </a:p>
          <a:p>
            <a:pPr>
              <a:tabLst>
                <a:tab pos="411589" algn="l"/>
                <a:tab pos="826057" algn="l"/>
                <a:tab pos="1240528" algn="l"/>
                <a:tab pos="1654994" algn="l"/>
                <a:tab pos="2069462" algn="l"/>
                <a:tab pos="2483932" algn="l"/>
                <a:tab pos="2898399" algn="l"/>
                <a:tab pos="3312869" algn="l"/>
                <a:tab pos="3727336" algn="l"/>
                <a:tab pos="4141801" algn="l"/>
                <a:tab pos="4556272" algn="l"/>
                <a:tab pos="4970739" algn="l"/>
                <a:tab pos="5385210" algn="l"/>
                <a:tab pos="5799678" algn="l"/>
                <a:tab pos="6214148" algn="l"/>
                <a:tab pos="6628613" algn="l"/>
                <a:tab pos="7043082" algn="l"/>
                <a:tab pos="7457551" algn="l"/>
                <a:tab pos="7872017" algn="l"/>
                <a:tab pos="8286485" algn="l"/>
              </a:tabLst>
            </a:pPr>
            <a:r>
              <a:rPr lang="en-US" dirty="0" smtClean="0"/>
              <a:t>O </a:t>
            </a:r>
            <a:r>
              <a:rPr lang="en-US" dirty="0" err="1" smtClean="0"/>
              <a:t>primeiro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 é o PRIMEIRO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entrou</a:t>
            </a:r>
            <a:r>
              <a:rPr lang="en-US" dirty="0" smtClean="0"/>
              <a:t> – FIFO (First In, First Out)‏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"/>
          <p:cNvSpPr>
            <a:spLocks noGrp="1" noChangeArrowheads="1"/>
          </p:cNvSpPr>
          <p:nvPr>
            <p:ph type="title"/>
          </p:nvPr>
        </p:nvSpPr>
        <p:spPr>
          <a:xfrm>
            <a:off x="1244160" y="273634"/>
            <a:ext cx="7447680" cy="1124759"/>
          </a:xfrm>
        </p:spPr>
        <p:txBody>
          <a:bodyPr lIns="82945" tIns="41473" rIns="82945" bIns="41473"/>
          <a:lstStyle/>
          <a:p>
            <a:pPr>
              <a:tabLst>
                <a:tab pos="0" algn="l"/>
                <a:tab pos="414468" algn="l"/>
                <a:tab pos="828936" algn="l"/>
                <a:tab pos="1243404" algn="l"/>
                <a:tab pos="1657872" algn="l"/>
                <a:tab pos="2072341" algn="l"/>
                <a:tab pos="2486809" algn="l"/>
                <a:tab pos="2901277" algn="l"/>
                <a:tab pos="3315745" algn="l"/>
                <a:tab pos="3730214" algn="l"/>
                <a:tab pos="4144681" algn="l"/>
                <a:tab pos="4559150" algn="l"/>
                <a:tab pos="4973618" algn="l"/>
                <a:tab pos="5388087" algn="l"/>
                <a:tab pos="5802556" algn="l"/>
                <a:tab pos="6217022" algn="l"/>
                <a:tab pos="6631492" algn="l"/>
                <a:tab pos="7045959" algn="l"/>
                <a:tab pos="7460427" algn="l"/>
                <a:tab pos="7874896" algn="l"/>
                <a:tab pos="8289366" algn="l"/>
              </a:tabLst>
            </a:pPr>
            <a:r>
              <a:rPr lang="pt-BR" dirty="0" smtClean="0"/>
              <a:t>Aplicações</a:t>
            </a:r>
          </a:p>
        </p:txBody>
      </p:sp>
      <p:sp>
        <p:nvSpPr>
          <p:cNvPr id="7172" name="Rectangle 2"/>
          <p:cNvSpPr>
            <a:spLocks noGrp="1" noChangeArrowheads="1"/>
          </p:cNvSpPr>
          <p:nvPr>
            <p:ph idx="1"/>
          </p:nvPr>
        </p:nvSpPr>
        <p:spPr>
          <a:xfrm>
            <a:off x="456480" y="1604328"/>
            <a:ext cx="8208000" cy="4425585"/>
          </a:xfrm>
        </p:spPr>
        <p:txBody>
          <a:bodyPr lIns="82945" tIns="41473" rIns="82945" bIns="41473"/>
          <a:lstStyle/>
          <a:p>
            <a:pPr>
              <a:tabLst>
                <a:tab pos="411589" algn="l"/>
                <a:tab pos="826057" algn="l"/>
                <a:tab pos="1240528" algn="l"/>
                <a:tab pos="1654994" algn="l"/>
                <a:tab pos="2069462" algn="l"/>
                <a:tab pos="2483932" algn="l"/>
                <a:tab pos="2898399" algn="l"/>
                <a:tab pos="3312869" algn="l"/>
                <a:tab pos="3727336" algn="l"/>
                <a:tab pos="4141801" algn="l"/>
                <a:tab pos="4556272" algn="l"/>
                <a:tab pos="4970739" algn="l"/>
                <a:tab pos="5385210" algn="l"/>
                <a:tab pos="5799678" algn="l"/>
                <a:tab pos="6214148" algn="l"/>
                <a:tab pos="6628613" algn="l"/>
                <a:tab pos="7043082" algn="l"/>
                <a:tab pos="7457551" algn="l"/>
                <a:tab pos="7872017" algn="l"/>
                <a:tab pos="8286485" algn="l"/>
              </a:tabLst>
            </a:pPr>
            <a:r>
              <a:rPr lang="en-US" dirty="0" err="1" smtClean="0"/>
              <a:t>Exemplos</a:t>
            </a:r>
            <a:r>
              <a:rPr lang="en-US" dirty="0" smtClean="0"/>
              <a:t> de </a:t>
            </a:r>
            <a:r>
              <a:rPr lang="en-US" dirty="0" err="1" smtClean="0"/>
              <a:t>aplicações</a:t>
            </a:r>
            <a:endParaRPr lang="en-US" dirty="0" smtClean="0"/>
          </a:p>
          <a:p>
            <a:pPr>
              <a:tabLst>
                <a:tab pos="411589" algn="l"/>
                <a:tab pos="826057" algn="l"/>
                <a:tab pos="1240528" algn="l"/>
                <a:tab pos="1654994" algn="l"/>
                <a:tab pos="2069462" algn="l"/>
                <a:tab pos="2483932" algn="l"/>
                <a:tab pos="2898399" algn="l"/>
                <a:tab pos="3312869" algn="l"/>
                <a:tab pos="3727336" algn="l"/>
                <a:tab pos="4141801" algn="l"/>
                <a:tab pos="4556272" algn="l"/>
                <a:tab pos="4970739" algn="l"/>
                <a:tab pos="5385210" algn="l"/>
                <a:tab pos="5799678" algn="l"/>
                <a:tab pos="6214148" algn="l"/>
                <a:tab pos="6628613" algn="l"/>
                <a:tab pos="7043082" algn="l"/>
                <a:tab pos="7457551" algn="l"/>
                <a:tab pos="7872017" algn="l"/>
                <a:tab pos="8286485" algn="l"/>
              </a:tabLst>
            </a:pPr>
            <a:r>
              <a:rPr lang="en-US" dirty="0" err="1" smtClean="0"/>
              <a:t>Escalonamento</a:t>
            </a:r>
            <a:r>
              <a:rPr lang="en-US" dirty="0" smtClean="0"/>
              <a:t> de </a:t>
            </a:r>
            <a:r>
              <a:rPr lang="en-US" dirty="0" err="1" smtClean="0"/>
              <a:t>processos</a:t>
            </a:r>
            <a:endParaRPr lang="en-US" dirty="0" smtClean="0"/>
          </a:p>
          <a:p>
            <a:pPr>
              <a:tabLst>
                <a:tab pos="411589" algn="l"/>
                <a:tab pos="826057" algn="l"/>
                <a:tab pos="1240528" algn="l"/>
                <a:tab pos="1654994" algn="l"/>
                <a:tab pos="2069462" algn="l"/>
                <a:tab pos="2483932" algn="l"/>
                <a:tab pos="2898399" algn="l"/>
                <a:tab pos="3312869" algn="l"/>
                <a:tab pos="3727336" algn="l"/>
                <a:tab pos="4141801" algn="l"/>
                <a:tab pos="4556272" algn="l"/>
                <a:tab pos="4970739" algn="l"/>
                <a:tab pos="5385210" algn="l"/>
                <a:tab pos="5799678" algn="l"/>
                <a:tab pos="6214148" algn="l"/>
                <a:tab pos="6628613" algn="l"/>
                <a:tab pos="7043082" algn="l"/>
                <a:tab pos="7457551" algn="l"/>
                <a:tab pos="7872017" algn="l"/>
                <a:tab pos="8286485" algn="l"/>
              </a:tabLst>
            </a:pPr>
            <a:r>
              <a:rPr lang="en-US" dirty="0" smtClean="0"/>
              <a:t>Fila de </a:t>
            </a:r>
            <a:r>
              <a:rPr lang="en-US" dirty="0" err="1" smtClean="0"/>
              <a:t>impressão</a:t>
            </a:r>
            <a:endParaRPr lang="en-US" dirty="0" smtClean="0"/>
          </a:p>
          <a:p>
            <a:pPr>
              <a:tabLst>
                <a:tab pos="411589" algn="l"/>
                <a:tab pos="826057" algn="l"/>
                <a:tab pos="1240528" algn="l"/>
                <a:tab pos="1654994" algn="l"/>
                <a:tab pos="2069462" algn="l"/>
                <a:tab pos="2483932" algn="l"/>
                <a:tab pos="2898399" algn="l"/>
                <a:tab pos="3312869" algn="l"/>
                <a:tab pos="3727336" algn="l"/>
                <a:tab pos="4141801" algn="l"/>
                <a:tab pos="4556272" algn="l"/>
                <a:tab pos="4970739" algn="l"/>
                <a:tab pos="5385210" algn="l"/>
                <a:tab pos="5799678" algn="l"/>
                <a:tab pos="6214148" algn="l"/>
                <a:tab pos="6628613" algn="l"/>
                <a:tab pos="7043082" algn="l"/>
                <a:tab pos="7457551" algn="l"/>
                <a:tab pos="7872017" algn="l"/>
                <a:tab pos="8286485" algn="l"/>
              </a:tabLst>
            </a:pPr>
            <a:r>
              <a:rPr lang="en-US" dirty="0" err="1" smtClean="0"/>
              <a:t>Utilização</a:t>
            </a:r>
            <a:r>
              <a:rPr lang="en-US" dirty="0" smtClean="0"/>
              <a:t> de </a:t>
            </a:r>
            <a:r>
              <a:rPr lang="en-US" dirty="0" err="1" smtClean="0"/>
              <a:t>recursos</a:t>
            </a: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1"/>
          <p:cNvSpPr>
            <a:spLocks noGrp="1" noChangeArrowheads="1"/>
          </p:cNvSpPr>
          <p:nvPr>
            <p:ph type="title"/>
          </p:nvPr>
        </p:nvSpPr>
        <p:spPr>
          <a:xfrm>
            <a:off x="1244160" y="273634"/>
            <a:ext cx="7447680" cy="1124759"/>
          </a:xfrm>
        </p:spPr>
        <p:txBody>
          <a:bodyPr lIns="82945" tIns="41473" rIns="82945" bIns="41473"/>
          <a:lstStyle/>
          <a:p>
            <a:pPr>
              <a:tabLst>
                <a:tab pos="0" algn="l"/>
                <a:tab pos="414468" algn="l"/>
                <a:tab pos="828936" algn="l"/>
                <a:tab pos="1243404" algn="l"/>
                <a:tab pos="1657872" algn="l"/>
                <a:tab pos="2072341" algn="l"/>
                <a:tab pos="2486809" algn="l"/>
                <a:tab pos="2901277" algn="l"/>
                <a:tab pos="3315745" algn="l"/>
                <a:tab pos="3730214" algn="l"/>
                <a:tab pos="4144681" algn="l"/>
                <a:tab pos="4559150" algn="l"/>
                <a:tab pos="4973618" algn="l"/>
                <a:tab pos="5388087" algn="l"/>
                <a:tab pos="5802556" algn="l"/>
                <a:tab pos="6217022" algn="l"/>
                <a:tab pos="6631492" algn="l"/>
                <a:tab pos="7045959" algn="l"/>
                <a:tab pos="7460427" algn="l"/>
                <a:tab pos="7874896" algn="l"/>
                <a:tab pos="8289366" algn="l"/>
              </a:tabLst>
            </a:pPr>
            <a:r>
              <a:rPr lang="pt-BR" dirty="0" smtClean="0"/>
              <a:t>Operações básicas</a:t>
            </a:r>
          </a:p>
        </p:txBody>
      </p:sp>
      <p:sp>
        <p:nvSpPr>
          <p:cNvPr id="8196" name="Rectangle 2"/>
          <p:cNvSpPr>
            <a:spLocks noGrp="1" noChangeArrowheads="1"/>
          </p:cNvSpPr>
          <p:nvPr>
            <p:ph idx="1"/>
          </p:nvPr>
        </p:nvSpPr>
        <p:spPr>
          <a:xfrm>
            <a:off x="456480" y="1604331"/>
            <a:ext cx="8208000" cy="4645928"/>
          </a:xfrm>
        </p:spPr>
        <p:txBody>
          <a:bodyPr lIns="82945" tIns="41473" rIns="82945" bIns="41473"/>
          <a:lstStyle/>
          <a:p>
            <a:pPr>
              <a:tabLst>
                <a:tab pos="411589" algn="l"/>
                <a:tab pos="826057" algn="l"/>
                <a:tab pos="1240528" algn="l"/>
                <a:tab pos="1654994" algn="l"/>
                <a:tab pos="2069462" algn="l"/>
                <a:tab pos="2483932" algn="l"/>
                <a:tab pos="2898399" algn="l"/>
                <a:tab pos="3312869" algn="l"/>
                <a:tab pos="3727336" algn="l"/>
                <a:tab pos="4141801" algn="l"/>
                <a:tab pos="4556272" algn="l"/>
                <a:tab pos="4970739" algn="l"/>
                <a:tab pos="5385210" algn="l"/>
                <a:tab pos="5799678" algn="l"/>
                <a:tab pos="6214148" algn="l"/>
                <a:tab pos="6628613" algn="l"/>
                <a:tab pos="7043082" algn="l"/>
                <a:tab pos="7457551" algn="l"/>
                <a:tab pos="7872017" algn="l"/>
                <a:tab pos="8286485" algn="l"/>
              </a:tabLst>
            </a:pPr>
            <a:r>
              <a:rPr lang="en-US" dirty="0" err="1" smtClean="0"/>
              <a:t>Inicializar</a:t>
            </a:r>
            <a:r>
              <a:rPr lang="en-US" dirty="0" smtClean="0"/>
              <a:t> a </a:t>
            </a:r>
            <a:r>
              <a:rPr lang="en-US" dirty="0" err="1" smtClean="0"/>
              <a:t>fila</a:t>
            </a:r>
            <a:endParaRPr lang="en-US" dirty="0" smtClean="0"/>
          </a:p>
          <a:p>
            <a:pPr>
              <a:tabLst>
                <a:tab pos="411589" algn="l"/>
                <a:tab pos="826057" algn="l"/>
                <a:tab pos="1240528" algn="l"/>
                <a:tab pos="1654994" algn="l"/>
                <a:tab pos="2069462" algn="l"/>
                <a:tab pos="2483932" algn="l"/>
                <a:tab pos="2898399" algn="l"/>
                <a:tab pos="3312869" algn="l"/>
                <a:tab pos="3727336" algn="l"/>
                <a:tab pos="4141801" algn="l"/>
                <a:tab pos="4556272" algn="l"/>
                <a:tab pos="4970739" algn="l"/>
                <a:tab pos="5385210" algn="l"/>
                <a:tab pos="5799678" algn="l"/>
                <a:tab pos="6214148" algn="l"/>
                <a:tab pos="6628613" algn="l"/>
                <a:tab pos="7043082" algn="l"/>
                <a:tab pos="7457551" algn="l"/>
                <a:tab pos="7872017" algn="l"/>
                <a:tab pos="8286485" algn="l"/>
              </a:tabLst>
            </a:pPr>
            <a:r>
              <a:rPr lang="en-US" dirty="0" err="1" smtClean="0"/>
              <a:t>Verificar</a:t>
            </a:r>
            <a:r>
              <a:rPr lang="en-US" dirty="0" smtClean="0"/>
              <a:t> se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vazia</a:t>
            </a:r>
            <a:endParaRPr lang="en-US" dirty="0" smtClean="0"/>
          </a:p>
          <a:p>
            <a:pPr>
              <a:tabLst>
                <a:tab pos="411589" algn="l"/>
                <a:tab pos="826057" algn="l"/>
                <a:tab pos="1240528" algn="l"/>
                <a:tab pos="1654994" algn="l"/>
                <a:tab pos="2069462" algn="l"/>
                <a:tab pos="2483932" algn="l"/>
                <a:tab pos="2898399" algn="l"/>
                <a:tab pos="3312869" algn="l"/>
                <a:tab pos="3727336" algn="l"/>
                <a:tab pos="4141801" algn="l"/>
                <a:tab pos="4556272" algn="l"/>
                <a:tab pos="4970739" algn="l"/>
                <a:tab pos="5385210" algn="l"/>
                <a:tab pos="5799678" algn="l"/>
                <a:tab pos="6214148" algn="l"/>
                <a:tab pos="6628613" algn="l"/>
                <a:tab pos="7043082" algn="l"/>
                <a:tab pos="7457551" algn="l"/>
                <a:tab pos="7872017" algn="l"/>
                <a:tab pos="8286485" algn="l"/>
              </a:tabLst>
            </a:pPr>
            <a:r>
              <a:rPr lang="en-US" dirty="0" err="1" smtClean="0"/>
              <a:t>Inserir</a:t>
            </a:r>
            <a:r>
              <a:rPr lang="en-US" dirty="0" smtClean="0"/>
              <a:t> (</a:t>
            </a:r>
            <a:r>
              <a:rPr lang="en-US" dirty="0" err="1" smtClean="0"/>
              <a:t>enqueue</a:t>
            </a:r>
            <a:r>
              <a:rPr lang="en-US" dirty="0" smtClean="0"/>
              <a:t>)‏</a:t>
            </a:r>
          </a:p>
          <a:p>
            <a:pPr lvl="1">
              <a:tabLst>
                <a:tab pos="411589" algn="l"/>
                <a:tab pos="826057" algn="l"/>
                <a:tab pos="1240528" algn="l"/>
                <a:tab pos="1654994" algn="l"/>
                <a:tab pos="2069462" algn="l"/>
                <a:tab pos="2483932" algn="l"/>
                <a:tab pos="2898399" algn="l"/>
                <a:tab pos="3312869" algn="l"/>
                <a:tab pos="3727336" algn="l"/>
                <a:tab pos="4141801" algn="l"/>
                <a:tab pos="4556272" algn="l"/>
                <a:tab pos="4970739" algn="l"/>
                <a:tab pos="5385210" algn="l"/>
                <a:tab pos="5799678" algn="l"/>
                <a:tab pos="6214148" algn="l"/>
                <a:tab pos="6628613" algn="l"/>
                <a:tab pos="7043082" algn="l"/>
                <a:tab pos="7457551" algn="l"/>
                <a:tab pos="7872017" algn="l"/>
                <a:tab pos="8286485" algn="l"/>
              </a:tabLst>
            </a:pPr>
            <a:r>
              <a:rPr lang="en-US" dirty="0" err="1" smtClean="0"/>
              <a:t>Inserindo</a:t>
            </a:r>
            <a:r>
              <a:rPr lang="en-US" dirty="0" smtClean="0"/>
              <a:t> um </a:t>
            </a:r>
            <a:r>
              <a:rPr lang="en-US" dirty="0" err="1" smtClean="0"/>
              <a:t>elemento</a:t>
            </a:r>
            <a:r>
              <a:rPr lang="en-US" dirty="0" smtClean="0"/>
              <a:t> no FIM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fila</a:t>
            </a:r>
            <a:endParaRPr lang="en-US" dirty="0" smtClean="0"/>
          </a:p>
          <a:p>
            <a:pPr>
              <a:tabLst>
                <a:tab pos="411589" algn="l"/>
                <a:tab pos="826057" algn="l"/>
                <a:tab pos="1240528" algn="l"/>
                <a:tab pos="1654994" algn="l"/>
                <a:tab pos="2069462" algn="l"/>
                <a:tab pos="2483932" algn="l"/>
                <a:tab pos="2898399" algn="l"/>
                <a:tab pos="3312869" algn="l"/>
                <a:tab pos="3727336" algn="l"/>
                <a:tab pos="4141801" algn="l"/>
                <a:tab pos="4556272" algn="l"/>
                <a:tab pos="4970739" algn="l"/>
                <a:tab pos="5385210" algn="l"/>
                <a:tab pos="5799678" algn="l"/>
                <a:tab pos="6214148" algn="l"/>
                <a:tab pos="6628613" algn="l"/>
                <a:tab pos="7043082" algn="l"/>
                <a:tab pos="7457551" algn="l"/>
                <a:tab pos="7872017" algn="l"/>
                <a:tab pos="8286485" algn="l"/>
              </a:tabLst>
            </a:pPr>
            <a:r>
              <a:rPr lang="en-US" dirty="0" err="1" smtClean="0"/>
              <a:t>Retirar</a:t>
            </a:r>
            <a:r>
              <a:rPr lang="en-US" dirty="0" smtClean="0"/>
              <a:t> (</a:t>
            </a:r>
            <a:r>
              <a:rPr lang="en-US" dirty="0" err="1" smtClean="0"/>
              <a:t>dequeue</a:t>
            </a:r>
            <a:r>
              <a:rPr lang="en-US" dirty="0" smtClean="0"/>
              <a:t>)‏</a:t>
            </a:r>
          </a:p>
          <a:p>
            <a:pPr lvl="1">
              <a:tabLst>
                <a:tab pos="411589" algn="l"/>
                <a:tab pos="826057" algn="l"/>
                <a:tab pos="1240528" algn="l"/>
                <a:tab pos="1654994" algn="l"/>
                <a:tab pos="2069462" algn="l"/>
                <a:tab pos="2483932" algn="l"/>
                <a:tab pos="2898399" algn="l"/>
                <a:tab pos="3312869" algn="l"/>
                <a:tab pos="3727336" algn="l"/>
                <a:tab pos="4141801" algn="l"/>
                <a:tab pos="4556272" algn="l"/>
                <a:tab pos="4970739" algn="l"/>
                <a:tab pos="5385210" algn="l"/>
                <a:tab pos="5799678" algn="l"/>
                <a:tab pos="6214148" algn="l"/>
                <a:tab pos="6628613" algn="l"/>
                <a:tab pos="7043082" algn="l"/>
                <a:tab pos="7457551" algn="l"/>
                <a:tab pos="7872017" algn="l"/>
                <a:tab pos="8286485" algn="l"/>
              </a:tabLst>
            </a:pPr>
            <a:r>
              <a:rPr lang="en-US" dirty="0" err="1" smtClean="0"/>
              <a:t>Retira</a:t>
            </a:r>
            <a:r>
              <a:rPr lang="en-US" dirty="0" smtClean="0"/>
              <a:t> um </a:t>
            </a:r>
            <a:r>
              <a:rPr lang="en-US" dirty="0" err="1" smtClean="0"/>
              <a:t>elemento</a:t>
            </a:r>
            <a:r>
              <a:rPr lang="en-US" dirty="0" smtClean="0"/>
              <a:t> do INÍCIO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fila</a:t>
            </a: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1"/>
          <p:cNvSpPr>
            <a:spLocks noGrp="1" noChangeArrowheads="1"/>
          </p:cNvSpPr>
          <p:nvPr>
            <p:ph type="title"/>
          </p:nvPr>
        </p:nvSpPr>
        <p:spPr>
          <a:xfrm>
            <a:off x="1306080" y="221783"/>
            <a:ext cx="7372800" cy="1175163"/>
          </a:xfrm>
        </p:spPr>
        <p:txBody>
          <a:bodyPr lIns="82945" tIns="41473" rIns="82945" bIns="41473"/>
          <a:lstStyle/>
          <a:p>
            <a:pPr>
              <a:tabLst>
                <a:tab pos="0" algn="l"/>
                <a:tab pos="414468" algn="l"/>
                <a:tab pos="828936" algn="l"/>
                <a:tab pos="1243404" algn="l"/>
                <a:tab pos="1657872" algn="l"/>
                <a:tab pos="2072341" algn="l"/>
                <a:tab pos="2486809" algn="l"/>
                <a:tab pos="2901277" algn="l"/>
                <a:tab pos="3315745" algn="l"/>
                <a:tab pos="3730214" algn="l"/>
                <a:tab pos="4144681" algn="l"/>
                <a:tab pos="4559150" algn="l"/>
                <a:tab pos="4973618" algn="l"/>
                <a:tab pos="5388087" algn="l"/>
                <a:tab pos="5802556" algn="l"/>
                <a:tab pos="6217022" algn="l"/>
                <a:tab pos="6631492" algn="l"/>
                <a:tab pos="7045959" algn="l"/>
                <a:tab pos="7460427" algn="l"/>
                <a:tab pos="7874896" algn="l"/>
                <a:tab pos="8289366" algn="l"/>
              </a:tabLst>
            </a:pPr>
            <a:r>
              <a:rPr lang="pt-BR" dirty="0" smtClean="0"/>
              <a:t>Operações básicas</a:t>
            </a:r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1500174"/>
            <a:ext cx="7653600" cy="4026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ulaBranco">
  <a:themeElements>
    <a:clrScheme name="Apresentação3 1">
      <a:dk1>
        <a:srgbClr val="000000"/>
      </a:dk1>
      <a:lt1>
        <a:srgbClr val="FFFFFF"/>
      </a:lt1>
      <a:dk2>
        <a:srgbClr val="1F497D"/>
      </a:dk2>
      <a:lt2>
        <a:srgbClr val="000000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Apresentação3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Apresentação3 1">
        <a:dk1>
          <a:srgbClr val="000000"/>
        </a:dk1>
        <a:lt1>
          <a:srgbClr val="FFFFFF"/>
        </a:lt1>
        <a:dk2>
          <a:srgbClr val="1F497D"/>
        </a:dk2>
        <a:lt2>
          <a:srgbClr val="000000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ulaBranco" id="{91DF1BAD-42BA-427D-8556-5C3E5BFCAC67}" vid="{EB627339-1350-4E7B-977B-2234924CAD91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AulaBranco</Template>
  <TotalTime>4042</TotalTime>
  <Words>377</Words>
  <Application>Microsoft Office PowerPoint</Application>
  <PresentationFormat>Apresentação na tela (4:3)</PresentationFormat>
  <Paragraphs>76</Paragraphs>
  <Slides>13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Arial</vt:lpstr>
      <vt:lpstr>Arial Black</vt:lpstr>
      <vt:lpstr>Arial Narrow</vt:lpstr>
      <vt:lpstr>Calibri</vt:lpstr>
      <vt:lpstr>DejaVu Sans</vt:lpstr>
      <vt:lpstr>Verdana</vt:lpstr>
      <vt:lpstr>AulaBranco</vt:lpstr>
      <vt:lpstr>Programação e Estrutura de Dados</vt:lpstr>
      <vt:lpstr>Filas</vt:lpstr>
      <vt:lpstr>Fila – O que é?</vt:lpstr>
      <vt:lpstr>Fila – O que é?</vt:lpstr>
      <vt:lpstr>Fila – O que é?</vt:lpstr>
      <vt:lpstr>Definições</vt:lpstr>
      <vt:lpstr>Aplicações</vt:lpstr>
      <vt:lpstr>Operações básicas</vt:lpstr>
      <vt:lpstr>Operações básicas</vt:lpstr>
      <vt:lpstr>Implementação dinâmica</vt:lpstr>
      <vt:lpstr>Implementação dinâmica</vt:lpstr>
      <vt:lpstr>Algoritmos (Operações)</vt:lpstr>
      <vt:lpstr>Dúvidas</vt:lpstr>
    </vt:vector>
  </TitlesOfParts>
  <Company>atm informatica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sem título</dc:title>
  <dc:creator>airton kuada</dc:creator>
  <cp:lastModifiedBy>Gilvan Maiochi</cp:lastModifiedBy>
  <cp:revision>775</cp:revision>
  <dcterms:created xsi:type="dcterms:W3CDTF">2001-08-07T17:32:55Z</dcterms:created>
  <dcterms:modified xsi:type="dcterms:W3CDTF">2013-05-20T23:45:01Z</dcterms:modified>
</cp:coreProperties>
</file>