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4" r:id="rId5"/>
    <p:sldId id="266" r:id="rId6"/>
    <p:sldId id="262" r:id="rId7"/>
    <p:sldId id="267" r:id="rId8"/>
    <p:sldId id="264" r:id="rId9"/>
    <p:sldId id="283" r:id="rId10"/>
    <p:sldId id="270" r:id="rId11"/>
    <p:sldId id="288" r:id="rId12"/>
    <p:sldId id="291" r:id="rId13"/>
    <p:sldId id="272" r:id="rId14"/>
    <p:sldId id="273" r:id="rId15"/>
    <p:sldId id="269" r:id="rId16"/>
    <p:sldId id="276" r:id="rId17"/>
    <p:sldId id="280" r:id="rId18"/>
    <p:sldId id="279" r:id="rId19"/>
    <p:sldId id="292" r:id="rId20"/>
    <p:sldId id="282" r:id="rId21"/>
    <p:sldId id="293" r:id="rId22"/>
    <p:sldId id="284" r:id="rId23"/>
    <p:sldId id="286" r:id="rId24"/>
    <p:sldId id="289" r:id="rId25"/>
    <p:sldId id="290" r:id="rId26"/>
    <p:sldId id="287" r:id="rId27"/>
    <p:sldId id="260" r:id="rId28"/>
    <p:sldId id="263" r:id="rId29"/>
    <p:sldId id="27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72C"/>
    <a:srgbClr val="5368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6" autoAdjust="0"/>
  </p:normalViewPr>
  <p:slideViewPr>
    <p:cSldViewPr>
      <p:cViewPr>
        <p:scale>
          <a:sx n="66" d="100"/>
          <a:sy n="66" d="100"/>
        </p:scale>
        <p:origin x="-128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15278-A148-49C2-9AE1-8AB31215E83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21D61F-6AAA-4ABD-BF89-F2BD49584426}">
      <dgm:prSet phldrT="[Texto]" custT="1"/>
      <dgm:spPr/>
      <dgm:t>
        <a:bodyPr/>
        <a:lstStyle/>
        <a:p>
          <a:r>
            <a:rPr lang="pt-BR" sz="2400" dirty="0" smtClean="0"/>
            <a:t>Application Compositor, Early Design, </a:t>
          </a:r>
        </a:p>
        <a:p>
          <a:r>
            <a:rPr lang="pt-BR" sz="2400" dirty="0" smtClean="0"/>
            <a:t>Pos-Architecture</a:t>
          </a:r>
          <a:endParaRPr lang="pt-BR" sz="2400" dirty="0"/>
        </a:p>
      </dgm:t>
    </dgm:pt>
    <dgm:pt modelId="{F38E8B87-D2FA-4B81-BE6C-C905FADE5F1E}" type="parTrans" cxnId="{DB9255D4-4AE9-4070-9615-FF4B14F12F2A}">
      <dgm:prSet/>
      <dgm:spPr/>
      <dgm:t>
        <a:bodyPr/>
        <a:lstStyle/>
        <a:p>
          <a:endParaRPr lang="pt-BR"/>
        </a:p>
      </dgm:t>
    </dgm:pt>
    <dgm:pt modelId="{1806FB18-C80D-4C60-92C9-50037DD9CD0A}" type="sibTrans" cxnId="{DB9255D4-4AE9-4070-9615-FF4B14F12F2A}">
      <dgm:prSet/>
      <dgm:spPr/>
      <dgm:t>
        <a:bodyPr/>
        <a:lstStyle/>
        <a:p>
          <a:endParaRPr lang="pt-BR"/>
        </a:p>
      </dgm:t>
    </dgm:pt>
    <dgm:pt modelId="{9A64211F-A2C5-4674-A0E1-057B10A4A764}">
      <dgm:prSet phldrT="[Texto]"/>
      <dgm:spPr/>
      <dgm:t>
        <a:bodyPr/>
        <a:lstStyle/>
        <a:p>
          <a:r>
            <a:rPr lang="pt-BR" dirty="0" smtClean="0"/>
            <a:t>Básico</a:t>
          </a:r>
          <a:endParaRPr lang="pt-BR" dirty="0"/>
        </a:p>
      </dgm:t>
    </dgm:pt>
    <dgm:pt modelId="{868427DF-7FA6-4E40-9E4B-88AA720EB813}" type="parTrans" cxnId="{BDA1AE4D-C9E3-4786-97D9-C8DA96B0103F}">
      <dgm:prSet/>
      <dgm:spPr/>
      <dgm:t>
        <a:bodyPr/>
        <a:lstStyle/>
        <a:p>
          <a:endParaRPr lang="pt-BR"/>
        </a:p>
      </dgm:t>
    </dgm:pt>
    <dgm:pt modelId="{FBFA4436-1B36-4014-A8AC-D96A1FA864E7}" type="sibTrans" cxnId="{BDA1AE4D-C9E3-4786-97D9-C8DA96B0103F}">
      <dgm:prSet/>
      <dgm:spPr/>
      <dgm:t>
        <a:bodyPr/>
        <a:lstStyle/>
        <a:p>
          <a:endParaRPr lang="pt-BR"/>
        </a:p>
      </dgm:t>
    </dgm:pt>
    <dgm:pt modelId="{76787C26-F815-480E-81E9-17C9E9F1505D}">
      <dgm:prSet phldrT="[Texto]"/>
      <dgm:spPr/>
      <dgm:t>
        <a:bodyPr/>
        <a:lstStyle/>
        <a:p>
          <a:r>
            <a:rPr lang="pt-BR" dirty="0" smtClean="0"/>
            <a:t>Completo</a:t>
          </a:r>
          <a:endParaRPr lang="pt-BR" dirty="0"/>
        </a:p>
      </dgm:t>
    </dgm:pt>
    <dgm:pt modelId="{EF481C8A-3ED6-4771-AC98-866AE2630CC4}" type="parTrans" cxnId="{A6612E16-CBE5-4B1D-B108-22EB636A1939}">
      <dgm:prSet/>
      <dgm:spPr/>
      <dgm:t>
        <a:bodyPr/>
        <a:lstStyle/>
        <a:p>
          <a:endParaRPr lang="pt-BR"/>
        </a:p>
      </dgm:t>
    </dgm:pt>
    <dgm:pt modelId="{E6FFD5C0-A45F-4AAB-9E88-8EE6A3914098}" type="sibTrans" cxnId="{A6612E16-CBE5-4B1D-B108-22EB636A1939}">
      <dgm:prSet/>
      <dgm:spPr/>
      <dgm:t>
        <a:bodyPr/>
        <a:lstStyle/>
        <a:p>
          <a:endParaRPr lang="pt-BR"/>
        </a:p>
      </dgm:t>
    </dgm:pt>
    <dgm:pt modelId="{8BB42493-85C2-499E-8337-CA249D756B2B}">
      <dgm:prSet phldrT="[Texto]"/>
      <dgm:spPr/>
      <dgm:t>
        <a:bodyPr/>
        <a:lstStyle/>
        <a:p>
          <a:r>
            <a:rPr lang="pt-BR" dirty="0" smtClean="0"/>
            <a:t>Intermediário</a:t>
          </a:r>
          <a:endParaRPr lang="pt-BR" dirty="0"/>
        </a:p>
      </dgm:t>
    </dgm:pt>
    <dgm:pt modelId="{5610150B-1CAC-414B-BAF6-31D4493EB6C4}" type="parTrans" cxnId="{ED2B5229-1E42-4B0E-9CCA-DB066B48A0FF}">
      <dgm:prSet/>
      <dgm:spPr/>
      <dgm:t>
        <a:bodyPr/>
        <a:lstStyle/>
        <a:p>
          <a:endParaRPr lang="pt-BR"/>
        </a:p>
      </dgm:t>
    </dgm:pt>
    <dgm:pt modelId="{C83EA594-1944-4959-9D22-5402BF5BB2DB}" type="sibTrans" cxnId="{ED2B5229-1E42-4B0E-9CCA-DB066B48A0FF}">
      <dgm:prSet/>
      <dgm:spPr/>
      <dgm:t>
        <a:bodyPr/>
        <a:lstStyle/>
        <a:p>
          <a:endParaRPr lang="pt-BR"/>
        </a:p>
      </dgm:t>
    </dgm:pt>
    <dgm:pt modelId="{82D2285C-3987-4315-9323-28F98336A6D0}" type="pres">
      <dgm:prSet presAssocID="{70E15278-A148-49C2-9AE1-8AB31215E83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96252C3-F88B-41D9-BD1F-E9DF9C44500B}" type="pres">
      <dgm:prSet presAssocID="{70E15278-A148-49C2-9AE1-8AB31215E83D}" presName="radial" presStyleCnt="0">
        <dgm:presLayoutVars>
          <dgm:animLvl val="ctr"/>
        </dgm:presLayoutVars>
      </dgm:prSet>
      <dgm:spPr/>
    </dgm:pt>
    <dgm:pt modelId="{8BB0B16F-E850-4BC3-8070-9E1105E86B6A}" type="pres">
      <dgm:prSet presAssocID="{6D21D61F-6AAA-4ABD-BF89-F2BD49584426}" presName="centerShape" presStyleLbl="vennNode1" presStyleIdx="0" presStyleCnt="4" custScaleX="170948" custScaleY="112363"/>
      <dgm:spPr/>
      <dgm:t>
        <a:bodyPr/>
        <a:lstStyle/>
        <a:p>
          <a:endParaRPr lang="pt-BR"/>
        </a:p>
      </dgm:t>
    </dgm:pt>
    <dgm:pt modelId="{F7507493-AF5A-4E4F-8BA8-4FDB300E202F}" type="pres">
      <dgm:prSet presAssocID="{9A64211F-A2C5-4674-A0E1-057B10A4A764}" presName="node" presStyleLbl="vennNode1" presStyleIdx="1" presStyleCnt="4" custScaleX="143025" custScaleY="1216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399E5E-F18C-46E4-B62F-573BC5064D73}" type="pres">
      <dgm:prSet presAssocID="{76787C26-F815-480E-81E9-17C9E9F1505D}" presName="node" presStyleLbl="vennNode1" presStyleIdx="2" presStyleCnt="4" custScaleX="125189" custScaleY="116558" custRadScaleRad="128996" custRadScaleInc="-5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4A2087-8CD3-4C8D-A9CC-7D2D06CC2E6A}" type="pres">
      <dgm:prSet presAssocID="{8BB42493-85C2-499E-8337-CA249D756B2B}" presName="node" presStyleLbl="vennNode1" presStyleIdx="3" presStyleCnt="4" custScaleX="143762" custScaleY="124364" custRadScaleRad="126440" custRadScaleInc="558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D2B5229-1E42-4B0E-9CCA-DB066B48A0FF}" srcId="{6D21D61F-6AAA-4ABD-BF89-F2BD49584426}" destId="{8BB42493-85C2-499E-8337-CA249D756B2B}" srcOrd="2" destOrd="0" parTransId="{5610150B-1CAC-414B-BAF6-31D4493EB6C4}" sibTransId="{C83EA594-1944-4959-9D22-5402BF5BB2DB}"/>
    <dgm:cxn modelId="{DB9255D4-4AE9-4070-9615-FF4B14F12F2A}" srcId="{70E15278-A148-49C2-9AE1-8AB31215E83D}" destId="{6D21D61F-6AAA-4ABD-BF89-F2BD49584426}" srcOrd="0" destOrd="0" parTransId="{F38E8B87-D2FA-4B81-BE6C-C905FADE5F1E}" sibTransId="{1806FB18-C80D-4C60-92C9-50037DD9CD0A}"/>
    <dgm:cxn modelId="{9A8B1D0F-415C-4F3C-8E29-D1EC9A686112}" type="presOf" srcId="{6D21D61F-6AAA-4ABD-BF89-F2BD49584426}" destId="{8BB0B16F-E850-4BC3-8070-9E1105E86B6A}" srcOrd="0" destOrd="0" presId="urn:microsoft.com/office/officeart/2005/8/layout/radial3"/>
    <dgm:cxn modelId="{02FBA8A5-0E6F-4D8C-9548-5E226EA43C23}" type="presOf" srcId="{70E15278-A148-49C2-9AE1-8AB31215E83D}" destId="{82D2285C-3987-4315-9323-28F98336A6D0}" srcOrd="0" destOrd="0" presId="urn:microsoft.com/office/officeart/2005/8/layout/radial3"/>
    <dgm:cxn modelId="{2D485524-514B-466B-A5E5-E8C802140337}" type="presOf" srcId="{8BB42493-85C2-499E-8337-CA249D756B2B}" destId="{154A2087-8CD3-4C8D-A9CC-7D2D06CC2E6A}" srcOrd="0" destOrd="0" presId="urn:microsoft.com/office/officeart/2005/8/layout/radial3"/>
    <dgm:cxn modelId="{58B5A433-F562-4DFD-93E0-6547D2E84416}" type="presOf" srcId="{76787C26-F815-480E-81E9-17C9E9F1505D}" destId="{81399E5E-F18C-46E4-B62F-573BC5064D73}" srcOrd="0" destOrd="0" presId="urn:microsoft.com/office/officeart/2005/8/layout/radial3"/>
    <dgm:cxn modelId="{A6612E16-CBE5-4B1D-B108-22EB636A1939}" srcId="{6D21D61F-6AAA-4ABD-BF89-F2BD49584426}" destId="{76787C26-F815-480E-81E9-17C9E9F1505D}" srcOrd="1" destOrd="0" parTransId="{EF481C8A-3ED6-4771-AC98-866AE2630CC4}" sibTransId="{E6FFD5C0-A45F-4AAB-9E88-8EE6A3914098}"/>
    <dgm:cxn modelId="{BDA1AE4D-C9E3-4786-97D9-C8DA96B0103F}" srcId="{6D21D61F-6AAA-4ABD-BF89-F2BD49584426}" destId="{9A64211F-A2C5-4674-A0E1-057B10A4A764}" srcOrd="0" destOrd="0" parTransId="{868427DF-7FA6-4E40-9E4B-88AA720EB813}" sibTransId="{FBFA4436-1B36-4014-A8AC-D96A1FA864E7}"/>
    <dgm:cxn modelId="{C6897720-C1DF-41B4-9D13-B467760110E8}" type="presOf" srcId="{9A64211F-A2C5-4674-A0E1-057B10A4A764}" destId="{F7507493-AF5A-4E4F-8BA8-4FDB300E202F}" srcOrd="0" destOrd="0" presId="urn:microsoft.com/office/officeart/2005/8/layout/radial3"/>
    <dgm:cxn modelId="{68FD0B3B-97B9-4EEC-AAC4-14951507DCE7}" type="presParOf" srcId="{82D2285C-3987-4315-9323-28F98336A6D0}" destId="{196252C3-F88B-41D9-BD1F-E9DF9C44500B}" srcOrd="0" destOrd="0" presId="urn:microsoft.com/office/officeart/2005/8/layout/radial3"/>
    <dgm:cxn modelId="{D1109BCA-0466-4338-8E11-D94836984198}" type="presParOf" srcId="{196252C3-F88B-41D9-BD1F-E9DF9C44500B}" destId="{8BB0B16F-E850-4BC3-8070-9E1105E86B6A}" srcOrd="0" destOrd="0" presId="urn:microsoft.com/office/officeart/2005/8/layout/radial3"/>
    <dgm:cxn modelId="{67EEAC87-5602-4D91-B844-38CAAA8A4346}" type="presParOf" srcId="{196252C3-F88B-41D9-BD1F-E9DF9C44500B}" destId="{F7507493-AF5A-4E4F-8BA8-4FDB300E202F}" srcOrd="1" destOrd="0" presId="urn:microsoft.com/office/officeart/2005/8/layout/radial3"/>
    <dgm:cxn modelId="{6E3EEE8D-8C61-41A5-A766-D712A20CDAD5}" type="presParOf" srcId="{196252C3-F88B-41D9-BD1F-E9DF9C44500B}" destId="{81399E5E-F18C-46E4-B62F-573BC5064D73}" srcOrd="2" destOrd="0" presId="urn:microsoft.com/office/officeart/2005/8/layout/radial3"/>
    <dgm:cxn modelId="{7D771D53-9E09-4C0B-B90B-A6B8A21DB58C}" type="presParOf" srcId="{196252C3-F88B-41D9-BD1F-E9DF9C44500B}" destId="{154A2087-8CD3-4C8D-A9CC-7D2D06CC2E6A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B0B16F-E850-4BC3-8070-9E1105E86B6A}">
      <dsp:nvSpPr>
        <dsp:cNvPr id="0" name=""/>
        <dsp:cNvSpPr/>
      </dsp:nvSpPr>
      <dsp:spPr>
        <a:xfrm>
          <a:off x="1913331" y="1228247"/>
          <a:ext cx="4525868" cy="29748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Application Compositor, Early Design,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Pos-Architecture</a:t>
          </a:r>
          <a:endParaRPr lang="pt-BR" sz="2400" kern="1200" dirty="0"/>
        </a:p>
      </dsp:txBody>
      <dsp:txXfrm>
        <a:off x="1913331" y="1228247"/>
        <a:ext cx="4525868" cy="2974823"/>
      </dsp:txXfrm>
    </dsp:sp>
    <dsp:sp modelId="{F7507493-AF5A-4E4F-8BA8-4FDB300E202F}">
      <dsp:nvSpPr>
        <dsp:cNvPr id="0" name=""/>
        <dsp:cNvSpPr/>
      </dsp:nvSpPr>
      <dsp:spPr>
        <a:xfrm>
          <a:off x="3229614" y="63833"/>
          <a:ext cx="1893301" cy="16103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Básico</a:t>
          </a:r>
          <a:endParaRPr lang="pt-BR" sz="1800" kern="1200" dirty="0"/>
        </a:p>
      </dsp:txBody>
      <dsp:txXfrm>
        <a:off x="3229614" y="63833"/>
        <a:ext cx="1893301" cy="1610322"/>
      </dsp:txXfrm>
    </dsp:sp>
    <dsp:sp modelId="{81399E5E-F18C-46E4-B62F-573BC5064D73}">
      <dsp:nvSpPr>
        <dsp:cNvPr id="0" name=""/>
        <dsp:cNvSpPr/>
      </dsp:nvSpPr>
      <dsp:spPr>
        <a:xfrm>
          <a:off x="5543601" y="2867436"/>
          <a:ext cx="1657196" cy="15429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Completo</a:t>
          </a:r>
          <a:endParaRPr lang="pt-BR" sz="1800" kern="1200" dirty="0"/>
        </a:p>
      </dsp:txBody>
      <dsp:txXfrm>
        <a:off x="5543601" y="2867436"/>
        <a:ext cx="1657196" cy="1542943"/>
      </dsp:txXfrm>
    </dsp:sp>
    <dsp:sp modelId="{154A2087-8CD3-4C8D-A9CC-7D2D06CC2E6A}">
      <dsp:nvSpPr>
        <dsp:cNvPr id="0" name=""/>
        <dsp:cNvSpPr/>
      </dsp:nvSpPr>
      <dsp:spPr>
        <a:xfrm>
          <a:off x="1080124" y="2815835"/>
          <a:ext cx="1903057" cy="1646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Intermediário</a:t>
          </a:r>
          <a:endParaRPr lang="pt-BR" sz="1800" kern="1200" dirty="0"/>
        </a:p>
      </dsp:txBody>
      <dsp:txXfrm>
        <a:off x="1080124" y="2815835"/>
        <a:ext cx="1903057" cy="1646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75587-D263-490F-B3E1-21FE19BED490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3B983-64FC-46BE-B742-C47BE31E750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</a:t>
            </a:r>
            <a:r>
              <a:rPr lang="pt-BR" baseline="0" dirty="0" smtClean="0"/>
              <a:t> Paramétricos – baseados em relação matemática entre tamanho, esforço e prazo. Modelo analógico – comparação simples do projeto atual com base histórica anteriores.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0" dirty="0" smtClean="0"/>
              <a:t>Ao incluir o cliente informar seu CEP o AIE do CEP é referenciado para buscar o endereço completo </a:t>
            </a:r>
          </a:p>
          <a:p>
            <a:endParaRPr lang="pt-BR" b="0" dirty="0" smtClean="0"/>
          </a:p>
          <a:p>
            <a:r>
              <a:rPr lang="pt-BR" b="0" dirty="0" smtClean="0"/>
              <a:t>Arquivos</a:t>
            </a:r>
            <a:r>
              <a:rPr lang="pt-BR" b="0" baseline="0" dirty="0" smtClean="0"/>
              <a:t> de segurança e configuração mantido pela aplicação</a:t>
            </a:r>
            <a:endParaRPr lang="pt-BR" b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12</a:t>
            </a:fld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Calibrando as</a:t>
            </a:r>
            <a:r>
              <a:rPr lang="pt-BR" baseline="0" dirty="0" smtClean="0"/>
              <a:t> constantes multiplicativas.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As características têm influência 0 – nenhuma influência ou 5 – grande influência.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Cálculo da unidade de</a:t>
            </a:r>
            <a:r>
              <a:rPr lang="pt-BR" baseline="0" dirty="0" smtClean="0"/>
              <a:t> medida homem-hora é o total de horas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baseia PF + MK</a:t>
            </a:r>
            <a:r>
              <a:rPr lang="pt-BR" baseline="0" dirty="0" smtClean="0"/>
              <a:t> </a:t>
            </a:r>
            <a:r>
              <a:rPr lang="pt-BR" dirty="0" smtClean="0"/>
              <a:t>II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15</a:t>
            </a:fld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Uma transação em um caso de uso é caracterizada por um conjunto de passos, que devem ser </a:t>
            </a:r>
          </a:p>
          <a:p>
            <a:r>
              <a:rPr lang="pt-BR" dirty="0" smtClean="0"/>
              <a:t>garantidamente realizados em conjunto ou cancelados em sua totalidade, caso ocorra </a:t>
            </a:r>
          </a:p>
          <a:p>
            <a:r>
              <a:rPr lang="pt-BR" dirty="0" smtClean="0"/>
              <a:t>algum erro ou alguma outra impossibilidade de conclusão em um dos passos. </a:t>
            </a:r>
          </a:p>
          <a:p>
            <a:endParaRPr lang="pt-BR" dirty="0" smtClean="0"/>
          </a:p>
          <a:p>
            <a:r>
              <a:rPr lang="pt-BR" dirty="0" smtClean="0"/>
              <a:t>Transação</a:t>
            </a:r>
            <a:r>
              <a:rPr lang="pt-BR" baseline="0" dirty="0" smtClean="0"/>
              <a:t> &lt;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17</a:t>
            </a:fld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TCF = 13</a:t>
            </a:r>
          </a:p>
          <a:p>
            <a:r>
              <a:rPr lang="pt-BR" dirty="0" smtClean="0"/>
              <a:t>EF = 8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18</a:t>
            </a:fld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Cálculo da unidade de</a:t>
            </a:r>
            <a:r>
              <a:rPr lang="pt-BR" baseline="0" dirty="0" smtClean="0"/>
              <a:t> medida homem-hora é o total de horas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19</a:t>
            </a:fld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Application Compositor</a:t>
            </a:r>
            <a:r>
              <a:rPr lang="pt-BR" baseline="0" dirty="0" smtClean="0"/>
              <a:t> – </a:t>
            </a:r>
            <a:r>
              <a:rPr lang="pt-BR" dirty="0" smtClean="0"/>
              <a:t>Prototipação</a:t>
            </a:r>
          </a:p>
          <a:p>
            <a:r>
              <a:rPr lang="pt-BR" dirty="0" smtClean="0"/>
              <a:t>Early Design – Arquitetura </a:t>
            </a:r>
          </a:p>
          <a:p>
            <a:r>
              <a:rPr lang="pt-BR" dirty="0" smtClean="0"/>
              <a:t>Pos-Architecture</a:t>
            </a:r>
            <a:r>
              <a:rPr lang="pt-BR" baseline="0" dirty="0" smtClean="0"/>
              <a:t> - Desenvolvimento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21</a:t>
            </a:fld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KLOC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expressado em milhares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Substituem o KLOC por Pontos de Objetos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Telas, relatórios e categoriza como fácil, médio ou difícil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22</a:t>
            </a:fld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Substituição</a:t>
            </a:r>
            <a:r>
              <a:rPr lang="pt-BR" baseline="0" dirty="0" smtClean="0"/>
              <a:t> KLOC por pontos de função convertidos em KLOC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24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Estimativa – cálculo</a:t>
            </a:r>
            <a:r>
              <a:rPr lang="pt-BR" baseline="0" dirty="0" smtClean="0"/>
              <a:t> por conjuntura (</a:t>
            </a:r>
            <a:r>
              <a:rPr lang="pt-BR" dirty="0" smtClean="0"/>
              <a:t>Suposição, hipótese). Considerar como verdadeiro. </a:t>
            </a:r>
            <a:r>
              <a:rPr lang="pt-BR" smtClean="0"/>
              <a:t>Admitir como provável ou possível. Alegar ou afirmar hipoteticamente para tirar alguma indução.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usa</a:t>
            </a:r>
            <a:r>
              <a:rPr lang="pt-BR" baseline="0" dirty="0" smtClean="0"/>
              <a:t> UCP se a empresa usar casos de uso para representar os requisitos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29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Esforço é calculado a partir</a:t>
            </a:r>
            <a:r>
              <a:rPr lang="pt-BR" baseline="0" dirty="0" smtClean="0"/>
              <a:t> do tamanho</a:t>
            </a:r>
          </a:p>
          <a:p>
            <a:r>
              <a:rPr lang="pt-BR" baseline="0" dirty="0" smtClean="0"/>
              <a:t>Prazo e Custo são calculados através do esforço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Variações no </a:t>
            </a:r>
            <a:r>
              <a:rPr lang="pt-BR" b="1" dirty="0" smtClean="0"/>
              <a:t>esforço</a:t>
            </a:r>
            <a:r>
              <a:rPr lang="pt-BR" dirty="0" smtClean="0"/>
              <a:t> é traduzido preço do projeto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Variação no </a:t>
            </a:r>
            <a:r>
              <a:rPr lang="pt-BR" b="1" dirty="0" smtClean="0"/>
              <a:t>prazo</a:t>
            </a:r>
            <a:r>
              <a:rPr lang="pt-BR" dirty="0" smtClean="0"/>
              <a:t> é traduzido no cronograma do projeto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5.3.4 GPR4 - (Até o nível F) O esforço e o custo para a execução das tarefas e</a:t>
            </a:r>
            <a:br>
              <a:rPr lang="pt-BR" dirty="0" smtClean="0"/>
            </a:br>
            <a:r>
              <a:rPr lang="pt-BR" dirty="0" smtClean="0"/>
              <a:t>dos produtos de trabalho são estimados com base em dados históricos</a:t>
            </a:r>
            <a:br>
              <a:rPr lang="pt-BR" dirty="0" smtClean="0"/>
            </a:br>
            <a:r>
              <a:rPr lang="pt-BR" dirty="0" smtClean="0"/>
              <a:t>ou referências técnicas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GPR 4. (A partir do nível E) O planejamento e as estimativas das atividades do</a:t>
            </a:r>
            <a:br>
              <a:rPr lang="pt-BR" dirty="0" smtClean="0"/>
            </a:br>
            <a:r>
              <a:rPr lang="pt-BR" dirty="0" smtClean="0"/>
              <a:t>projeto são feitos baseados no repositório de estimativas e no conjunto</a:t>
            </a:r>
            <a:br>
              <a:rPr lang="pt-BR" dirty="0" smtClean="0"/>
            </a:br>
            <a:r>
              <a:rPr lang="pt-BR" dirty="0" smtClean="0"/>
              <a:t>de ativos de processo organizacional;</a:t>
            </a:r>
          </a:p>
          <a:p>
            <a:endParaRPr lang="pt-BR" dirty="0" smtClean="0"/>
          </a:p>
          <a:p>
            <a:r>
              <a:rPr lang="pt-BR" dirty="0" smtClean="0"/>
              <a:t>Justificativa - Provar que não podia deixar de ser.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Motivação – </a:t>
            </a:r>
            <a:r>
              <a:rPr lang="pt-BR" baseline="0" dirty="0" smtClean="0"/>
              <a:t>condições que influenciam a direção de avanço do assunto.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Delphi é baseado no pressuposto de que o julgamento de um grupo é superior ao julgamento individual. O objetivo do método era combinar em um único indicador as opiniões dos especialistas em estimativas e expectativas quanto ao tempo de desenvolvimento de uma tecnologia em particular.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0" dirty="0" smtClean="0"/>
              <a:t>Ao incluir o cliente informar seu CEP o AIE do CEP é referenciado para buscar o endereço completo </a:t>
            </a:r>
          </a:p>
          <a:p>
            <a:endParaRPr lang="pt-BR" b="0" dirty="0" smtClean="0"/>
          </a:p>
          <a:p>
            <a:r>
              <a:rPr lang="pt-BR" b="0" dirty="0" smtClean="0"/>
              <a:t>Arquivos</a:t>
            </a:r>
            <a:r>
              <a:rPr lang="pt-BR" b="0" baseline="0" dirty="0" smtClean="0"/>
              <a:t> de segurança e configuração mantido pela aplicação</a:t>
            </a:r>
            <a:endParaRPr lang="pt-BR" b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B983-64FC-46BE-B742-C47BE31E7504}" type="slidenum">
              <a:rPr lang="pt-BR" smtClean="0"/>
              <a:pPr/>
              <a:t>11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9644-455B-4064-8EE9-24BCFFF80DBF}" type="datetimeFigureOut">
              <a:rPr lang="pt-BR" smtClean="0"/>
              <a:pPr/>
              <a:t>18/10/2010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E052-B024-4960-ACE4-5AA05A05339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M%C3%A9todo_Delphi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diariodecomputador.blogspot.com/2009/05/apf-analise-por-ponto-de-funcao.html" TargetMode="External"/><Relationship Id="rId4" Type="http://schemas.openxmlformats.org/officeDocument/2006/relationships/hyperlink" Target="http://operandobien.blogspot.com/2007/09/homem-hora-o-que-eh-e-como-usa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780928"/>
            <a:ext cx="7772400" cy="677937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Técnicas de Estimativa em Projetos de Software</a:t>
            </a:r>
            <a:endParaRPr lang="pt-BR" sz="2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3284984"/>
            <a:ext cx="6400800" cy="1152128"/>
          </a:xfrm>
        </p:spPr>
        <p:txBody>
          <a:bodyPr>
            <a:normAutofit/>
          </a:bodyPr>
          <a:lstStyle/>
          <a:p>
            <a:pPr algn="r"/>
            <a:r>
              <a:rPr lang="pt-BR" sz="2000" b="1" dirty="0" smtClean="0"/>
              <a:t>IN1149 – Qualidade, Processos e Gestão de Software</a:t>
            </a:r>
          </a:p>
          <a:p>
            <a:pPr algn="r"/>
            <a:r>
              <a:rPr lang="pt-BR" sz="2000" b="1" i="1" dirty="0" smtClean="0"/>
              <a:t>Professor: </a:t>
            </a:r>
            <a:r>
              <a:rPr lang="pt-BR" sz="2000" dirty="0" smtClean="0"/>
              <a:t>Alexandre Vasconcelos</a:t>
            </a:r>
          </a:p>
          <a:p>
            <a:pPr algn="r"/>
            <a:r>
              <a:rPr lang="pt-BR" sz="2000" b="1" i="1" dirty="0" smtClean="0"/>
              <a:t>Aluna:</a:t>
            </a:r>
            <a:r>
              <a:rPr lang="pt-BR" sz="2000" dirty="0" smtClean="0"/>
              <a:t> Ariádnes Rodrigues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b="1" dirty="0" smtClean="0"/>
          </a:p>
          <a:p>
            <a:r>
              <a:rPr lang="pt-BR" sz="2800" b="1" dirty="0" smtClean="0"/>
              <a:t>Criador: </a:t>
            </a:r>
            <a:r>
              <a:rPr lang="pt-BR" sz="2800" dirty="0" smtClean="0"/>
              <a:t>Alan Albrecht em 1979</a:t>
            </a:r>
          </a:p>
          <a:p>
            <a:r>
              <a:rPr lang="pt-BR" sz="2800" b="1" dirty="0" smtClean="0"/>
              <a:t>Popularização: </a:t>
            </a:r>
            <a:r>
              <a:rPr lang="pt-BR" sz="2800" dirty="0" smtClean="0"/>
              <a:t>International Function Point Users Group (IFPUG) desde 1986 e BFPUG</a:t>
            </a:r>
          </a:p>
          <a:p>
            <a:r>
              <a:rPr lang="pt-BR" sz="2800" b="1" dirty="0" smtClean="0"/>
              <a:t>Propriedades Medidas: </a:t>
            </a:r>
            <a:r>
              <a:rPr lang="pt-BR" sz="2800" dirty="0" smtClean="0"/>
              <a:t>Tamanho do Projeto</a:t>
            </a:r>
          </a:p>
          <a:p>
            <a:r>
              <a:rPr lang="pt-BR" sz="2800" b="1" dirty="0" smtClean="0"/>
              <a:t>Propriedades Estimadas: </a:t>
            </a:r>
            <a:r>
              <a:rPr lang="pt-BR" sz="2800" dirty="0" smtClean="0"/>
              <a:t>Esforço, Prazo e Custo</a:t>
            </a:r>
            <a:endParaRPr lang="pt-BR" sz="2800" b="1" dirty="0" smtClean="0"/>
          </a:p>
          <a:p>
            <a:r>
              <a:rPr lang="pt-BR" sz="2800" b="1" dirty="0" smtClean="0"/>
              <a:t>Entrada: </a:t>
            </a:r>
            <a:r>
              <a:rPr lang="pt-BR" sz="2800" dirty="0" smtClean="0"/>
              <a:t>Requisitos</a:t>
            </a:r>
            <a:endParaRPr lang="pt-BR" sz="2800" b="1" dirty="0" smtClean="0"/>
          </a:p>
          <a:p>
            <a:r>
              <a:rPr lang="pt-BR" sz="2800" b="1" dirty="0" smtClean="0"/>
              <a:t>Fórmula: </a:t>
            </a:r>
            <a:r>
              <a:rPr lang="pt-BR" sz="2800" dirty="0" smtClean="0"/>
              <a:t>PF: CNA</a:t>
            </a:r>
            <a:r>
              <a:rPr lang="pt-BR" sz="2400" baseline="-25000" dirty="0" smtClean="0"/>
              <a:t>(Contagem Não Ajustada)</a:t>
            </a:r>
            <a:r>
              <a:rPr lang="pt-BR" sz="2800" dirty="0" smtClean="0"/>
              <a:t>* FAV</a:t>
            </a:r>
            <a:r>
              <a:rPr lang="pt-BR" sz="2800" baseline="-25000" dirty="0" smtClean="0"/>
              <a:t> (</a:t>
            </a:r>
            <a:r>
              <a:rPr lang="pt-BR" sz="2400" baseline="-25000" dirty="0" smtClean="0"/>
              <a:t>Fator</a:t>
            </a:r>
            <a:r>
              <a:rPr lang="pt-BR" sz="2400" dirty="0" smtClean="0"/>
              <a:t> </a:t>
            </a:r>
            <a:r>
              <a:rPr lang="pt-BR" sz="2400" baseline="-25000" dirty="0" smtClean="0"/>
              <a:t>de Ajuste</a:t>
            </a:r>
            <a:r>
              <a:rPr lang="pt-BR" sz="2400" dirty="0" smtClean="0"/>
              <a:t> </a:t>
            </a:r>
            <a:r>
              <a:rPr lang="pt-BR" sz="2400" baseline="-25000" dirty="0" smtClean="0"/>
              <a:t>de valor)</a:t>
            </a:r>
            <a:r>
              <a:rPr lang="pt-BR" sz="2800" dirty="0" smtClean="0"/>
              <a:t> </a:t>
            </a:r>
            <a:endParaRPr lang="pt-BR" sz="2800" b="1" dirty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Técnica: Análise por Pontos de Função(APF)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endParaRPr lang="pt-BR" sz="2800" dirty="0" smtClean="0"/>
          </a:p>
          <a:p>
            <a:pPr marL="514350" indent="-514350">
              <a:buAutoNum type="arabicParenR"/>
            </a:pPr>
            <a:r>
              <a:rPr lang="pt-BR" sz="2800" dirty="0" smtClean="0"/>
              <a:t>Levantamento dos requisitos</a:t>
            </a:r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Técnica: Análise por Pontos de Função(APF)</a:t>
            </a:r>
            <a:endParaRPr lang="pt-BR" sz="3600" dirty="0"/>
          </a:p>
        </p:txBody>
      </p:sp>
      <p:sp>
        <p:nvSpPr>
          <p:cNvPr id="59" name="Retângulo 58"/>
          <p:cNvSpPr/>
          <p:nvPr/>
        </p:nvSpPr>
        <p:spPr>
          <a:xfrm>
            <a:off x="2123728" y="1599183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PF: </a:t>
            </a:r>
            <a:r>
              <a:rPr lang="pt-BR" sz="2400" dirty="0" smtClean="0">
                <a:solidFill>
                  <a:srgbClr val="FF0000"/>
                </a:solidFill>
              </a:rPr>
              <a:t>CNA</a:t>
            </a:r>
            <a:r>
              <a:rPr lang="pt-BR" sz="2000" baseline="-25000" dirty="0" smtClean="0">
                <a:solidFill>
                  <a:srgbClr val="FF0000"/>
                </a:solidFill>
              </a:rPr>
              <a:t>(Contagem Não Ajustada)</a:t>
            </a:r>
            <a:r>
              <a:rPr lang="pt-BR" sz="2400" dirty="0" smtClean="0"/>
              <a:t>* FAV</a:t>
            </a:r>
            <a:r>
              <a:rPr lang="pt-BR" sz="2400" baseline="-25000" dirty="0" smtClean="0"/>
              <a:t> (</a:t>
            </a:r>
            <a:r>
              <a:rPr lang="pt-BR" sz="2000" baseline="-25000" dirty="0" smtClean="0"/>
              <a:t>Fator</a:t>
            </a:r>
            <a:r>
              <a:rPr lang="pt-BR" sz="2000" dirty="0" smtClean="0"/>
              <a:t> </a:t>
            </a:r>
            <a:r>
              <a:rPr lang="pt-BR" sz="2000" baseline="-25000" dirty="0" smtClean="0"/>
              <a:t>de Ajuste</a:t>
            </a:r>
            <a:r>
              <a:rPr lang="pt-BR" sz="2000" dirty="0" smtClean="0"/>
              <a:t> </a:t>
            </a:r>
            <a:r>
              <a:rPr lang="pt-BR" sz="2000" baseline="-25000" dirty="0" smtClean="0"/>
              <a:t>de Valor)</a:t>
            </a:r>
            <a:r>
              <a:rPr lang="pt-BR" sz="2400" dirty="0" smtClean="0"/>
              <a:t> 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708920"/>
            <a:ext cx="842256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ap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75" y="2636912"/>
            <a:ext cx="6732087" cy="468052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2) Classificar cada requisitos</a:t>
            </a:r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Técnica: Análise por Pontos de Função(APF)</a:t>
            </a:r>
            <a:endParaRPr lang="pt-BR" sz="36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860032" y="2743760"/>
            <a:ext cx="396044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 (EE) 3 (Baixa) , 4 (Média) ou 6 (Alta) PF</a:t>
            </a:r>
          </a:p>
          <a:p>
            <a:r>
              <a:rPr lang="pt-BR" dirty="0" smtClean="0"/>
              <a:t> (SE) 4 , 5 ou 7 PF </a:t>
            </a:r>
          </a:p>
          <a:p>
            <a:r>
              <a:rPr lang="pt-BR" dirty="0" smtClean="0"/>
              <a:t>(CE) 3 , 4 ou 6 PF </a:t>
            </a:r>
          </a:p>
          <a:p>
            <a:r>
              <a:rPr lang="pt-BR" dirty="0" smtClean="0"/>
              <a:t>(ALI)7 , 10  ou 15 PF</a:t>
            </a:r>
          </a:p>
          <a:p>
            <a:r>
              <a:rPr lang="pt-BR" dirty="0" smtClean="0"/>
              <a:t>(AIE) 5, 7 ou 10</a:t>
            </a:r>
            <a:endParaRPr lang="pt-BR" dirty="0"/>
          </a:p>
        </p:txBody>
      </p:sp>
      <p:sp>
        <p:nvSpPr>
          <p:cNvPr id="59" name="Retângulo 58"/>
          <p:cNvSpPr/>
          <p:nvPr/>
        </p:nvSpPr>
        <p:spPr>
          <a:xfrm>
            <a:off x="2123728" y="1599183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PF: </a:t>
            </a:r>
            <a:r>
              <a:rPr lang="pt-BR" sz="2400" dirty="0" smtClean="0">
                <a:solidFill>
                  <a:srgbClr val="FF0000"/>
                </a:solidFill>
              </a:rPr>
              <a:t>CNA</a:t>
            </a:r>
            <a:r>
              <a:rPr lang="pt-BR" sz="2000" baseline="-25000" dirty="0" smtClean="0">
                <a:solidFill>
                  <a:srgbClr val="FF0000"/>
                </a:solidFill>
              </a:rPr>
              <a:t>(Contagem Não Ajustada)</a:t>
            </a:r>
            <a:r>
              <a:rPr lang="pt-BR" sz="2400" dirty="0" smtClean="0"/>
              <a:t>* FAV</a:t>
            </a:r>
            <a:r>
              <a:rPr lang="pt-BR" sz="2400" baseline="-25000" dirty="0" smtClean="0"/>
              <a:t> (</a:t>
            </a:r>
            <a:r>
              <a:rPr lang="pt-BR" sz="2000" baseline="-25000" dirty="0" smtClean="0"/>
              <a:t>Fator</a:t>
            </a:r>
            <a:r>
              <a:rPr lang="pt-BR" sz="2000" dirty="0" smtClean="0"/>
              <a:t> </a:t>
            </a:r>
            <a:r>
              <a:rPr lang="pt-BR" sz="2000" baseline="-25000" dirty="0" smtClean="0"/>
              <a:t>de Ajuste</a:t>
            </a:r>
            <a:r>
              <a:rPr lang="pt-BR" sz="2000" dirty="0" smtClean="0"/>
              <a:t> </a:t>
            </a:r>
            <a:r>
              <a:rPr lang="pt-BR" sz="2000" baseline="-25000" dirty="0" smtClean="0"/>
              <a:t>de Valor)</a:t>
            </a:r>
            <a:r>
              <a:rPr lang="pt-BR" sz="2400" dirty="0" smtClean="0"/>
              <a:t>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3) Calcular Fator de Ajuste</a:t>
            </a:r>
          </a:p>
          <a:p>
            <a:pPr lvl="1">
              <a:buNone/>
            </a:pPr>
            <a:r>
              <a:rPr lang="pt-BR" dirty="0" smtClean="0"/>
              <a:t>FAV = 0,65 + SCGS </a:t>
            </a:r>
            <a:r>
              <a:rPr lang="pt-BR" baseline="-25000" dirty="0" smtClean="0"/>
              <a:t>(Soma</a:t>
            </a:r>
            <a:r>
              <a:rPr lang="pt-BR" dirty="0" smtClean="0"/>
              <a:t> </a:t>
            </a:r>
            <a:r>
              <a:rPr lang="pt-BR" baseline="-25000" dirty="0" smtClean="0"/>
              <a:t>das Categorias Gerais do Sistema) </a:t>
            </a:r>
            <a:r>
              <a:rPr lang="pt-BR" dirty="0" smtClean="0"/>
              <a:t>* 0,01 </a:t>
            </a:r>
          </a:p>
          <a:p>
            <a:pPr lvl="1">
              <a:buNone/>
            </a:pPr>
            <a:endParaRPr lang="pt-BR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Técnica: Análise por Pontos de Função(APF)</a:t>
            </a:r>
            <a:endParaRPr lang="pt-BR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708920"/>
            <a:ext cx="3096344" cy="389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have direita 7"/>
          <p:cNvSpPr/>
          <p:nvPr/>
        </p:nvSpPr>
        <p:spPr>
          <a:xfrm>
            <a:off x="2771800" y="2708920"/>
            <a:ext cx="1008112" cy="3888432"/>
          </a:xfrm>
          <a:prstGeom prst="rightBrace">
            <a:avLst>
              <a:gd name="adj1" fmla="val 39108"/>
              <a:gd name="adj2" fmla="val 465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67944" y="443711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Escala: 0 a 5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3419872" y="2708920"/>
            <a:ext cx="5580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PF: CNA</a:t>
            </a:r>
            <a:r>
              <a:rPr lang="pt-BR" sz="2000" baseline="-25000" dirty="0" smtClean="0"/>
              <a:t>(Contagem Não Ajustada)</a:t>
            </a:r>
            <a:r>
              <a:rPr lang="pt-BR" sz="2400" dirty="0" smtClean="0"/>
              <a:t>* </a:t>
            </a:r>
            <a:r>
              <a:rPr lang="pt-BR" sz="2400" dirty="0" smtClean="0">
                <a:solidFill>
                  <a:srgbClr val="FF0000"/>
                </a:solidFill>
              </a:rPr>
              <a:t>FAV</a:t>
            </a:r>
            <a:r>
              <a:rPr lang="pt-BR" sz="2400" baseline="-25000" dirty="0" smtClean="0">
                <a:solidFill>
                  <a:srgbClr val="FF0000"/>
                </a:solidFill>
              </a:rPr>
              <a:t> (</a:t>
            </a:r>
            <a:r>
              <a:rPr lang="pt-BR" sz="2000" baseline="-25000" dirty="0" smtClean="0">
                <a:solidFill>
                  <a:srgbClr val="FF0000"/>
                </a:solidFill>
              </a:rPr>
              <a:t>Fator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de Ajuste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de Valor)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564904"/>
            <a:ext cx="2095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2400" dirty="0" smtClean="0"/>
              <a:t>Produtividade = Homens-Hora para cada PF</a:t>
            </a:r>
          </a:p>
          <a:p>
            <a:r>
              <a:rPr lang="pt-BR" sz="2400" dirty="0" smtClean="0"/>
              <a:t>Custo Médio da Hora.</a:t>
            </a:r>
          </a:p>
          <a:p>
            <a:pPr>
              <a:buNone/>
            </a:pPr>
            <a:endParaRPr lang="pt-BR" sz="2400" dirty="0" smtClean="0"/>
          </a:p>
          <a:p>
            <a:r>
              <a:rPr lang="pt-BR" sz="2400" b="1" dirty="0" smtClean="0"/>
              <a:t>Esforço</a:t>
            </a:r>
            <a:r>
              <a:rPr lang="pt-BR" sz="2400" dirty="0" smtClean="0"/>
              <a:t> = Produtividade * PF</a:t>
            </a:r>
          </a:p>
          <a:p>
            <a:r>
              <a:rPr lang="pt-BR" sz="2400" b="1" dirty="0" smtClean="0"/>
              <a:t>Prazo  </a:t>
            </a:r>
            <a:r>
              <a:rPr lang="pt-BR" sz="2400" dirty="0" smtClean="0"/>
              <a:t>=</a:t>
            </a:r>
            <a:r>
              <a:rPr lang="pt-BR" sz="2400" b="1" dirty="0" smtClean="0"/>
              <a:t> </a:t>
            </a:r>
            <a:r>
              <a:rPr lang="pt-BR" sz="2400" dirty="0" smtClean="0"/>
              <a:t>Esforço / Equipe * 8</a:t>
            </a:r>
          </a:p>
          <a:p>
            <a:r>
              <a:rPr lang="pt-BR" sz="2400" b="1" dirty="0" smtClean="0"/>
              <a:t>Equipe </a:t>
            </a:r>
            <a:r>
              <a:rPr lang="pt-BR" sz="2400" dirty="0" smtClean="0"/>
              <a:t>=</a:t>
            </a:r>
            <a:r>
              <a:rPr lang="pt-BR" sz="2400" b="1" dirty="0" smtClean="0"/>
              <a:t> </a:t>
            </a:r>
            <a:r>
              <a:rPr lang="pt-BR" sz="2400" dirty="0" smtClean="0"/>
              <a:t>Esforço/ Prazo * 8</a:t>
            </a:r>
          </a:p>
          <a:p>
            <a:r>
              <a:rPr lang="pt-BR" sz="2400" b="1" dirty="0" smtClean="0"/>
              <a:t>Custo</a:t>
            </a:r>
            <a:r>
              <a:rPr lang="pt-BR" sz="2400" dirty="0" smtClean="0"/>
              <a:t> = Equipe * Custo Médio da Hora</a:t>
            </a:r>
            <a:endParaRPr lang="pt-BR" sz="2400" dirty="0"/>
          </a:p>
        </p:txBody>
      </p:sp>
      <p:pic>
        <p:nvPicPr>
          <p:cNvPr id="4" name="Imagem 3" descr="capa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5" name="Imagem 4" descr="LogoC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Técnica: Análise por Pontos de Função(APF)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270892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 smtClean="0"/>
          </a:p>
          <a:p>
            <a:r>
              <a:rPr lang="pt-BR" sz="2800" b="1" dirty="0" smtClean="0"/>
              <a:t>Criador: </a:t>
            </a:r>
            <a:r>
              <a:rPr lang="pt-BR" sz="2800" dirty="0" smtClean="0"/>
              <a:t>Gustav Karner em 1993</a:t>
            </a:r>
          </a:p>
          <a:p>
            <a:r>
              <a:rPr lang="pt-BR" sz="2800" b="1" dirty="0" smtClean="0"/>
              <a:t>Popularização: </a:t>
            </a:r>
            <a:r>
              <a:rPr lang="pt-BR" sz="2800" dirty="0" smtClean="0"/>
              <a:t>Inglaterra, adaptando</a:t>
            </a:r>
            <a:r>
              <a:rPr lang="pt-BR" sz="2800" b="1" dirty="0" smtClean="0"/>
              <a:t> </a:t>
            </a:r>
            <a:r>
              <a:rPr lang="pt-BR" sz="2800" dirty="0" smtClean="0"/>
              <a:t>APF + MK II</a:t>
            </a:r>
          </a:p>
          <a:p>
            <a:r>
              <a:rPr lang="pt-BR" sz="2800" b="1" dirty="0" smtClean="0"/>
              <a:t>Propriedades Medidas: </a:t>
            </a:r>
            <a:r>
              <a:rPr lang="pt-BR" sz="2800" dirty="0" smtClean="0"/>
              <a:t>Tamanho do Projeto</a:t>
            </a:r>
          </a:p>
          <a:p>
            <a:r>
              <a:rPr lang="pt-BR" sz="2800" b="1" dirty="0" smtClean="0"/>
              <a:t>Propriedades Estimadas: </a:t>
            </a:r>
            <a:r>
              <a:rPr lang="pt-BR" sz="2800" dirty="0" smtClean="0"/>
              <a:t>Esforço, Prazo e Custo</a:t>
            </a:r>
            <a:endParaRPr lang="pt-BR" sz="2800" b="1" dirty="0" smtClean="0"/>
          </a:p>
          <a:p>
            <a:r>
              <a:rPr lang="pt-BR" sz="2800" b="1" dirty="0" smtClean="0"/>
              <a:t>Entrada:</a:t>
            </a:r>
            <a:r>
              <a:rPr lang="pt-BR" sz="2800" dirty="0" smtClean="0"/>
              <a:t> Casos de Uso</a:t>
            </a:r>
            <a:r>
              <a:rPr lang="pt-BR" sz="2800" b="1" dirty="0" smtClean="0"/>
              <a:t> </a:t>
            </a:r>
          </a:p>
          <a:p>
            <a:r>
              <a:rPr lang="pt-BR" sz="2800" b="1" dirty="0" smtClean="0"/>
              <a:t>Fórmula: </a:t>
            </a:r>
            <a:r>
              <a:rPr lang="pt-BR" sz="2800" dirty="0" smtClean="0"/>
              <a:t>UCP: UUCP</a:t>
            </a:r>
            <a:r>
              <a:rPr lang="pt-BR" sz="2400" baseline="-25000" dirty="0" smtClean="0"/>
              <a:t>(Peso Total de Atores e Caso de Uso)</a:t>
            </a:r>
            <a:r>
              <a:rPr lang="pt-BR" sz="2800" dirty="0" smtClean="0"/>
              <a:t>* TCF</a:t>
            </a:r>
            <a:r>
              <a:rPr lang="pt-BR" sz="2800" baseline="-25000" dirty="0" smtClean="0"/>
              <a:t> (Complexidade Técnica</a:t>
            </a:r>
            <a:r>
              <a:rPr lang="pt-BR" sz="2400" baseline="-25000" dirty="0" smtClean="0"/>
              <a:t>) </a:t>
            </a:r>
            <a:r>
              <a:rPr lang="pt-BR" sz="2400" dirty="0" smtClean="0"/>
              <a:t>* </a:t>
            </a:r>
            <a:r>
              <a:rPr lang="pt-BR" sz="2800" dirty="0" smtClean="0"/>
              <a:t>EF</a:t>
            </a:r>
            <a:r>
              <a:rPr lang="pt-BR" sz="2800" baseline="-25000" dirty="0" smtClean="0"/>
              <a:t>(Complexidade do Ambiente)</a:t>
            </a:r>
            <a:endParaRPr lang="pt-BR" sz="2800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b="1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Análise Pontos de Casos de Uso (UCP)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pt-BR" dirty="0" smtClean="0"/>
              <a:t>UCP: </a:t>
            </a:r>
            <a:r>
              <a:rPr lang="pt-BR" dirty="0" smtClean="0">
                <a:solidFill>
                  <a:srgbClr val="FF0000"/>
                </a:solidFill>
              </a:rPr>
              <a:t>UUCP</a:t>
            </a:r>
            <a:r>
              <a:rPr lang="pt-BR" sz="2800" baseline="-25000" dirty="0" smtClean="0">
                <a:solidFill>
                  <a:srgbClr val="FF0000"/>
                </a:solidFill>
              </a:rPr>
              <a:t>(Peso Total de Atores e Caso de Uso)</a:t>
            </a:r>
            <a:r>
              <a:rPr lang="pt-BR" dirty="0" smtClean="0"/>
              <a:t>* TCF</a:t>
            </a:r>
            <a:r>
              <a:rPr lang="pt-BR" sz="2800" baseline="-25000" dirty="0" smtClean="0"/>
              <a:t> </a:t>
            </a:r>
            <a:r>
              <a:rPr lang="pt-BR" sz="2800" dirty="0" smtClean="0"/>
              <a:t>* </a:t>
            </a:r>
            <a:r>
              <a:rPr lang="pt-BR" dirty="0" smtClean="0"/>
              <a:t>EF</a:t>
            </a:r>
            <a:endParaRPr lang="pt-BR" baseline="-25000" dirty="0" smtClean="0"/>
          </a:p>
          <a:p>
            <a:pPr marL="514350" indent="-514350" algn="ctr">
              <a:buNone/>
            </a:pPr>
            <a:r>
              <a:rPr lang="pt-BR" dirty="0" smtClean="0"/>
              <a:t>UUCP = </a:t>
            </a:r>
            <a:r>
              <a:rPr lang="pt-BR" dirty="0" smtClean="0">
                <a:solidFill>
                  <a:srgbClr val="FF0000"/>
                </a:solidFill>
              </a:rPr>
              <a:t>UAW</a:t>
            </a:r>
            <a:r>
              <a:rPr lang="pt-BR" dirty="0" smtClean="0"/>
              <a:t> + UUCW</a:t>
            </a:r>
          </a:p>
          <a:p>
            <a:pPr marL="514350" indent="-514350">
              <a:buAutoNum type="arabicParenR"/>
            </a:pPr>
            <a:r>
              <a:rPr lang="pt-BR" dirty="0" smtClean="0"/>
              <a:t>Peso não-ajustado dos atores(UAW)</a:t>
            </a:r>
          </a:p>
          <a:p>
            <a:pPr marL="514350" indent="-514350">
              <a:buAutoNum type="arabicParenR"/>
            </a:pPr>
            <a:endParaRPr lang="pt-BR" dirty="0" smtClean="0"/>
          </a:p>
          <a:p>
            <a:pPr marL="514350" indent="-514350">
              <a:buAutoNum type="arabicParenR"/>
            </a:pPr>
            <a:endParaRPr lang="pt-BR" dirty="0" smtClean="0"/>
          </a:p>
          <a:p>
            <a:pPr marL="514350" indent="-514350">
              <a:buAutoNum type="arabicParenR"/>
            </a:pPr>
            <a:endParaRPr lang="pt-BR" dirty="0" smtClean="0"/>
          </a:p>
          <a:p>
            <a:pPr marL="514350" indent="-514350">
              <a:buAutoNum type="arabicParenR"/>
            </a:pPr>
            <a:endParaRPr lang="pt-BR" dirty="0" smtClean="0"/>
          </a:p>
          <a:p>
            <a:pPr marL="514350" indent="-514350">
              <a:buAutoNum type="arabicParenR"/>
            </a:pPr>
            <a:r>
              <a:rPr lang="pt-BR" dirty="0" smtClean="0"/>
              <a:t>Peso não-ajustado dos casos de uso (UUCW)</a:t>
            </a:r>
          </a:p>
          <a:p>
            <a:pPr marL="514350" indent="-514350">
              <a:buNone/>
            </a:pPr>
            <a:endParaRPr lang="pt-BR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Análise Pontos de Casos de Uso (UCP)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140968"/>
            <a:ext cx="8208912" cy="207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pt-BR" dirty="0" smtClean="0"/>
              <a:t>UCP: </a:t>
            </a:r>
            <a:r>
              <a:rPr lang="pt-BR" dirty="0" smtClean="0">
                <a:solidFill>
                  <a:srgbClr val="FF0000"/>
                </a:solidFill>
              </a:rPr>
              <a:t>UUCP</a:t>
            </a:r>
            <a:r>
              <a:rPr lang="pt-BR" sz="2800" baseline="-25000" dirty="0" smtClean="0">
                <a:solidFill>
                  <a:srgbClr val="FF0000"/>
                </a:solidFill>
              </a:rPr>
              <a:t>(Peso Total de Atores e Caso de Uso)</a:t>
            </a:r>
            <a:r>
              <a:rPr lang="pt-BR" dirty="0" smtClean="0"/>
              <a:t>* TCF</a:t>
            </a:r>
            <a:r>
              <a:rPr lang="pt-BR" sz="2800" baseline="-25000" dirty="0" smtClean="0"/>
              <a:t> </a:t>
            </a:r>
            <a:r>
              <a:rPr lang="pt-BR" sz="2800" dirty="0" smtClean="0"/>
              <a:t>* </a:t>
            </a:r>
            <a:r>
              <a:rPr lang="pt-BR" dirty="0" smtClean="0"/>
              <a:t>EF</a:t>
            </a:r>
            <a:endParaRPr lang="pt-BR" baseline="-25000" dirty="0" smtClean="0"/>
          </a:p>
          <a:p>
            <a:pPr marL="514350" indent="-514350" algn="ctr">
              <a:buNone/>
            </a:pPr>
            <a:r>
              <a:rPr lang="pt-BR" dirty="0" smtClean="0"/>
              <a:t>UUCP = UAW + </a:t>
            </a:r>
            <a:r>
              <a:rPr lang="pt-BR" dirty="0" smtClean="0">
                <a:solidFill>
                  <a:srgbClr val="FF0000"/>
                </a:solidFill>
              </a:rPr>
              <a:t>UUCW</a:t>
            </a:r>
          </a:p>
          <a:p>
            <a:r>
              <a:rPr lang="pt-BR" dirty="0" smtClean="0"/>
              <a:t>Peso não-ajustados dos casos de uso (UUCW)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1) </a:t>
            </a:r>
          </a:p>
          <a:p>
            <a:pPr>
              <a:buNone/>
            </a:pPr>
            <a:r>
              <a:rPr lang="pt-BR" dirty="0" smtClean="0"/>
              <a:t>2)</a:t>
            </a:r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Análise Pontos de Casos de Uso (UCP)</a:t>
            </a:r>
            <a:endParaRPr lang="pt-BR" sz="3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84687"/>
            <a:ext cx="5572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476672" y="7173416"/>
            <a:ext cx="3714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7173416"/>
            <a:ext cx="3705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4581128"/>
            <a:ext cx="5976664" cy="15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UCP: UUCP* </a:t>
            </a:r>
            <a:r>
              <a:rPr lang="pt-BR" dirty="0" smtClean="0">
                <a:solidFill>
                  <a:srgbClr val="FF0000"/>
                </a:solidFill>
              </a:rPr>
              <a:t>TCF</a:t>
            </a:r>
            <a:r>
              <a:rPr lang="pt-BR" baseline="-25000" dirty="0" smtClean="0">
                <a:solidFill>
                  <a:srgbClr val="FF0000"/>
                </a:solidFill>
              </a:rPr>
              <a:t> (Complexidade Técnica</a:t>
            </a:r>
            <a:r>
              <a:rPr lang="pt-BR" sz="2800" baseline="-25000" dirty="0" smtClean="0">
                <a:solidFill>
                  <a:srgbClr val="FF0000"/>
                </a:solidFill>
              </a:rPr>
              <a:t>) </a:t>
            </a:r>
            <a:r>
              <a:rPr lang="pt-BR" sz="2800" dirty="0" smtClean="0"/>
              <a:t>*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EF</a:t>
            </a:r>
            <a:r>
              <a:rPr lang="pt-BR" baseline="-25000" dirty="0" smtClean="0">
                <a:solidFill>
                  <a:srgbClr val="FF0000"/>
                </a:solidFill>
              </a:rPr>
              <a:t>(Complexidade do Ambiente)</a:t>
            </a:r>
          </a:p>
          <a:p>
            <a:pPr>
              <a:buNone/>
            </a:pPr>
            <a:r>
              <a:rPr lang="pt-BR" sz="2400" dirty="0" smtClean="0"/>
              <a:t>TCF = 0.6 + (0.01 x TFator)</a:t>
            </a:r>
          </a:p>
          <a:p>
            <a:pPr>
              <a:buNone/>
            </a:pPr>
            <a:r>
              <a:rPr lang="pt-BR" sz="2400" dirty="0" smtClean="0"/>
              <a:t>TFator = ∑(Nível de Influência * Peso do Nível)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EF = 1.4 + (-0.03 x EFactor)</a:t>
            </a:r>
          </a:p>
          <a:p>
            <a:pPr>
              <a:buNone/>
            </a:pPr>
            <a:r>
              <a:rPr lang="pt-BR" sz="2400" dirty="0" smtClean="0"/>
              <a:t>EFactor = ∑(Peso * Nível de Disponibilidade)</a:t>
            </a:r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Análise Pontos de Casos de Uso (UCP)</a:t>
            </a:r>
            <a:endParaRPr lang="pt-BR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601963"/>
            <a:ext cx="55001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3356992"/>
            <a:ext cx="5534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5229200"/>
            <a:ext cx="5495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564904"/>
            <a:ext cx="2095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capa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5" name="Imagem 4" descr="LogoC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dirty="0" smtClean="0"/>
              <a:t>Técnica: Análise Pontos de Casos de Uso (UCP)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6256" y="27089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UCP</a:t>
            </a:r>
            <a:endParaRPr lang="pt-BR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Produtividade = Homens-Hora para cada UCP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1 UCP = 20 Horas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 Médio da Hora.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Esforço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Produtividade * 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Prazo 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Esforço / Equipe * 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Equipe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Esforço/ Prazo * 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Equipe * Custo Médio da Hora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Compromisso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Genericamente: Medição e Estimativa</a:t>
            </a:r>
          </a:p>
          <a:p>
            <a:pPr>
              <a:buNone/>
            </a:pPr>
            <a:r>
              <a:rPr lang="pt-BR" dirty="0" smtClean="0"/>
              <a:t>Medidas do Software</a:t>
            </a:r>
          </a:p>
          <a:p>
            <a:pPr>
              <a:buNone/>
            </a:pPr>
            <a:r>
              <a:rPr lang="pt-BR" dirty="0" smtClean="0"/>
              <a:t>Justificativa e Motivação para uso de técnicas de estimativa em projetos de software</a:t>
            </a:r>
          </a:p>
          <a:p>
            <a:pPr>
              <a:buNone/>
            </a:pPr>
            <a:r>
              <a:rPr lang="pt-BR" dirty="0" smtClean="0"/>
              <a:t>Técnicas de estimativa em projetos de software</a:t>
            </a:r>
          </a:p>
          <a:p>
            <a:pPr lvl="1">
              <a:buNone/>
            </a:pPr>
            <a:r>
              <a:rPr lang="pt-BR" dirty="0" smtClean="0"/>
              <a:t>Delphi</a:t>
            </a:r>
          </a:p>
          <a:p>
            <a:pPr lvl="1">
              <a:buNone/>
            </a:pPr>
            <a:r>
              <a:rPr lang="pt-BR" dirty="0" smtClean="0"/>
              <a:t>Análise de Pontos de Função</a:t>
            </a:r>
          </a:p>
          <a:p>
            <a:pPr lvl="1">
              <a:buNone/>
            </a:pPr>
            <a:r>
              <a:rPr lang="pt-BR" dirty="0" smtClean="0"/>
              <a:t>Pontos de Caso de Uso</a:t>
            </a:r>
          </a:p>
          <a:p>
            <a:pPr lvl="1">
              <a:buNone/>
            </a:pPr>
            <a:r>
              <a:rPr lang="pt-BR" dirty="0" smtClean="0"/>
              <a:t>COCOMO</a:t>
            </a:r>
          </a:p>
          <a:p>
            <a:pPr>
              <a:buNone/>
            </a:pPr>
            <a:r>
              <a:rPr lang="pt-BR" dirty="0" smtClean="0"/>
              <a:t>Síntese das Técnicas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Considerações Finais</a:t>
            </a:r>
          </a:p>
        </p:txBody>
      </p:sp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b="1" dirty="0" smtClean="0"/>
          </a:p>
          <a:p>
            <a:r>
              <a:rPr lang="pt-BR" sz="2800" b="1" dirty="0" smtClean="0"/>
              <a:t>Criador COCOMO 81: </a:t>
            </a:r>
            <a:r>
              <a:rPr lang="pt-BR" sz="2800" dirty="0" smtClean="0"/>
              <a:t>Barry Boehm em 1981</a:t>
            </a:r>
          </a:p>
          <a:p>
            <a:r>
              <a:rPr lang="pt-BR" sz="2800" b="1" dirty="0" smtClean="0"/>
              <a:t>Popularização COCOMO II: </a:t>
            </a:r>
            <a:r>
              <a:rPr lang="pt-BR" sz="2800" dirty="0" smtClean="0"/>
              <a:t>Universidade of Southern California e Rational em 1994</a:t>
            </a:r>
          </a:p>
          <a:p>
            <a:r>
              <a:rPr lang="pt-BR" sz="2800" b="1" dirty="0" smtClean="0"/>
              <a:t>Propriedades Medidas: </a:t>
            </a:r>
            <a:r>
              <a:rPr lang="pt-BR" sz="2800" dirty="0" smtClean="0"/>
              <a:t>Esforço, Prazo e Custo</a:t>
            </a:r>
          </a:p>
          <a:p>
            <a:r>
              <a:rPr lang="pt-BR" sz="2800" b="1" dirty="0" smtClean="0"/>
              <a:t>Entrada:</a:t>
            </a:r>
            <a:r>
              <a:rPr lang="pt-BR" sz="2800" dirty="0" smtClean="0"/>
              <a:t> APF e LOC (Linhas de Código)</a:t>
            </a:r>
            <a:endParaRPr lang="pt-BR" sz="2800" b="1" dirty="0" smtClean="0"/>
          </a:p>
          <a:p>
            <a:r>
              <a:rPr lang="pt-BR" sz="2800" b="1" dirty="0" smtClean="0"/>
              <a:t>Fórmulas:  ...</a:t>
            </a:r>
            <a:endParaRPr lang="pt-BR" sz="2800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Constructive Cost Model</a:t>
            </a:r>
            <a:br>
              <a:rPr lang="pt-BR" sz="3600" dirty="0" smtClean="0"/>
            </a:br>
            <a:r>
              <a:rPr lang="pt-BR" sz="3600" dirty="0" smtClean="0"/>
              <a:t>(COCOMO 81 e COCOMO II ) 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Modelo de Custo Construtivo </a:t>
            </a:r>
            <a:br>
              <a:rPr lang="pt-BR" sz="3600" dirty="0" smtClean="0"/>
            </a:br>
            <a:r>
              <a:rPr lang="pt-BR" sz="3600" dirty="0" smtClean="0"/>
              <a:t>(COCOMO 81 e COCOMO II ) </a:t>
            </a:r>
            <a:endParaRPr lang="pt-BR" sz="3600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95536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2" name="Conector de seta reta 11"/>
          <p:cNvCxnSpPr/>
          <p:nvPr/>
        </p:nvCxnSpPr>
        <p:spPr>
          <a:xfrm rot="5400000" flipH="1" flipV="1">
            <a:off x="5652120" y="2348880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10800000">
            <a:off x="1835696" y="3284984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5652120" y="3717032"/>
            <a:ext cx="158417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224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Prototipação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3568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20272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Modelo Básico </a:t>
            </a:r>
            <a:r>
              <a:rPr lang="pt-BR" sz="2800" dirty="0" smtClean="0"/>
              <a:t>– é rápido porém não contempla fatores multiplicadores de custo.</a:t>
            </a:r>
          </a:p>
          <a:p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endParaRPr lang="pt-BR" sz="2800" dirty="0" smtClean="0"/>
          </a:p>
          <a:p>
            <a:endParaRPr lang="pt-BR" sz="2800" b="1" dirty="0" smtClean="0"/>
          </a:p>
          <a:p>
            <a:endParaRPr lang="pt-BR" sz="2800" b="1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Modelo de Custo Construtivo </a:t>
            </a:r>
            <a:br>
              <a:rPr lang="pt-BR" sz="3600" dirty="0" smtClean="0"/>
            </a:br>
            <a:r>
              <a:rPr lang="pt-BR" sz="3600" dirty="0" smtClean="0"/>
              <a:t>(COCOMO II) </a:t>
            </a:r>
            <a:endParaRPr lang="pt-BR" sz="36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766814"/>
            <a:ext cx="19240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2780928"/>
            <a:ext cx="5429029" cy="10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5" y="4077072"/>
            <a:ext cx="761806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700" b="1" dirty="0" smtClean="0"/>
              <a:t>Modelo Intermediário </a:t>
            </a:r>
            <a:r>
              <a:rPr lang="pt-BR" sz="2700" dirty="0" smtClean="0"/>
              <a:t>– evolução do modelo básico e contempla avaliações de multiplicadores de esforço</a:t>
            </a:r>
            <a:r>
              <a:rPr lang="pt-BR" sz="2800" dirty="0" smtClean="0"/>
              <a:t>.</a:t>
            </a:r>
          </a:p>
          <a:p>
            <a:endParaRPr lang="pt-BR" sz="2800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Técnica: Modelo de Custo Construtivo </a:t>
            </a:r>
            <a:br>
              <a:rPr lang="pt-BR" sz="3600" dirty="0" smtClean="0"/>
            </a:br>
            <a:r>
              <a:rPr lang="pt-BR" sz="3600" dirty="0" smtClean="0"/>
              <a:t>(COCOMO II) 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19350"/>
            <a:ext cx="60198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6660232" y="4005064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EAF – Fator de Ajuste de Esforço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Modelo Intermediário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69058"/>
            <a:ext cx="3236805" cy="72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Técnica: Modelo de Custo Construtivo </a:t>
            </a:r>
            <a:b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(COCOMO II) 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LogoC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068960"/>
            <a:ext cx="5295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4293096"/>
            <a:ext cx="416785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Multiplicadores de Custo</a:t>
            </a:r>
          </a:p>
          <a:p>
            <a:r>
              <a:rPr lang="pt-BR" dirty="0" smtClean="0"/>
              <a:t>Coeficientes ai, bi, bd...</a:t>
            </a:r>
            <a:endParaRPr lang="pt-BR" dirty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Técnica: Modelo de Custo Construtivo </a:t>
            </a:r>
            <a:b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(COCOMO II) 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LogoC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564904"/>
            <a:ext cx="2095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5940152" y="2772217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Constantes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179512" y="2204864"/>
          <a:ext cx="8784976" cy="282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078"/>
                <a:gridCol w="1229880"/>
                <a:gridCol w="1460482"/>
                <a:gridCol w="1153012"/>
                <a:gridCol w="1471524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Delphi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APF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UCP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COCOMO II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Independente</a:t>
                      </a:r>
                      <a:r>
                        <a:rPr lang="pt-BR" baseline="0" dirty="0" smtClean="0"/>
                        <a:t> de</a:t>
                      </a:r>
                      <a:r>
                        <a:rPr lang="pt-BR" dirty="0" smtClean="0"/>
                        <a:t> linguagem</a:t>
                      </a:r>
                      <a:r>
                        <a:rPr lang="pt-BR" baseline="0" dirty="0" smtClean="0"/>
                        <a:t> de programação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Provê programa certificação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Independente de capital</a:t>
                      </a:r>
                      <a:r>
                        <a:rPr lang="pt-BR" baseline="0" dirty="0" smtClean="0"/>
                        <a:t> humano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Margem de Erro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3-4%*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+-30% </a:t>
                      </a:r>
                    </a:p>
                    <a:p>
                      <a:pPr algn="ctr"/>
                      <a:r>
                        <a:rPr lang="pt-BR" dirty="0" smtClean="0"/>
                        <a:t>+-10% **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 de detalhamento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Síntese</a:t>
            </a:r>
            <a:endParaRPr lang="pt-BR" sz="3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582675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*1977, estimativa de venda de produtos</a:t>
            </a:r>
          </a:p>
          <a:p>
            <a:r>
              <a:rPr lang="pt-BR" sz="1600" dirty="0" smtClean="0"/>
              <a:t>**  Levantamento de Requisitos e Desenho Lógico concluído respec.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Valor percebido pelo cliente determina a preferência dentre as empresas.</a:t>
            </a:r>
          </a:p>
          <a:p>
            <a:endParaRPr lang="pt-BR" dirty="0" smtClean="0"/>
          </a:p>
          <a:p>
            <a:r>
              <a:rPr lang="pt-BR" dirty="0" smtClean="0"/>
              <a:t>Reduzir erros na atribuição de valores para o custo e prazo dos softwares agrega valor ao produto ou serviço.</a:t>
            </a:r>
          </a:p>
          <a:p>
            <a:endParaRPr lang="pt-BR" dirty="0" smtClean="0"/>
          </a:p>
          <a:p>
            <a:r>
              <a:rPr lang="pt-BR" dirty="0" smtClean="0"/>
              <a:t>Estimativa de  software pode ser simples na teoria, é difícil e complexa na prática.</a:t>
            </a:r>
          </a:p>
          <a:p>
            <a:endParaRPr lang="pt-BR" dirty="0" smtClean="0"/>
          </a:p>
          <a:p>
            <a:r>
              <a:rPr lang="pt-BR" dirty="0" smtClean="0"/>
              <a:t>Algumas técnicas são a Delphi, APF, UCP, COCOMO.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Existem técnicas mais adequadas para determinadas situações.</a:t>
            </a:r>
          </a:p>
          <a:p>
            <a:endParaRPr lang="pt-BR" dirty="0" smtClean="0"/>
          </a:p>
          <a:p>
            <a:r>
              <a:rPr lang="pt-BR" dirty="0" smtClean="0"/>
              <a:t>Em áreas como ciência e tecnologia o grau de incerteza é tão grande que estimativas exatas e sempre corretas são impossíveis, logo um alto grau de erro é esperado.</a:t>
            </a:r>
            <a:endParaRPr lang="pt-BR" dirty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Considerações Finais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Dúvid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68208"/>
            <a:ext cx="5382344" cy="3577016"/>
          </a:xfrm>
        </p:spPr>
      </p:pic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Dúvidas</a:t>
            </a:r>
            <a:endParaRPr lang="pt-BR" sz="3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48264" y="2065286"/>
            <a:ext cx="1512168" cy="3154710"/>
          </a:xfrm>
          <a:prstGeom prst="rect">
            <a:avLst/>
          </a:prstGeom>
          <a:solidFill>
            <a:srgbClr val="2B672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9900" dirty="0" smtClean="0"/>
              <a:t>?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pt-BR" sz="1600" dirty="0" smtClean="0"/>
              <a:t>SOUZA, B.;PEIXOTO, D.; DINIZ, P.; CANTO, T.; LEITE T. </a:t>
            </a:r>
            <a:r>
              <a:rPr lang="pt-BR" sz="1600" i="1" dirty="0" smtClean="0"/>
              <a:t>Estimando projetos de software usando pontos de caso de uso. </a:t>
            </a:r>
            <a:r>
              <a:rPr lang="pt-BR" sz="1600" dirty="0" smtClean="0"/>
              <a:t>Universidade Federal de Pernambuco ,Recife, 2010.</a:t>
            </a:r>
          </a:p>
          <a:p>
            <a:pPr lvl="0" algn="just">
              <a:buNone/>
            </a:pPr>
            <a:endParaRPr lang="pt-BR" sz="1600" i="1" dirty="0" smtClean="0"/>
          </a:p>
          <a:p>
            <a:pPr lvl="0" algn="just">
              <a:buNone/>
            </a:pPr>
            <a:r>
              <a:rPr lang="pt-BR" sz="1600" dirty="0" smtClean="0"/>
              <a:t>ALVES, A; MOTA, F; VALENÇA,G; DIHEGO, J; ACCIOLY, P.</a:t>
            </a:r>
            <a:r>
              <a:rPr lang="pt-BR" sz="1600" i="1" dirty="0" smtClean="0"/>
              <a:t> Análise de custo esforço e prazo em projetos de software com o “Constructive Cost Model” (COCOMO). </a:t>
            </a:r>
            <a:r>
              <a:rPr lang="pt-BR" sz="1600" dirty="0" smtClean="0"/>
              <a:t>Universidade Federal de Pernambuco,  Recife, 2008.</a:t>
            </a:r>
          </a:p>
          <a:p>
            <a:pPr lvl="0" algn="just">
              <a:buNone/>
            </a:pPr>
            <a:endParaRPr lang="pt-BR" sz="1600" i="1" dirty="0" smtClean="0"/>
          </a:p>
          <a:p>
            <a:pPr lvl="0" algn="just">
              <a:buNone/>
            </a:pPr>
            <a:r>
              <a:rPr lang="pt-BR" sz="1600" dirty="0" smtClean="0"/>
              <a:t>WIKIPEDIA – A Enciclopédia Livre. </a:t>
            </a:r>
            <a:r>
              <a:rPr lang="pt-BR" sz="1600" i="1" dirty="0" smtClean="0"/>
              <a:t>Método Delphi. </a:t>
            </a:r>
            <a:r>
              <a:rPr lang="pt-BR" sz="1600" dirty="0" smtClean="0"/>
              <a:t>Disponível em </a:t>
            </a:r>
            <a:r>
              <a:rPr lang="pt-BR" sz="1600" dirty="0" smtClean="0">
                <a:hlinkClick r:id="rId3"/>
              </a:rPr>
              <a:t>http://pt.wikipedia.org/wiki /Método_Delphi</a:t>
            </a:r>
            <a:r>
              <a:rPr lang="pt-BR" sz="1600" dirty="0" smtClean="0"/>
              <a:t>, acessado em 01/10/2010.</a:t>
            </a:r>
          </a:p>
          <a:p>
            <a:pPr lvl="0" algn="just">
              <a:buNone/>
            </a:pPr>
            <a:endParaRPr lang="pt-BR" sz="1600" i="1" dirty="0" smtClean="0"/>
          </a:p>
          <a:p>
            <a:pPr lvl="0" algn="just">
              <a:buNone/>
            </a:pPr>
            <a:r>
              <a:rPr lang="pt-BR" sz="1600" dirty="0" smtClean="0"/>
              <a:t>ANTONIO, C. </a:t>
            </a:r>
            <a:r>
              <a:rPr lang="pt-BR" sz="1600" i="1" dirty="0" smtClean="0"/>
              <a:t>Homem-hora – o que é e como usar, calcular.</a:t>
            </a:r>
            <a:r>
              <a:rPr lang="pt-BR" sz="1600" dirty="0" smtClean="0"/>
              <a:t> Disponível em </a:t>
            </a:r>
            <a:r>
              <a:rPr lang="pt-BR" sz="1600" dirty="0" smtClean="0">
                <a:hlinkClick r:id="rId4"/>
              </a:rPr>
              <a:t>http://operan dobien.blogspot.com/2007/09/homem-hora-o-que-eh-e-como-usar.html</a:t>
            </a:r>
            <a:r>
              <a:rPr lang="pt-BR" sz="1600" dirty="0" smtClean="0"/>
              <a:t>, acessado em 02/10/2010.</a:t>
            </a:r>
          </a:p>
          <a:p>
            <a:pPr lvl="0" algn="just">
              <a:buNone/>
            </a:pPr>
            <a:endParaRPr lang="pt-BR" sz="1600" dirty="0" smtClean="0"/>
          </a:p>
          <a:p>
            <a:pPr lvl="0" algn="just">
              <a:buNone/>
            </a:pPr>
            <a:r>
              <a:rPr lang="pt-BR" sz="1600" dirty="0" smtClean="0"/>
              <a:t>BARZA, A; PEREIRA, J; SOUZA, G; NASCIMENTO, M; BARROS, R. </a:t>
            </a:r>
            <a:r>
              <a:rPr lang="pt-BR" sz="1600" i="1" dirty="0" smtClean="0"/>
              <a:t>COCOMO. </a:t>
            </a:r>
            <a:r>
              <a:rPr lang="pt-BR" sz="1600" dirty="0" smtClean="0"/>
              <a:t>Universidade Federal de Pernambuco.</a:t>
            </a:r>
          </a:p>
          <a:p>
            <a:pPr lvl="0" algn="just">
              <a:buNone/>
            </a:pPr>
            <a:endParaRPr lang="pt-BR" sz="1600" dirty="0" smtClean="0"/>
          </a:p>
          <a:p>
            <a:pPr lvl="0" algn="just">
              <a:buNone/>
            </a:pPr>
            <a:r>
              <a:rPr lang="pt-BR" sz="1600" dirty="0" smtClean="0"/>
              <a:t>FILHO, A. </a:t>
            </a:r>
            <a:r>
              <a:rPr lang="pt-BR" sz="1600" i="1" dirty="0" smtClean="0"/>
              <a:t>Análise por Ponto de Função. </a:t>
            </a:r>
            <a:r>
              <a:rPr lang="pt-BR" sz="1600" dirty="0" smtClean="0"/>
              <a:t>Disponível em </a:t>
            </a:r>
            <a:r>
              <a:rPr lang="pt-BR" sz="1600" dirty="0" smtClean="0">
                <a:hlinkClick r:id="rId5"/>
              </a:rPr>
              <a:t>http://diariodecomputador. blogspot.com/2009/05/</a:t>
            </a:r>
            <a:r>
              <a:rPr lang="pt-BR" sz="1600" dirty="0" err="1" smtClean="0">
                <a:hlinkClick r:id="rId5"/>
              </a:rPr>
              <a:t>apf-analise-por-ponto-de</a:t>
            </a:r>
            <a:r>
              <a:rPr lang="pt-BR" sz="1600" dirty="0" smtClean="0">
                <a:hlinkClick r:id="rId5"/>
              </a:rPr>
              <a:t>-funcao.html</a:t>
            </a:r>
            <a:r>
              <a:rPr lang="pt-BR" sz="1600" dirty="0" smtClean="0"/>
              <a:t> . Acessado em 05/10/2010.</a:t>
            </a:r>
            <a:endParaRPr lang="pt-BR" sz="1600" i="1" dirty="0" smtClean="0"/>
          </a:p>
          <a:p>
            <a:pPr lvl="0" algn="just">
              <a:buNone/>
            </a:pPr>
            <a:endParaRPr lang="pt-BR" sz="1600" dirty="0" smtClean="0"/>
          </a:p>
          <a:p>
            <a:pPr lvl="0" algn="just">
              <a:buNone/>
            </a:pPr>
            <a:endParaRPr lang="pt-BR" sz="1600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6256" y="6021288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Bibliografia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e Estimativas genéricas</a:t>
            </a:r>
            <a:endParaRPr lang="pt-BR" sz="3600" dirty="0"/>
          </a:p>
        </p:txBody>
      </p:sp>
      <p:pic>
        <p:nvPicPr>
          <p:cNvPr id="9" name="Imagem 8" descr="burac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556792"/>
            <a:ext cx="3495675" cy="4824536"/>
          </a:xfrm>
          <a:prstGeom prst="rect">
            <a:avLst/>
          </a:prstGeom>
        </p:spPr>
      </p:pic>
      <p:pic>
        <p:nvPicPr>
          <p:cNvPr id="12" name="Imagem 11" descr="Buraco1metr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1700808"/>
            <a:ext cx="2664296" cy="2900197"/>
          </a:xfrm>
          <a:prstGeom prst="rect">
            <a:avLst/>
          </a:prstGeom>
        </p:spPr>
      </p:pic>
      <p:pic>
        <p:nvPicPr>
          <p:cNvPr id="13" name="Imagem 12" descr="Buraco2metro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3645024"/>
            <a:ext cx="2592288" cy="282181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907704" y="2780928"/>
            <a:ext cx="11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0.8 metro</a:t>
            </a:r>
          </a:p>
        </p:txBody>
      </p:sp>
      <p:pic>
        <p:nvPicPr>
          <p:cNvPr id="5" name="Imagem 4" descr="LogoCI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23728" y="4941168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metros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668344" y="3645024"/>
            <a:ext cx="13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10</a:t>
            </a:r>
            <a:r>
              <a:rPr lang="pt-BR" dirty="0" smtClean="0"/>
              <a:t>   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metros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804248" y="36450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Altura: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380312" y="2780928"/>
            <a:ext cx="134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Propriedade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Conector de seta reta 23"/>
          <p:cNvCxnSpPr>
            <a:endCxn id="17" idx="0"/>
          </p:cNvCxnSpPr>
          <p:nvPr/>
        </p:nvCxnSpPr>
        <p:spPr>
          <a:xfrm rot="10800000" flipV="1">
            <a:off x="7272300" y="3140968"/>
            <a:ext cx="6840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461855" y="4725144"/>
            <a:ext cx="26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Valor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Unidade de Medida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rot="5400000" flipH="1" flipV="1">
            <a:off x="6948264" y="4005064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5400000" flipH="1" flipV="1">
            <a:off x="8101186" y="4365104"/>
            <a:ext cx="71928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907704" y="29969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escalável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23728" y="52199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esclável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932040" y="61560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escalável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43408"/>
            <a:ext cx="9143999" cy="7127978"/>
          </a:xfrm>
        </p:spPr>
      </p:pic>
      <p:pic>
        <p:nvPicPr>
          <p:cNvPr id="10" name="Imagem 9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11" name="Imagem 10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Modelo Formal </a:t>
            </a:r>
            <a:r>
              <a:rPr lang="pt-BR" sz="3600" dirty="0" smtClean="0"/>
              <a:t>de Medição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</a:pPr>
            <a:r>
              <a:rPr lang="pt-BR" b="1" dirty="0" smtClean="0"/>
              <a:t>Custo:</a:t>
            </a:r>
            <a:r>
              <a:rPr lang="pt-BR" dirty="0" smtClean="0"/>
              <a:t>  real R$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Prazo:</a:t>
            </a:r>
            <a:r>
              <a:rPr lang="pt-BR" dirty="0" smtClean="0"/>
              <a:t>  inteiro semanas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Tamanho ou porte : </a:t>
            </a:r>
            <a:r>
              <a:rPr lang="pt-BR" dirty="0" smtClean="0"/>
              <a:t>inteiro unidade</a:t>
            </a:r>
            <a:endParaRPr lang="pt-BR" b="1" dirty="0" smtClean="0"/>
          </a:p>
          <a:p>
            <a:pPr>
              <a:buFont typeface="Arial" charset="0"/>
              <a:buChar char="•"/>
            </a:pPr>
            <a:r>
              <a:rPr lang="pt-BR" b="1" dirty="0" smtClean="0"/>
              <a:t>Esforço</a:t>
            </a:r>
            <a:r>
              <a:rPr lang="pt-BR" dirty="0" smtClean="0"/>
              <a:t>: inteiro pessoas/mês 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Linhas de Código</a:t>
            </a:r>
            <a:r>
              <a:rPr lang="pt-BR" dirty="0" smtClean="0"/>
              <a:t>: inteiro unidade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Velocidade de Execução</a:t>
            </a:r>
            <a:r>
              <a:rPr lang="pt-BR" dirty="0" smtClean="0"/>
              <a:t>: inteiro segundos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Tamanho de Memória Utilizada</a:t>
            </a:r>
            <a:r>
              <a:rPr lang="pt-BR" dirty="0" smtClean="0"/>
              <a:t>: inteiro KB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Funcionalidade</a:t>
            </a:r>
            <a:r>
              <a:rPr lang="pt-BR" dirty="0" smtClean="0"/>
              <a:t>: inteiro unidade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Complexidade</a:t>
            </a:r>
            <a:r>
              <a:rPr lang="pt-BR" dirty="0" smtClean="0"/>
              <a:t>: 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Eficiência</a:t>
            </a:r>
            <a:r>
              <a:rPr lang="pt-BR" dirty="0" smtClean="0"/>
              <a:t>: </a:t>
            </a:r>
          </a:p>
          <a:p>
            <a:pPr>
              <a:buFont typeface="Arial" charset="0"/>
              <a:buChar char="•"/>
            </a:pPr>
            <a:r>
              <a:rPr lang="pt-BR" b="1" dirty="0" smtClean="0"/>
              <a:t>Qualidade</a:t>
            </a:r>
            <a:r>
              <a:rPr lang="pt-BR" dirty="0" smtClean="0"/>
              <a:t>: </a:t>
            </a:r>
          </a:p>
        </p:txBody>
      </p:sp>
      <p:pic>
        <p:nvPicPr>
          <p:cNvPr id="4" name="Imagem 3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5" name="Imagem 4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Medidas de Software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1520" y="1484784"/>
            <a:ext cx="5904656" cy="17281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3928" y="4388911"/>
            <a:ext cx="28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.</a:t>
            </a:r>
          </a:p>
          <a:p>
            <a:r>
              <a:rPr lang="pt-BR" sz="2400" b="1" dirty="0" smtClean="0"/>
              <a:t>.</a:t>
            </a:r>
          </a:p>
          <a:p>
            <a:r>
              <a:rPr lang="pt-BR" sz="2400" b="1" dirty="0" smtClean="0"/>
              <a:t>.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013176"/>
            <a:ext cx="5359823" cy="93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9848" y="4797152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7" name="Imagem 6" descr="capa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8" name="Imagem 7" descr="LogoCI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pt-BR" sz="3600" dirty="0" smtClean="0"/>
              <a:t>Justificativa: Porque estimar o quanto mais preciso o Custo e o Prazo de um Software?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Custo   =  X                              Preço Projeto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Prazo = Y                              Cronograma Projeto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rot="5400000" flipH="1" flipV="1">
            <a:off x="7775562" y="252810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5400000" flipH="1" flipV="1">
            <a:off x="8495642" y="368023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915816" y="234016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, X +3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2340169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, X +3 + 1</a:t>
            </a:r>
            <a:endParaRPr lang="pt-BR" sz="3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483768" y="3492297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, Y +4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419872" y="349229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, Y + 4 + 2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Piramide_Niveis_MPSBR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772816"/>
            <a:ext cx="5400600" cy="4050450"/>
          </a:xfrm>
        </p:spPr>
      </p:pic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Justificativa: Maturidade de Processo de Desenvolvimento</a:t>
            </a:r>
            <a:endParaRPr lang="pt-BR" sz="3600" dirty="0"/>
          </a:p>
        </p:txBody>
      </p:sp>
      <p:sp>
        <p:nvSpPr>
          <p:cNvPr id="9" name="Chave direita 8"/>
          <p:cNvSpPr/>
          <p:nvPr/>
        </p:nvSpPr>
        <p:spPr>
          <a:xfrm>
            <a:off x="5580112" y="2204864"/>
            <a:ext cx="792088" cy="1296144"/>
          </a:xfrm>
          <a:prstGeom prst="rightBrace">
            <a:avLst>
              <a:gd name="adj1" fmla="val 31686"/>
              <a:gd name="adj2" fmla="val 5103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2204864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É mandatório o uso de métodos formais de estimativas de esforço, custo do projeto de SW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564" y="3147789"/>
            <a:ext cx="83439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capa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8" name="Imagem 7" descr="LogoC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Motivação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857018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Consultor de Tecnologia da ONU afirma que técnicas de estimativas de software não podem ser apenas um ponto justificável e abre temas do programa de Msc e PhD CIn 2010: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b="1" dirty="0" smtClean="0"/>
          </a:p>
          <a:p>
            <a:r>
              <a:rPr lang="pt-BR" sz="2400" b="1" dirty="0" smtClean="0"/>
              <a:t>Criador: </a:t>
            </a:r>
            <a:r>
              <a:rPr lang="pt-BR" sz="2400" dirty="0" smtClean="0"/>
              <a:t>Henry Arnold</a:t>
            </a:r>
            <a:r>
              <a:rPr lang="pt-BR" sz="2400" b="1" dirty="0" smtClean="0"/>
              <a:t> </a:t>
            </a:r>
            <a:r>
              <a:rPr lang="pt-BR" sz="2400" dirty="0" smtClean="0"/>
              <a:t>1944, estimar o impacto da tecnologia na guerra</a:t>
            </a:r>
            <a:endParaRPr lang="pt-BR" sz="2400" b="1" dirty="0" smtClean="0"/>
          </a:p>
          <a:p>
            <a:r>
              <a:rPr lang="pt-BR" sz="2400" b="1" dirty="0" smtClean="0"/>
              <a:t>Popularização: </a:t>
            </a:r>
            <a:r>
              <a:rPr lang="pt-BR" sz="2400" dirty="0" smtClean="0"/>
              <a:t>Relatórios preparados em 1964 por Gordon e Helmer estabeleceu a direção das tendências de longo prazo do desenvolvimento da ciência e tecnologia.</a:t>
            </a:r>
          </a:p>
          <a:p>
            <a:r>
              <a:rPr lang="pt-BR" sz="2400" b="1" dirty="0" smtClean="0"/>
              <a:t>Dados de Entrada: </a:t>
            </a:r>
            <a:r>
              <a:rPr lang="pt-BR" sz="2400" dirty="0" smtClean="0"/>
              <a:t>Descritivo do problema e Conhecimento empírico</a:t>
            </a:r>
          </a:p>
          <a:p>
            <a:r>
              <a:rPr lang="pt-BR" sz="2400" b="1" dirty="0" smtClean="0"/>
              <a:t>Propriedades Estimadas: </a:t>
            </a:r>
            <a:r>
              <a:rPr lang="pt-BR" sz="2400" dirty="0" smtClean="0"/>
              <a:t>Prazo</a:t>
            </a:r>
            <a:endParaRPr lang="pt-BR" sz="2400" b="1" dirty="0" smtClean="0"/>
          </a:p>
          <a:p>
            <a:r>
              <a:rPr lang="pt-BR" sz="2400" b="1" dirty="0" smtClean="0"/>
              <a:t>Fórmula: </a:t>
            </a:r>
            <a:r>
              <a:rPr lang="pt-BR" sz="2400" dirty="0" smtClean="0"/>
              <a:t>reunião de especialistas com ações de responder formulários.</a:t>
            </a:r>
            <a:endParaRPr lang="pt-BR" sz="2400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sz="2800" b="1" dirty="0" smtClean="0"/>
          </a:p>
        </p:txBody>
      </p:sp>
      <p:pic>
        <p:nvPicPr>
          <p:cNvPr id="5" name="Imagem 4" descr="cap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489829"/>
          </a:xfrm>
          <a:prstGeom prst="rect">
            <a:avLst/>
          </a:prstGeom>
        </p:spPr>
      </p:pic>
      <p:pic>
        <p:nvPicPr>
          <p:cNvPr id="6" name="Imagem 5" descr="LogoC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877272"/>
            <a:ext cx="1968771" cy="72008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Técnica: Delphi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1745</Words>
  <Application>Microsoft Office PowerPoint</Application>
  <PresentationFormat>Apresentação na tela (4:3)</PresentationFormat>
  <Paragraphs>297</Paragraphs>
  <Slides>29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Técnicas de Estimativa em Projetos de Software</vt:lpstr>
      <vt:lpstr>Compromisso</vt:lpstr>
      <vt:lpstr>Medidas e Estimativas genéricas</vt:lpstr>
      <vt:lpstr>Modelo Formal de Medição</vt:lpstr>
      <vt:lpstr>Slide 5</vt:lpstr>
      <vt:lpstr>Slide 6</vt:lpstr>
      <vt:lpstr>Justificativa: Maturidade de Processo de Desenvolvimento</vt:lpstr>
      <vt:lpstr>Slide 8</vt:lpstr>
      <vt:lpstr>Técnica: Delphi</vt:lpstr>
      <vt:lpstr>Técnica: Análise por Pontos de Função(APF)</vt:lpstr>
      <vt:lpstr>Técnica: Análise por Pontos de Função(APF)</vt:lpstr>
      <vt:lpstr>Técnica: Análise por Pontos de Função(APF)</vt:lpstr>
      <vt:lpstr>Técnica: Análise por Pontos de Função(APF)</vt:lpstr>
      <vt:lpstr>Slide 14</vt:lpstr>
      <vt:lpstr>Técnica: Análise Pontos de Casos de Uso (UCP)</vt:lpstr>
      <vt:lpstr>Técnica: Análise Pontos de Casos de Uso (UCP)</vt:lpstr>
      <vt:lpstr>Técnica: Análise Pontos de Casos de Uso (UCP)</vt:lpstr>
      <vt:lpstr>Técnica: Análise Pontos de Casos de Uso (UCP)</vt:lpstr>
      <vt:lpstr>Slide 19</vt:lpstr>
      <vt:lpstr>Técnica: Constructive Cost Model (COCOMO 81 e COCOMO II ) </vt:lpstr>
      <vt:lpstr>Técnica: Modelo de Custo Construtivo  (COCOMO 81 e COCOMO II ) </vt:lpstr>
      <vt:lpstr>Técnica: Modelo de Custo Construtivo  (COCOMO II) </vt:lpstr>
      <vt:lpstr>Técnica: Modelo de Custo Construtivo  (COCOMO II) </vt:lpstr>
      <vt:lpstr>Slide 24</vt:lpstr>
      <vt:lpstr>Slide 25</vt:lpstr>
      <vt:lpstr>Síntese</vt:lpstr>
      <vt:lpstr>Considerações Finais</vt:lpstr>
      <vt:lpstr>Dúvidas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Estimativa em Projetos de Software</dc:title>
  <dc:creator>Ariadnes</dc:creator>
  <cp:lastModifiedBy>Ariadnes</cp:lastModifiedBy>
  <cp:revision>401</cp:revision>
  <dcterms:created xsi:type="dcterms:W3CDTF">2010-09-16T02:19:20Z</dcterms:created>
  <dcterms:modified xsi:type="dcterms:W3CDTF">2010-10-18T12:36:27Z</dcterms:modified>
</cp:coreProperties>
</file>