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6" r:id="rId3"/>
    <p:sldId id="281" r:id="rId4"/>
    <p:sldId id="282" r:id="rId5"/>
    <p:sldId id="283" r:id="rId6"/>
    <p:sldId id="284" r:id="rId7"/>
    <p:sldId id="319" r:id="rId8"/>
    <p:sldId id="320" r:id="rId9"/>
    <p:sldId id="289" r:id="rId10"/>
    <p:sldId id="325" r:id="rId11"/>
    <p:sldId id="326" r:id="rId12"/>
    <p:sldId id="327" r:id="rId13"/>
    <p:sldId id="328" r:id="rId14"/>
    <p:sldId id="329" r:id="rId15"/>
    <p:sldId id="330" r:id="rId16"/>
    <p:sldId id="33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038D68-4849-49AE-B0AB-0C60D7E31A12}">
          <p14:sldIdLst>
            <p14:sldId id="257"/>
          </p14:sldIdLst>
        </p14:section>
        <p14:section name="Modelo geral" id="{720B1ECD-8AB9-4D23-9274-D3D81132140F}">
          <p14:sldIdLst>
            <p14:sldId id="286"/>
            <p14:sldId id="281"/>
            <p14:sldId id="282"/>
            <p14:sldId id="283"/>
            <p14:sldId id="284"/>
            <p14:sldId id="319"/>
            <p14:sldId id="320"/>
            <p14:sldId id="28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95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D92A-942E-465B-9EF5-5FCFB5B3BDB8}" type="datetimeFigureOut">
              <a:rPr lang="es-CO" smtClean="0"/>
              <a:t>24/02/2019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FFA4-9051-4A22-B19B-04FF199D0E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70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26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52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47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5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FFA4-9051-4A22-B19B-04FF199D0E5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8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31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4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1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8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1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AEB7-F0AA-46E3-9A3B-BEDEE5AF5CA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88AD-80E2-41DC-9287-5E90FBE90D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6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Visão Empresa, Visão Informação, Visão Computação</a:t>
            </a:r>
          </a:p>
        </p:txBody>
      </p:sp>
    </p:spTree>
    <p:extLst>
      <p:ext uri="{BB962C8B-B14F-4D97-AF65-F5344CB8AC3E}">
        <p14:creationId xmlns:p14="http://schemas.microsoft.com/office/powerpoint/2010/main" val="20248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" y="1418272"/>
            <a:ext cx="11596166" cy="43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" y="1690688"/>
            <a:ext cx="11029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Contratar Serviço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0" y="1965960"/>
            <a:ext cx="11295909" cy="43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Planejar Serviço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90688"/>
            <a:ext cx="10491216" cy="4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Pagar Serviço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881" y="1690688"/>
            <a:ext cx="4538203" cy="50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Monitorar e Controlar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" y="1320546"/>
            <a:ext cx="9086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– Monitorar e Controlar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73" y="1453896"/>
            <a:ext cx="4433450" cy="50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produto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lamada rectangular 10"/>
          <p:cNvSpPr/>
          <p:nvPr/>
        </p:nvSpPr>
        <p:spPr>
          <a:xfrm>
            <a:off x="3163686" y="4634273"/>
            <a:ext cx="2020526" cy="1097766"/>
          </a:xfrm>
          <a:prstGeom prst="wedgeRectCallout">
            <a:avLst>
              <a:gd name="adj1" fmla="val -77523"/>
              <a:gd name="adj2" fmla="val -125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35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02577" y="1672828"/>
            <a:ext cx="11663108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Já precisou contratar um  </a:t>
            </a:r>
            <a:r>
              <a:rPr lang="pt-BR" sz="4900" b="1" i="1" dirty="0"/>
              <a:t>serviço </a:t>
            </a:r>
            <a:r>
              <a:rPr lang="pt-BR" dirty="0"/>
              <a:t>de reparo de alguma coisa em sua Casa/Escritório?</a:t>
            </a:r>
            <a:br>
              <a:rPr lang="pt-BR" dirty="0"/>
            </a:br>
            <a:br>
              <a:rPr lang="pt-BR" dirty="0"/>
            </a:br>
            <a:r>
              <a:rPr lang="pt-BR" sz="3600" i="1" dirty="0"/>
              <a:t>Pedreiro, encanador, chaveiro, pintor, gesseiro.</a:t>
            </a:r>
          </a:p>
        </p:txBody>
      </p:sp>
      <p:pic>
        <p:nvPicPr>
          <p:cNvPr id="1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096886" y="4757546"/>
            <a:ext cx="520615" cy="12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>
            <a:off x="1893000" y="4331278"/>
            <a:ext cx="827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/>
              <a:t>Cliente</a:t>
            </a:r>
          </a:p>
        </p:txBody>
      </p:sp>
      <p:sp>
        <p:nvSpPr>
          <p:cNvPr id="13" name="Rectángulo 4"/>
          <p:cNvSpPr/>
          <p:nvPr/>
        </p:nvSpPr>
        <p:spPr>
          <a:xfrm>
            <a:off x="3169948" y="4686343"/>
            <a:ext cx="201426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900" dirty="0"/>
              <a:t>Como contratar, planejar, executar e gerenciar?</a:t>
            </a:r>
          </a:p>
        </p:txBody>
      </p:sp>
    </p:spTree>
    <p:extLst>
      <p:ext uri="{BB962C8B-B14F-4D97-AF65-F5344CB8AC3E}">
        <p14:creationId xmlns:p14="http://schemas.microsoft.com/office/powerpoint/2010/main" val="21640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lamada rectangular 10"/>
          <p:cNvSpPr/>
          <p:nvPr/>
        </p:nvSpPr>
        <p:spPr>
          <a:xfrm>
            <a:off x="7273350" y="1937225"/>
            <a:ext cx="2286000" cy="923330"/>
          </a:xfrm>
          <a:prstGeom prst="wedgeRectCallout">
            <a:avLst>
              <a:gd name="adj1" fmla="val -70307"/>
              <a:gd name="adj2" fmla="val 358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2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Participação do cliente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181238" y="2402982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273349" y="1937225"/>
            <a:ext cx="228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Terceiriza, executa e gerencia o serviço para mim!</a:t>
            </a:r>
          </a:p>
        </p:txBody>
      </p:sp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883" y="2447584"/>
            <a:ext cx="631048" cy="15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850100" y="3380244"/>
            <a:ext cx="2286000" cy="1203948"/>
            <a:chOff x="4148289" y="4155416"/>
            <a:chExt cx="3722366" cy="1919660"/>
          </a:xfrm>
        </p:grpSpPr>
        <p:sp>
          <p:nvSpPr>
            <p:cNvPr id="32" name="Llamada rectangular 31"/>
            <p:cNvSpPr/>
            <p:nvPr/>
          </p:nvSpPr>
          <p:spPr>
            <a:xfrm>
              <a:off x="4148289" y="4155416"/>
              <a:ext cx="3722366" cy="1483097"/>
            </a:xfrm>
            <a:prstGeom prst="wedgeRectCallout">
              <a:avLst>
                <a:gd name="adj1" fmla="val 57092"/>
                <a:gd name="adj2" fmla="val -11202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148289" y="4161186"/>
              <a:ext cx="3722366" cy="1913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Claro! Eu ajudo a achar alguém bem competente e confiável?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573210" y="2046244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60465" y="21000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39911" y="2086765"/>
            <a:ext cx="62469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Procurar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Selecionar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Negociar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pt-BR" sz="3200" dirty="0" err="1"/>
              <a:t>ontratar</a:t>
            </a:r>
            <a:r>
              <a:rPr lang="pt-BR" sz="3200" dirty="0"/>
              <a:t>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Monitorar a execução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Pagar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Avalia 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0487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7210207" y="274512"/>
            <a:ext cx="4315178" cy="6466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881" y="157312"/>
            <a:ext cx="7126381" cy="828179"/>
          </a:xfrm>
        </p:spPr>
        <p:txBody>
          <a:bodyPr>
            <a:normAutofit/>
          </a:bodyPr>
          <a:lstStyle/>
          <a:p>
            <a:r>
              <a:rPr lang="pt-BR" sz="3300" dirty="0"/>
              <a:t>Participação do Agenciador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920926" y="1707591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83987" y="1952403"/>
            <a:ext cx="431014" cy="10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2881" y="1286970"/>
            <a:ext cx="18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298552" y="123257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602641" y="929165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622019" y="210886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B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578579" y="3145062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C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8597957" y="4500561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D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561076" y="5576284"/>
            <a:ext cx="26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Eu ofereço o serviço 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227861" y="303081"/>
            <a:ext cx="426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Grupo prestadores de um serviço</a:t>
            </a:r>
          </a:p>
        </p:txBody>
      </p:sp>
      <p:cxnSp>
        <p:nvCxnSpPr>
          <p:cNvPr id="5" name="Conector recto de flecha 4"/>
          <p:cNvCxnSpPr>
            <a:endCxn id="6" idx="3"/>
          </p:cNvCxnSpPr>
          <p:nvPr/>
        </p:nvCxnSpPr>
        <p:spPr>
          <a:xfrm flipH="1">
            <a:off x="3815001" y="1286970"/>
            <a:ext cx="4043284" cy="11927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29" idx="1"/>
            <a:endCxn id="6" idx="3"/>
          </p:cNvCxnSpPr>
          <p:nvPr/>
        </p:nvCxnSpPr>
        <p:spPr>
          <a:xfrm flipH="1" flipV="1">
            <a:off x="3815001" y="2479733"/>
            <a:ext cx="4076621" cy="220549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30" idx="1"/>
            <a:endCxn id="6" idx="3"/>
          </p:cNvCxnSpPr>
          <p:nvPr/>
        </p:nvCxnSpPr>
        <p:spPr>
          <a:xfrm flipH="1" flipV="1">
            <a:off x="3815001" y="2479733"/>
            <a:ext cx="4043284" cy="32812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6" idx="3"/>
          </p:cNvCxnSpPr>
          <p:nvPr/>
        </p:nvCxnSpPr>
        <p:spPr>
          <a:xfrm flipH="1">
            <a:off x="3815001" y="2277018"/>
            <a:ext cx="4043284" cy="20271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028" idx="1"/>
            <a:endCxn id="6" idx="3"/>
          </p:cNvCxnSpPr>
          <p:nvPr/>
        </p:nvCxnSpPr>
        <p:spPr>
          <a:xfrm flipH="1" flipV="1">
            <a:off x="3815001" y="2479733"/>
            <a:ext cx="4028996" cy="8499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>
            <a:off x="1351940" y="2234921"/>
            <a:ext cx="1885557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459445" y="1903385"/>
            <a:ext cx="157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detalhes do serviço</a:t>
            </a:r>
            <a:endParaRPr lang="es-CO" i="1" dirty="0"/>
          </a:p>
        </p:txBody>
      </p:sp>
      <p:sp>
        <p:nvSpPr>
          <p:cNvPr id="30" name="Rectángulo 35"/>
          <p:cNvSpPr/>
          <p:nvPr/>
        </p:nvSpPr>
        <p:spPr>
          <a:xfrm>
            <a:off x="224429" y="2977550"/>
            <a:ext cx="577666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Oferecer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Negociar</a:t>
            </a:r>
            <a:r>
              <a:rPr lang="en-US" sz="2300" dirty="0"/>
              <a:t> o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Procurar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Selecionar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err="1"/>
              <a:t>Contratar</a:t>
            </a:r>
            <a:r>
              <a:rPr lang="en-US" sz="2300" dirty="0"/>
              <a:t> </a:t>
            </a:r>
            <a:r>
              <a:rPr lang="en-US" sz="2300" dirty="0" err="1"/>
              <a:t>fornecedores</a:t>
            </a:r>
            <a:r>
              <a:rPr lang="en-US" sz="2300" dirty="0"/>
              <a:t> de </a:t>
            </a:r>
            <a:r>
              <a:rPr lang="en-US" sz="2300" dirty="0" err="1"/>
              <a:t>serviço</a:t>
            </a:r>
            <a:endParaRPr lang="pt-BR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Planejar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Monitorar execução dos serviços específicos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Avisar ao cliente do andamento do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dirty="0"/>
              <a:t>Emitir nota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</a:t>
            </a:r>
            <a:r>
              <a:rPr lang="pt-BR" sz="2300" dirty="0" err="1"/>
              <a:t>agar</a:t>
            </a:r>
            <a:r>
              <a:rPr lang="pt-BR" sz="2300" dirty="0"/>
              <a:t> os fornecedores de serviço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4999123" y="1198475"/>
            <a:ext cx="1715166" cy="910389"/>
            <a:chOff x="4148289" y="3750420"/>
            <a:chExt cx="3722366" cy="1483097"/>
          </a:xfrm>
        </p:grpSpPr>
        <p:sp>
          <p:nvSpPr>
            <p:cNvPr id="42" name="Llamada rectangular 31"/>
            <p:cNvSpPr/>
            <p:nvPr/>
          </p:nvSpPr>
          <p:spPr>
            <a:xfrm>
              <a:off x="4148289" y="3750420"/>
              <a:ext cx="3722366" cy="1483097"/>
            </a:xfrm>
            <a:prstGeom prst="wedgeRectCallout">
              <a:avLst>
                <a:gd name="adj1" fmla="val -111937"/>
                <a:gd name="adj2" fmla="val 4006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148289" y="3756190"/>
              <a:ext cx="3722366" cy="952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Vamos lá, eu te ajudo...</a:t>
              </a: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97" y="775194"/>
            <a:ext cx="647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11479" r="4315"/>
          <a:stretch/>
        </p:blipFill>
        <p:spPr bwMode="auto">
          <a:xfrm>
            <a:off x="7882097" y="1952403"/>
            <a:ext cx="647700" cy="64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97" y="2948728"/>
            <a:ext cx="723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622" y="4323277"/>
            <a:ext cx="628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85" y="5403762"/>
            <a:ext cx="69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7543800" y="157314"/>
            <a:ext cx="4411293" cy="1858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313"/>
            <a:ext cx="6393674" cy="1041962"/>
          </a:xfrm>
        </p:spPr>
        <p:txBody>
          <a:bodyPr>
            <a:normAutofit fontScale="90000"/>
          </a:bodyPr>
          <a:lstStyle/>
          <a:p>
            <a:r>
              <a:rPr lang="pt-BR" dirty="0"/>
              <a:t>Participação do prestador de Serviços</a:t>
            </a:r>
          </a:p>
        </p:txBody>
      </p:sp>
      <p:grpSp>
        <p:nvGrpSpPr>
          <p:cNvPr id="55" name="Grupo 54"/>
          <p:cNvGrpSpPr/>
          <p:nvPr/>
        </p:nvGrpSpPr>
        <p:grpSpPr>
          <a:xfrm>
            <a:off x="273447" y="1190009"/>
            <a:ext cx="1209918" cy="1054660"/>
            <a:chOff x="-7314" y="1199275"/>
            <a:chExt cx="1771441" cy="1544128"/>
          </a:xfrm>
        </p:grpSpPr>
        <p:pic>
          <p:nvPicPr>
            <p:cNvPr id="102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33079" y="119927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-7314" y="1647962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A</a:t>
              </a:r>
            </a:p>
          </p:txBody>
        </p:sp>
      </p:grpSp>
      <p:cxnSp>
        <p:nvCxnSpPr>
          <p:cNvPr id="29" name="Conector recto de flecha 28"/>
          <p:cNvCxnSpPr>
            <a:endCxn id="1026" idx="3"/>
          </p:cNvCxnSpPr>
          <p:nvPr/>
        </p:nvCxnSpPr>
        <p:spPr>
          <a:xfrm flipH="1" flipV="1">
            <a:off x="1483365" y="1717339"/>
            <a:ext cx="2384070" cy="90614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042282" y="2301551"/>
            <a:ext cx="2150317" cy="1570431"/>
            <a:chOff x="3147736" y="3112002"/>
            <a:chExt cx="2601884" cy="1900220"/>
          </a:xfrm>
        </p:grpSpPr>
        <p:pic>
          <p:nvPicPr>
            <p:cNvPr id="6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4146171" y="3112002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3147736" y="4565331"/>
              <a:ext cx="2601884" cy="446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Agenciador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03201" y="2346854"/>
            <a:ext cx="1209918" cy="1054660"/>
            <a:chOff x="22440" y="2908489"/>
            <a:chExt cx="1771441" cy="1544128"/>
          </a:xfrm>
        </p:grpSpPr>
        <p:pic>
          <p:nvPicPr>
            <p:cNvPr id="45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2908489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CaixaDeTexto 7"/>
            <p:cNvSpPr txBox="1"/>
            <p:nvPr/>
          </p:nvSpPr>
          <p:spPr>
            <a:xfrm>
              <a:off x="22440" y="3357175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B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303201" y="3503699"/>
            <a:ext cx="1209918" cy="1054660"/>
            <a:chOff x="22440" y="5036965"/>
            <a:chExt cx="1771441" cy="1544128"/>
          </a:xfrm>
        </p:grpSpPr>
        <p:pic>
          <p:nvPicPr>
            <p:cNvPr id="47" name="Picture 2" descr="http://cdn.1001freedownloads.com/vector/thumb/74889/136793459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5" t="12639" r="33906" b="10408"/>
            <a:stretch/>
          </p:blipFill>
          <p:spPr bwMode="auto">
            <a:xfrm>
              <a:off x="1162833" y="5036965"/>
              <a:ext cx="631048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aixaDeTexto 7"/>
            <p:cNvSpPr txBox="1"/>
            <p:nvPr/>
          </p:nvSpPr>
          <p:spPr>
            <a:xfrm>
              <a:off x="22440" y="5485651"/>
              <a:ext cx="139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 C</a:t>
              </a:r>
            </a:p>
          </p:txBody>
        </p:sp>
      </p:grpSp>
      <p:cxnSp>
        <p:nvCxnSpPr>
          <p:cNvPr id="49" name="Conector recto de flecha 48"/>
          <p:cNvCxnSpPr>
            <a:endCxn id="47" idx="3"/>
          </p:cNvCxnSpPr>
          <p:nvPr/>
        </p:nvCxnSpPr>
        <p:spPr>
          <a:xfrm flipH="1">
            <a:off x="1513119" y="3248809"/>
            <a:ext cx="2354316" cy="78222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6" idx="1"/>
            <a:endCxn id="45" idx="3"/>
          </p:cNvCxnSpPr>
          <p:nvPr/>
        </p:nvCxnSpPr>
        <p:spPr>
          <a:xfrm flipH="1" flipV="1">
            <a:off x="1513119" y="2874184"/>
            <a:ext cx="2354316" cy="6543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18" idx="1"/>
          </p:cNvCxnSpPr>
          <p:nvPr/>
        </p:nvCxnSpPr>
        <p:spPr>
          <a:xfrm flipV="1">
            <a:off x="4388962" y="1086448"/>
            <a:ext cx="3154838" cy="156686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7520441" y="511917"/>
            <a:ext cx="1079233" cy="1505376"/>
            <a:chOff x="7520441" y="511917"/>
            <a:chExt cx="1079233" cy="1505376"/>
          </a:xfrm>
        </p:grpSpPr>
        <p:pic>
          <p:nvPicPr>
            <p:cNvPr id="3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8626694" y="511917"/>
            <a:ext cx="1079233" cy="1505376"/>
            <a:chOff x="7520441" y="511917"/>
            <a:chExt cx="1079233" cy="1505376"/>
          </a:xfrm>
        </p:grpSpPr>
        <p:pic>
          <p:nvPicPr>
            <p:cNvPr id="6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9732947" y="510205"/>
            <a:ext cx="1079233" cy="1505376"/>
            <a:chOff x="7520441" y="511917"/>
            <a:chExt cx="1079233" cy="1505376"/>
          </a:xfrm>
        </p:grpSpPr>
        <p:pic>
          <p:nvPicPr>
            <p:cNvPr id="64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0839201" y="510205"/>
            <a:ext cx="1079233" cy="1505376"/>
            <a:chOff x="7520441" y="511917"/>
            <a:chExt cx="1079233" cy="1505376"/>
          </a:xfrm>
        </p:grpSpPr>
        <p:pic>
          <p:nvPicPr>
            <p:cNvPr id="67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69" name="CaixaDeTexto 21"/>
          <p:cNvSpPr txBox="1"/>
          <p:nvPr/>
        </p:nvSpPr>
        <p:spPr>
          <a:xfrm>
            <a:off x="7543801" y="15531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A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7543800" y="2440824"/>
            <a:ext cx="4411293" cy="18582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Grupo 70"/>
          <p:cNvGrpSpPr/>
          <p:nvPr/>
        </p:nvGrpSpPr>
        <p:grpSpPr>
          <a:xfrm>
            <a:off x="7520441" y="2795427"/>
            <a:ext cx="1079233" cy="1505376"/>
            <a:chOff x="7520441" y="511917"/>
            <a:chExt cx="1079233" cy="1505376"/>
          </a:xfrm>
        </p:grpSpPr>
        <p:pic>
          <p:nvPicPr>
            <p:cNvPr id="7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626694" y="2795427"/>
            <a:ext cx="1079233" cy="1505376"/>
            <a:chOff x="7520441" y="511917"/>
            <a:chExt cx="1079233" cy="1505376"/>
          </a:xfrm>
        </p:grpSpPr>
        <p:pic>
          <p:nvPicPr>
            <p:cNvPr id="7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732947" y="2793715"/>
            <a:ext cx="1079233" cy="1505376"/>
            <a:chOff x="7520441" y="511917"/>
            <a:chExt cx="1079233" cy="1505376"/>
          </a:xfrm>
        </p:grpSpPr>
        <p:pic>
          <p:nvPicPr>
            <p:cNvPr id="78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839201" y="2793715"/>
            <a:ext cx="1079233" cy="1505376"/>
            <a:chOff x="7520441" y="511917"/>
            <a:chExt cx="1079233" cy="1505376"/>
          </a:xfrm>
        </p:grpSpPr>
        <p:pic>
          <p:nvPicPr>
            <p:cNvPr id="81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83" name="CaixaDeTexto 21"/>
          <p:cNvSpPr txBox="1"/>
          <p:nvPr/>
        </p:nvSpPr>
        <p:spPr>
          <a:xfrm>
            <a:off x="7543801" y="2438822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B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543800" y="4705929"/>
            <a:ext cx="4411293" cy="18582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Grupo 84"/>
          <p:cNvGrpSpPr/>
          <p:nvPr/>
        </p:nvGrpSpPr>
        <p:grpSpPr>
          <a:xfrm>
            <a:off x="7520441" y="5060532"/>
            <a:ext cx="1079233" cy="1505376"/>
            <a:chOff x="7520441" y="511917"/>
            <a:chExt cx="1079233" cy="1505376"/>
          </a:xfrm>
        </p:grpSpPr>
        <p:pic>
          <p:nvPicPr>
            <p:cNvPr id="86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1</a:t>
              </a:r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8626694" y="5060532"/>
            <a:ext cx="1079233" cy="1505376"/>
            <a:chOff x="7520441" y="511917"/>
            <a:chExt cx="1079233" cy="1505376"/>
          </a:xfrm>
        </p:grpSpPr>
        <p:pic>
          <p:nvPicPr>
            <p:cNvPr id="89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2</a:t>
              </a: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9732947" y="5058820"/>
            <a:ext cx="1079233" cy="1505376"/>
            <a:chOff x="7520441" y="511917"/>
            <a:chExt cx="1079233" cy="1505376"/>
          </a:xfrm>
        </p:grpSpPr>
        <p:pic>
          <p:nvPicPr>
            <p:cNvPr id="92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3</a:t>
              </a: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10839201" y="5058820"/>
            <a:ext cx="1079233" cy="1505376"/>
            <a:chOff x="7520441" y="511917"/>
            <a:chExt cx="1079233" cy="1505376"/>
          </a:xfrm>
        </p:grpSpPr>
        <p:pic>
          <p:nvPicPr>
            <p:cNvPr id="95" name="Picture 2" descr="https://upload.wikimedia.org/wikipedia/commons/thumb/d/d8/Person_icon_BLACK-01.svg/2000px-Person_icon_BLACK-01.svg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0" t="5411" r="28476" b="4592"/>
            <a:stretch/>
          </p:blipFill>
          <p:spPr bwMode="auto">
            <a:xfrm>
              <a:off x="7772399" y="511917"/>
              <a:ext cx="542370" cy="1150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CaixaDeTexto 21"/>
            <p:cNvSpPr txBox="1"/>
            <p:nvPr/>
          </p:nvSpPr>
          <p:spPr>
            <a:xfrm>
              <a:off x="7520441" y="1647961"/>
              <a:ext cx="1079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Serviço 4</a:t>
              </a:r>
            </a:p>
          </p:txBody>
        </p:sp>
      </p:grpSp>
      <p:sp>
        <p:nvSpPr>
          <p:cNvPr id="97" name="CaixaDeTexto 21"/>
          <p:cNvSpPr txBox="1"/>
          <p:nvPr/>
        </p:nvSpPr>
        <p:spPr>
          <a:xfrm>
            <a:off x="7543801" y="4703927"/>
            <a:ext cx="444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prestadores de serviços específicos C</a:t>
            </a:r>
          </a:p>
        </p:txBody>
      </p:sp>
      <p:cxnSp>
        <p:nvCxnSpPr>
          <p:cNvPr id="108" name="Conector recto de flecha 107"/>
          <p:cNvCxnSpPr>
            <a:stCxn id="6" idx="3"/>
            <a:endCxn id="70" idx="1"/>
          </p:cNvCxnSpPr>
          <p:nvPr/>
        </p:nvCxnSpPr>
        <p:spPr>
          <a:xfrm>
            <a:off x="4388962" y="2939620"/>
            <a:ext cx="3154838" cy="43033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/>
          <p:nvPr/>
        </p:nvCxnSpPr>
        <p:spPr>
          <a:xfrm>
            <a:off x="4388962" y="3248809"/>
            <a:ext cx="3154837" cy="14551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1700472" y="4214225"/>
            <a:ext cx="5214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Oferecer serviços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pt-BR" sz="2000" dirty="0" err="1"/>
              <a:t>lanejar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r>
              <a:rPr lang="pt-BR" sz="2000" dirty="0" err="1"/>
              <a:t>xecutar</a:t>
            </a:r>
            <a:r>
              <a:rPr lang="pt-BR" sz="2000" dirty="0"/>
              <a:t> o serviço específico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Emitir nota fiscal</a:t>
            </a:r>
          </a:p>
        </p:txBody>
      </p:sp>
    </p:spTree>
    <p:extLst>
      <p:ext uri="{BB962C8B-B14F-4D97-AF65-F5344CB8AC3E}">
        <p14:creationId xmlns:p14="http://schemas.microsoft.com/office/powerpoint/2010/main" val="400903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4009" y="2834816"/>
            <a:ext cx="10723481" cy="199601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pt-BR" sz="3600" dirty="0"/>
              <a:t>Sistema para integração de negócios</a:t>
            </a:r>
          </a:p>
        </p:txBody>
      </p:sp>
      <p:pic>
        <p:nvPicPr>
          <p:cNvPr id="102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47020" y="1767188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46352" y="2972099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6928" y="1909952"/>
            <a:ext cx="98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23651" y="3289600"/>
            <a:ext cx="131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Agenciador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437850" y="1771401"/>
            <a:ext cx="153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Prestador de Serviços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1680832" y="2410467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25839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9803538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10340866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10973439" y="2389251"/>
            <a:ext cx="0" cy="3335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38"/>
          <p:cNvCxnSpPr/>
          <p:nvPr/>
        </p:nvCxnSpPr>
        <p:spPr>
          <a:xfrm>
            <a:off x="5580165" y="4926548"/>
            <a:ext cx="0" cy="37800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44"/>
          <p:cNvSpPr txBox="1"/>
          <p:nvPr/>
        </p:nvSpPr>
        <p:spPr>
          <a:xfrm>
            <a:off x="1334327" y="17253"/>
            <a:ext cx="931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Participantes</a:t>
            </a:r>
          </a:p>
        </p:txBody>
      </p:sp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5446352" y="5397161"/>
            <a:ext cx="267625" cy="65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8"/>
          <p:cNvSpPr txBox="1"/>
          <p:nvPr/>
        </p:nvSpPr>
        <p:spPr>
          <a:xfrm>
            <a:off x="4267139" y="5469634"/>
            <a:ext cx="131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Gestor</a:t>
            </a:r>
            <a:r>
              <a:rPr lang="pt-BR" b="1" dirty="0"/>
              <a:t> do sistema</a:t>
            </a: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14" y="1721024"/>
            <a:ext cx="505900" cy="67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893" y="1761942"/>
            <a:ext cx="565418" cy="59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90" y="1776821"/>
            <a:ext cx="491021" cy="5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890" y="1780541"/>
            <a:ext cx="543099" cy="55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8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1177"/>
            <a:ext cx="12192000" cy="887483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Participação do gestor do sistema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676846" y="1143676"/>
            <a:ext cx="535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Garantir a correta operação do sistema para integração de negócios: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Liberar ou restringir o acesso dos usuários ao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Faturar o uso do sistema para cada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Monitorar o consumo de recursos de infraestrutura</a:t>
            </a:r>
          </a:p>
          <a:p>
            <a:endParaRPr lang="pt-BR" sz="2000" dirty="0"/>
          </a:p>
        </p:txBody>
      </p:sp>
      <p:pic>
        <p:nvPicPr>
          <p:cNvPr id="1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6741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7"/>
          <p:cNvSpPr txBox="1"/>
          <p:nvPr/>
        </p:nvSpPr>
        <p:spPr>
          <a:xfrm>
            <a:off x="418579" y="6323434"/>
            <a:ext cx="320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Clientes</a:t>
            </a:r>
          </a:p>
        </p:txBody>
      </p:sp>
      <p:pic>
        <p:nvPicPr>
          <p:cNvPr id="1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21"/>
          <p:cNvSpPr txBox="1"/>
          <p:nvPr/>
        </p:nvSpPr>
        <p:spPr>
          <a:xfrm>
            <a:off x="481650" y="933037"/>
            <a:ext cx="36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Prestadores de serviço</a:t>
            </a:r>
          </a:p>
        </p:txBody>
      </p:sp>
      <p:pic>
        <p:nvPicPr>
          <p:cNvPr id="25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1434887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4681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70286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191055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1679242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167429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2655616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143803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upload.wikimedia.org/wikipedia/commons/thumb/d/d8/Person_icon_BLACK-01.svg/2000px-Person_icon_BLACK-01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0" t="5411" r="28476" b="4592"/>
          <a:stretch/>
        </p:blipFill>
        <p:spPr bwMode="auto">
          <a:xfrm>
            <a:off x="3631988" y="2188798"/>
            <a:ext cx="332356" cy="7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65098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03456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41813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80171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185284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568858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952432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336006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719580" y="5779386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44730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83087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21445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59802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1981600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365174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2748748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132322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cdn.1001freedownloads.com/vector/thumb/74889/1367934593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2639" r="33906" b="10408"/>
          <a:stretch/>
        </p:blipFill>
        <p:spPr bwMode="auto">
          <a:xfrm>
            <a:off x="3515896" y="5245672"/>
            <a:ext cx="216465" cy="5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://mathieuberube.net/img/icons/group4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31" y="3403816"/>
            <a:ext cx="939503" cy="93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ixaDeTexto 21"/>
          <p:cNvSpPr txBox="1"/>
          <p:nvPr/>
        </p:nvSpPr>
        <p:spPr>
          <a:xfrm>
            <a:off x="4727260" y="3429248"/>
            <a:ext cx="2037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Gerentes do sistema</a:t>
            </a:r>
          </a:p>
        </p:txBody>
      </p:sp>
      <p:cxnSp>
        <p:nvCxnSpPr>
          <p:cNvPr id="78" name="Conector recto de flecha 52"/>
          <p:cNvCxnSpPr>
            <a:stCxn id="31" idx="3"/>
            <a:endCxn id="63" idx="0"/>
          </p:cNvCxnSpPr>
          <p:nvPr/>
        </p:nvCxnSpPr>
        <p:spPr>
          <a:xfrm>
            <a:off x="3964344" y="1787387"/>
            <a:ext cx="607639" cy="161642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110"/>
          <p:cNvCxnSpPr>
            <a:stCxn id="56" idx="3"/>
            <a:endCxn id="63" idx="2"/>
          </p:cNvCxnSpPr>
          <p:nvPr/>
        </p:nvCxnSpPr>
        <p:spPr>
          <a:xfrm flipV="1">
            <a:off x="3936045" y="4343319"/>
            <a:ext cx="635938" cy="1700905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52"/>
          <p:cNvCxnSpPr>
            <a:stCxn id="43" idx="3"/>
            <a:endCxn id="63" idx="0"/>
          </p:cNvCxnSpPr>
          <p:nvPr/>
        </p:nvCxnSpPr>
        <p:spPr>
          <a:xfrm>
            <a:off x="3964344" y="2541298"/>
            <a:ext cx="607639" cy="86251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110"/>
          <p:cNvCxnSpPr>
            <a:endCxn id="63" idx="2"/>
          </p:cNvCxnSpPr>
          <p:nvPr/>
        </p:nvCxnSpPr>
        <p:spPr>
          <a:xfrm flipV="1">
            <a:off x="3798166" y="4343319"/>
            <a:ext cx="773817" cy="116719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89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352</Words>
  <Application>Microsoft Office PowerPoint</Application>
  <PresentationFormat>Widescreen</PresentationFormat>
  <Paragraphs>90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Arquitetura inicial do produto  E-Services</vt:lpstr>
      <vt:lpstr>Contexto do produto</vt:lpstr>
      <vt:lpstr>Já precisou contratar um  serviço de reparo de alguma coisa em sua Casa/Escritório?  Pedreiro, encanador, chaveiro, pintor, gesseiro.</vt:lpstr>
      <vt:lpstr>Participação do cliente</vt:lpstr>
      <vt:lpstr>Participação do Agenciador</vt:lpstr>
      <vt:lpstr>Participação do prestador de Serviços</vt:lpstr>
      <vt:lpstr>Sistema para integração de negócios</vt:lpstr>
      <vt:lpstr>Participação do gestor do sistema</vt:lpstr>
      <vt:lpstr>Visão Empresa</vt:lpstr>
      <vt:lpstr>Comunidade</vt:lpstr>
      <vt:lpstr>Processo de Negócio</vt:lpstr>
      <vt:lpstr>Processo de Negócio – Contratar Serviço </vt:lpstr>
      <vt:lpstr>Processo de Negócio – Planejar Serviço</vt:lpstr>
      <vt:lpstr>Processo de Negócio – Pagar Serviço</vt:lpstr>
      <vt:lpstr>Processo de Negócio – Monitorar e Controlar</vt:lpstr>
      <vt:lpstr>Processo de Negócio – Monitorar e Controlar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Premissas</dc:title>
  <dc:creator>Jhonata Santos</dc:creator>
  <cp:lastModifiedBy>Ana rossi</cp:lastModifiedBy>
  <cp:revision>218</cp:revision>
  <dcterms:created xsi:type="dcterms:W3CDTF">2016-01-14T17:04:12Z</dcterms:created>
  <dcterms:modified xsi:type="dcterms:W3CDTF">2019-02-24T20:45:52Z</dcterms:modified>
</cp:coreProperties>
</file>