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93" r:id="rId4"/>
    <p:sldId id="294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2" r:id="rId19"/>
    <p:sldId id="317" r:id="rId20"/>
    <p:sldId id="323" r:id="rId21"/>
    <p:sldId id="313" r:id="rId22"/>
    <p:sldId id="314" r:id="rId23"/>
    <p:sldId id="318" r:id="rId24"/>
    <p:sldId id="315" r:id="rId25"/>
    <p:sldId id="319" r:id="rId26"/>
    <p:sldId id="320" r:id="rId27"/>
    <p:sldId id="321" r:id="rId28"/>
    <p:sldId id="322" r:id="rId29"/>
    <p:sldId id="257" r:id="rId30"/>
    <p:sldId id="268" r:id="rId31"/>
    <p:sldId id="258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Fagundes" userId="d9829c24fa7b63c2" providerId="LiveId" clId="{6D44AA44-C9FB-41F2-A1E9-479D21AA4BE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4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6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8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44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0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12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94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6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262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36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2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0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4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56D9D0-56EA-4913-8789-38CE2331E7B0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dirty="0"/>
              <a:t>Algoritmos e Programação II</a:t>
            </a:r>
            <a:br>
              <a:rPr lang="pt-BR" sz="8000" dirty="0"/>
            </a:br>
            <a:r>
              <a:rPr lang="pt-BR" sz="8000" dirty="0"/>
              <a:t>Listas e </a:t>
            </a:r>
            <a:r>
              <a:rPr lang="pt-BR" sz="8000" dirty="0" err="1"/>
              <a:t>tuplas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Centro Universitário Luterano de Palmas </a:t>
            </a:r>
          </a:p>
          <a:p>
            <a:r>
              <a:rPr lang="pt-BR" dirty="0"/>
              <a:t>Cursos de Sistemas de Informação e Ciência da Computação</a:t>
            </a:r>
          </a:p>
          <a:p>
            <a:r>
              <a:rPr lang="pt-BR" dirty="0"/>
              <a:t>Professor</a:t>
            </a:r>
          </a:p>
          <a:p>
            <a:r>
              <a:rPr lang="pt-BR" dirty="0"/>
              <a:t>Fabiano Fagundes</a:t>
            </a:r>
          </a:p>
        </p:txBody>
      </p:sp>
    </p:spTree>
    <p:extLst>
      <p:ext uri="{BB962C8B-B14F-4D97-AF65-F5344CB8AC3E}">
        <p14:creationId xmlns:p14="http://schemas.microsoft.com/office/powerpoint/2010/main" val="318035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remove(x)</a:t>
            </a:r>
            <a:r>
              <a:rPr lang="pt-BR" dirty="0"/>
              <a:t>  -- mostrando erro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70455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remove:",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lista1.remove("f")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remove:",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47239" y="533026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Traceback</a:t>
            </a:r>
            <a:r>
              <a:rPr lang="pt-BR" sz="2000" b="1" dirty="0">
                <a:solidFill>
                  <a:srgbClr val="FF0000"/>
                </a:solidFill>
              </a:rPr>
              <a:t> (</a:t>
            </a:r>
            <a:r>
              <a:rPr lang="pt-BR" sz="2000" b="1" dirty="0" err="1">
                <a:solidFill>
                  <a:srgbClr val="FF0000"/>
                </a:solidFill>
              </a:rPr>
              <a:t>most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recent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call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last</a:t>
            </a:r>
            <a:r>
              <a:rPr lang="pt-BR" sz="2000" b="1" dirty="0">
                <a:solidFill>
                  <a:srgbClr val="FF0000"/>
                </a:solidFill>
              </a:rPr>
              <a:t>):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 File "tuplas.py", </a:t>
            </a:r>
            <a:r>
              <a:rPr lang="pt-BR" sz="2000" b="1" dirty="0" err="1">
                <a:solidFill>
                  <a:srgbClr val="FF0000"/>
                </a:solidFill>
              </a:rPr>
              <a:t>line</a:t>
            </a:r>
            <a:r>
              <a:rPr lang="pt-BR" sz="2000" b="1" dirty="0">
                <a:solidFill>
                  <a:srgbClr val="FF0000"/>
                </a:solidFill>
              </a:rPr>
              <a:t> 95, in &lt;module&gt;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   </a:t>
            </a:r>
            <a:r>
              <a:rPr lang="pt-BR" sz="2000" b="1" dirty="0">
                <a:solidFill>
                  <a:srgbClr val="00B050"/>
                </a:solidFill>
              </a:rPr>
              <a:t>lista1.remove("f")</a:t>
            </a:r>
          </a:p>
          <a:p>
            <a:r>
              <a:rPr lang="pt-BR" sz="2000" b="1" dirty="0" err="1">
                <a:solidFill>
                  <a:srgbClr val="0070C0"/>
                </a:solidFill>
              </a:rPr>
              <a:t>ValueError</a:t>
            </a:r>
            <a:r>
              <a:rPr lang="pt-BR" sz="2000" b="1" dirty="0">
                <a:solidFill>
                  <a:srgbClr val="0070C0"/>
                </a:solidFill>
              </a:rPr>
              <a:t>: </a:t>
            </a:r>
            <a:r>
              <a:rPr lang="pt-BR" sz="2000" b="1" dirty="0" err="1">
                <a:solidFill>
                  <a:srgbClr val="0070C0"/>
                </a:solidFill>
              </a:rPr>
              <a:t>list.remove</a:t>
            </a:r>
            <a:r>
              <a:rPr lang="pt-BR" sz="2000" b="1" dirty="0">
                <a:solidFill>
                  <a:srgbClr val="0070C0"/>
                </a:solidFill>
              </a:rPr>
              <a:t>(x): x </a:t>
            </a:r>
            <a:r>
              <a:rPr lang="pt-BR" sz="2000" b="1" dirty="0" err="1">
                <a:solidFill>
                  <a:srgbClr val="0070C0"/>
                </a:solidFill>
              </a:rPr>
              <a:t>not</a:t>
            </a:r>
            <a:r>
              <a:rPr lang="pt-BR" sz="2000" b="1" dirty="0">
                <a:solidFill>
                  <a:srgbClr val="0070C0"/>
                </a:solidFill>
              </a:rPr>
              <a:t> in </a:t>
            </a:r>
            <a:r>
              <a:rPr lang="pt-BR" sz="2000" b="1" dirty="0" err="1">
                <a:solidFill>
                  <a:srgbClr val="0070C0"/>
                </a:solidFill>
              </a:rPr>
              <a:t>list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pop(i)</a:t>
            </a:r>
            <a:r>
              <a:rPr lang="pt-BR" dirty="0"/>
              <a:t>  -- Remove o item na posição dada e o retorna. Se nenhum índice for especificado, o comando remove e retorna o último item na lista. </a:t>
            </a:r>
            <a:r>
              <a:rPr lang="pt-BR" i="1" dirty="0">
                <a:solidFill>
                  <a:srgbClr val="FF0000"/>
                </a:solidFill>
              </a:rPr>
              <a:t>i</a:t>
            </a:r>
            <a:r>
              <a:rPr lang="pt-BR" dirty="0">
                <a:solidFill>
                  <a:srgbClr val="FF0000"/>
                </a:solidFill>
              </a:rPr>
              <a:t> é opcional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7045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pop:",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lista1.pop(1)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pop:",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("Valor de x:", x)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90239" y="507187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pop: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pop: ['a',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Valor de x: b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pop(i)</a:t>
            </a:r>
            <a:r>
              <a:rPr lang="pt-BR" dirty="0"/>
              <a:t>  -- testando sem o i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7045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pop:",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lista1.pop()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pop:",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("Valor de x:", x)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90239" y="507187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pop: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pop: ['a', 'b']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Valor de x: c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index(x)</a:t>
            </a:r>
            <a:r>
              <a:rPr lang="pt-BR" dirty="0"/>
              <a:t>  -- retorna o índice do primeiro item cujo valor é igual a </a:t>
            </a:r>
            <a:r>
              <a:rPr lang="pt-BR" i="1" dirty="0"/>
              <a:t>x</a:t>
            </a:r>
            <a:r>
              <a:rPr lang="pt-BR" dirty="0"/>
              <a:t>, gerando a exceção </a:t>
            </a:r>
            <a:r>
              <a:rPr lang="pt-BR" dirty="0" err="1"/>
              <a:t>ValueError</a:t>
            </a:r>
            <a:r>
              <a:rPr lang="pt-BR" dirty="0"/>
              <a:t> se o valor não existir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70455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indice = lista1.index("b")</a:t>
            </a:r>
          </a:p>
          <a:p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("indice=", indice)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38547" y="474655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</a:rPr>
              <a:t>indice</a:t>
            </a:r>
            <a:r>
              <a:rPr lang="pt-BR" sz="2000" b="1" dirty="0">
                <a:solidFill>
                  <a:srgbClr val="FF0000"/>
                </a:solidFill>
              </a:rPr>
              <a:t>= 1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count</a:t>
            </a:r>
            <a:r>
              <a:rPr lang="pt-BR" dirty="0">
                <a:solidFill>
                  <a:srgbClr val="FF0000"/>
                </a:solidFill>
              </a:rPr>
              <a:t>(x)</a:t>
            </a:r>
            <a:r>
              <a:rPr lang="pt-BR" dirty="0"/>
              <a:t>  -- devolve o número de vezes que o valor </a:t>
            </a:r>
            <a:r>
              <a:rPr lang="pt-BR" i="1" dirty="0"/>
              <a:t>x</a:t>
            </a:r>
            <a:r>
              <a:rPr lang="pt-BR" dirty="0"/>
              <a:t> aparece na lista.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9349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"c", "b"]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("Quantidade de \"b\" =", lista1.count("b"))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("Quantidade de \"t\" =", lista1.count("t"))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38547" y="474655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Quantidade de "b" = 2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Quantidade de "t" = 0</a:t>
            </a:r>
            <a:endParaRPr lang="pt-BR" sz="2000" b="1" dirty="0">
              <a:solidFill>
                <a:srgbClr val="0070C0"/>
              </a:solidFill>
            </a:endParaRPr>
          </a:p>
        </p:txBody>
      </p:sp>
      <p:sp>
        <p:nvSpPr>
          <p:cNvPr id="6" name="Seta para Baixo 4"/>
          <p:cNvSpPr/>
          <p:nvPr/>
        </p:nvSpPr>
        <p:spPr>
          <a:xfrm rot="10800000">
            <a:off x="4531768" y="4477168"/>
            <a:ext cx="595063" cy="67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sort</a:t>
            </a:r>
            <a:r>
              <a:rPr lang="pt-BR" dirty="0">
                <a:solidFill>
                  <a:srgbClr val="FF0000"/>
                </a:solidFill>
              </a:rPr>
              <a:t>()</a:t>
            </a:r>
            <a:r>
              <a:rPr lang="pt-BR" dirty="0"/>
              <a:t>  -- ordena os itens na própria lista.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93491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["x", "b", "v", "b"]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lista1.sort()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608886" y="50927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</a:t>
            </a:r>
            <a:r>
              <a:rPr lang="pt-BR" sz="2000" b="1" dirty="0" err="1">
                <a:solidFill>
                  <a:srgbClr val="FF0000"/>
                </a:solidFill>
              </a:rPr>
              <a:t>sort</a:t>
            </a:r>
            <a:r>
              <a:rPr lang="pt-BR" sz="2000" b="1" dirty="0">
                <a:solidFill>
                  <a:srgbClr val="FF0000"/>
                </a:solidFill>
              </a:rPr>
              <a:t>: ['x', 'b', 'v', 'b']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</a:t>
            </a:r>
            <a:r>
              <a:rPr lang="pt-BR" sz="2000" b="1" dirty="0" err="1">
                <a:solidFill>
                  <a:srgbClr val="FF0000"/>
                </a:solidFill>
              </a:rPr>
              <a:t>sort</a:t>
            </a:r>
            <a:r>
              <a:rPr lang="pt-BR" sz="2000" b="1" dirty="0">
                <a:solidFill>
                  <a:srgbClr val="FF0000"/>
                </a:solidFill>
              </a:rPr>
              <a:t>: ['b', 'b', 'v', 'x']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reverse()</a:t>
            </a:r>
            <a:r>
              <a:rPr lang="pt-BR" dirty="0"/>
              <a:t>  -- inverte a ordem dos elementos na lista.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93491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["x", "b", "v", "b"]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reverse:",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lista1.reverse()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reverse:",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608886" y="50927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reverse: ['x', 'b', 'v', 'b']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reverse: ['b', 'v', 'b', 'x']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71" y="379125"/>
            <a:ext cx="10058400" cy="1609344"/>
          </a:xfrm>
        </p:spPr>
        <p:txBody>
          <a:bodyPr/>
          <a:lstStyle/>
          <a:p>
            <a:r>
              <a:rPr lang="pt-BR" dirty="0"/>
              <a:t>Listas - Cuidados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8749" y="1579859"/>
            <a:ext cx="93491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lista2 = lista1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("lista2 antes 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", lista2)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lista1.append("******")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("lista2 depois 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", lista2)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lista2[0]="Abracadabra"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da atribuição:", lista1)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("lista2 depois da atribuição", lista2)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588979" y="841306"/>
            <a:ext cx="660302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FF0000"/>
                </a:solidFill>
              </a:rPr>
              <a:t>lista1 antes do </a:t>
            </a:r>
            <a:r>
              <a:rPr lang="pt-BR" sz="1700" b="1" dirty="0" err="1">
                <a:solidFill>
                  <a:srgbClr val="FF0000"/>
                </a:solidFill>
              </a:rPr>
              <a:t>append</a:t>
            </a:r>
            <a:r>
              <a:rPr lang="pt-BR" sz="1700" b="1" dirty="0">
                <a:solidFill>
                  <a:srgbClr val="FF0000"/>
                </a:solidFill>
              </a:rPr>
              <a:t>: ['a', 'b', 'c']</a:t>
            </a:r>
          </a:p>
          <a:p>
            <a:r>
              <a:rPr lang="pt-BR" sz="1700" b="1" dirty="0">
                <a:solidFill>
                  <a:srgbClr val="FF0000"/>
                </a:solidFill>
              </a:rPr>
              <a:t>lista2 antes do </a:t>
            </a:r>
            <a:r>
              <a:rPr lang="pt-BR" sz="1700" b="1" dirty="0" err="1">
                <a:solidFill>
                  <a:srgbClr val="FF0000"/>
                </a:solidFill>
              </a:rPr>
              <a:t>append</a:t>
            </a:r>
            <a:r>
              <a:rPr lang="pt-BR" sz="1700" b="1" dirty="0">
                <a:solidFill>
                  <a:srgbClr val="FF0000"/>
                </a:solidFill>
              </a:rPr>
              <a:t> ['a', 'b', 'c']</a:t>
            </a:r>
          </a:p>
          <a:p>
            <a:r>
              <a:rPr lang="pt-BR" sz="1700" b="1" dirty="0">
                <a:solidFill>
                  <a:srgbClr val="FF0000"/>
                </a:solidFill>
              </a:rPr>
              <a:t>lista1 depois do </a:t>
            </a:r>
            <a:r>
              <a:rPr lang="pt-BR" sz="1700" b="1" dirty="0" err="1">
                <a:solidFill>
                  <a:srgbClr val="FF0000"/>
                </a:solidFill>
              </a:rPr>
              <a:t>append</a:t>
            </a:r>
            <a:r>
              <a:rPr lang="pt-BR" sz="1700" b="1" dirty="0">
                <a:solidFill>
                  <a:srgbClr val="FF0000"/>
                </a:solidFill>
              </a:rPr>
              <a:t>: ['a', 'b', 'c', '******']</a:t>
            </a:r>
          </a:p>
          <a:p>
            <a:r>
              <a:rPr lang="pt-BR" sz="1700" b="1" dirty="0">
                <a:solidFill>
                  <a:srgbClr val="FF0000"/>
                </a:solidFill>
              </a:rPr>
              <a:t>lista2 depois do </a:t>
            </a:r>
            <a:r>
              <a:rPr lang="pt-BR" sz="1700" b="1" dirty="0" err="1">
                <a:solidFill>
                  <a:srgbClr val="FF0000"/>
                </a:solidFill>
              </a:rPr>
              <a:t>append</a:t>
            </a:r>
            <a:r>
              <a:rPr lang="pt-BR" sz="1700" b="1" dirty="0">
                <a:solidFill>
                  <a:srgbClr val="FF0000"/>
                </a:solidFill>
              </a:rPr>
              <a:t> ['a', 'b', 'c', '******']</a:t>
            </a:r>
          </a:p>
          <a:p>
            <a:r>
              <a:rPr lang="pt-BR" sz="1700" b="1" dirty="0">
                <a:solidFill>
                  <a:srgbClr val="FF0000"/>
                </a:solidFill>
              </a:rPr>
              <a:t>lista1 depois da atribuição: ['Abracadabra', 'b', 'c', '******']</a:t>
            </a:r>
          </a:p>
          <a:p>
            <a:r>
              <a:rPr lang="pt-BR" sz="1700" b="1" dirty="0">
                <a:solidFill>
                  <a:srgbClr val="FF0000"/>
                </a:solidFill>
              </a:rPr>
              <a:t>lista2 depois da atribuição ['Abracadabra', 'b', 'c', '******']</a:t>
            </a:r>
            <a:endParaRPr lang="pt-BR" sz="1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fatiamento (</a:t>
            </a:r>
            <a:r>
              <a:rPr lang="pt-BR" dirty="0" err="1"/>
              <a:t>Slicing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pt-BR" dirty="0"/>
              <a:t>O operador [</a:t>
            </a:r>
            <a:r>
              <a:rPr lang="pt-BR" dirty="0" err="1"/>
              <a:t>a:b</a:t>
            </a:r>
            <a:r>
              <a:rPr lang="pt-BR" dirty="0"/>
              <a:t>] possui o comprimento de a (inclusive) até b(exclusive)</a:t>
            </a:r>
          </a:p>
          <a:p>
            <a:r>
              <a:rPr lang="pt-BR" dirty="0"/>
              <a:t>O operador [:b] possui o comprimento até b (exclusive)</a:t>
            </a:r>
          </a:p>
          <a:p>
            <a:r>
              <a:rPr lang="pt-BR" dirty="0"/>
              <a:t>O operador [a:] possui o comprimento a partir de a (inclusive)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463637" y="3380125"/>
            <a:ext cx="33158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lista = ['</a:t>
            </a:r>
            <a:r>
              <a:rPr lang="pt-BR" sz="2000" b="1" dirty="0" err="1"/>
              <a:t>a','b','c','d','e</a:t>
            </a:r>
            <a:r>
              <a:rPr lang="pt-BR" sz="2000" b="1" dirty="0"/>
              <a:t>']</a:t>
            </a:r>
          </a:p>
          <a:p>
            <a:endParaRPr lang="pt-BR" sz="2000" b="1" dirty="0"/>
          </a:p>
          <a:p>
            <a:r>
              <a:rPr lang="pt-BR" sz="2000" b="1" dirty="0" err="1"/>
              <a:t>print</a:t>
            </a:r>
            <a:r>
              <a:rPr lang="pt-BR" sz="2000" b="1" dirty="0"/>
              <a:t>(lista[1:4])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(lista[2:])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(lista[:2])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(lista[0:5])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(lista[:5])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(lista[:])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(lista[-3:4])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(lista[-3:-1])</a:t>
            </a:r>
          </a:p>
        </p:txBody>
      </p:sp>
      <p:sp>
        <p:nvSpPr>
          <p:cNvPr id="9" name="Retângulo 8"/>
          <p:cNvSpPr/>
          <p:nvPr/>
        </p:nvSpPr>
        <p:spPr>
          <a:xfrm>
            <a:off x="7664265" y="4001900"/>
            <a:ext cx="3271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['b', 'c', 'd']</a:t>
            </a:r>
          </a:p>
          <a:p>
            <a:r>
              <a:rPr lang="pt-BR" b="1" dirty="0">
                <a:solidFill>
                  <a:srgbClr val="FF0000"/>
                </a:solidFill>
              </a:rPr>
              <a:t>['c', 'd', 'e']</a:t>
            </a:r>
          </a:p>
          <a:p>
            <a:r>
              <a:rPr lang="pt-BR" b="1" dirty="0">
                <a:solidFill>
                  <a:srgbClr val="FF0000"/>
                </a:solidFill>
              </a:rPr>
              <a:t>['a', 'b']</a:t>
            </a:r>
          </a:p>
          <a:p>
            <a:r>
              <a:rPr lang="pt-BR" b="1" dirty="0">
                <a:solidFill>
                  <a:srgbClr val="FF0000"/>
                </a:solidFill>
              </a:rPr>
              <a:t>['a', 'b', 'c', 'd', 'e']</a:t>
            </a:r>
          </a:p>
          <a:p>
            <a:r>
              <a:rPr lang="pt-BR" b="1" dirty="0">
                <a:solidFill>
                  <a:srgbClr val="FF0000"/>
                </a:solidFill>
              </a:rPr>
              <a:t>['a', 'b', 'c', 'd', 'e']</a:t>
            </a:r>
          </a:p>
          <a:p>
            <a:r>
              <a:rPr lang="pt-BR" b="1" dirty="0">
                <a:solidFill>
                  <a:srgbClr val="FF0000"/>
                </a:solidFill>
              </a:rPr>
              <a:t>['a', 'b', 'c', 'd', 'e']</a:t>
            </a:r>
          </a:p>
          <a:p>
            <a:r>
              <a:rPr lang="pt-BR" b="1" dirty="0">
                <a:solidFill>
                  <a:srgbClr val="FF0000"/>
                </a:solidFill>
              </a:rPr>
              <a:t>['a', 'b', 'c', 'd', 'e']</a:t>
            </a:r>
          </a:p>
          <a:p>
            <a:r>
              <a:rPr lang="pt-BR" b="1" dirty="0">
                <a:solidFill>
                  <a:srgbClr val="FF0000"/>
                </a:solidFill>
              </a:rPr>
              <a:t>['c', 'd']</a:t>
            </a:r>
          </a:p>
          <a:p>
            <a:r>
              <a:rPr lang="pt-BR" b="1" dirty="0">
                <a:solidFill>
                  <a:srgbClr val="FF0000"/>
                </a:solidFill>
              </a:rPr>
              <a:t>['c', 'd']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fatiamento (</a:t>
            </a:r>
            <a:r>
              <a:rPr lang="pt-BR" dirty="0" err="1"/>
              <a:t>Slicing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pt-BR" dirty="0"/>
              <a:t>O operador [</a:t>
            </a:r>
            <a:r>
              <a:rPr lang="pt-BR" dirty="0" err="1"/>
              <a:t>a:b:salto</a:t>
            </a:r>
            <a:r>
              <a:rPr lang="pt-BR" dirty="0"/>
              <a:t>] possui o comprimento de a (inclusive) até b (exclusive) de n em n posições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463637" y="3380125"/>
            <a:ext cx="33158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lista = ['</a:t>
            </a:r>
            <a:r>
              <a:rPr lang="pt-BR" sz="2000" b="1" dirty="0" err="1"/>
              <a:t>a','b','c','d','e</a:t>
            </a:r>
            <a:r>
              <a:rPr lang="pt-BR" sz="2000" b="1" dirty="0"/>
              <a:t>']</a:t>
            </a:r>
          </a:p>
          <a:p>
            <a:endParaRPr lang="pt-BR" sz="2000" b="1" dirty="0"/>
          </a:p>
          <a:p>
            <a:r>
              <a:rPr lang="pt-BR" sz="2000" b="1" dirty="0" err="1"/>
              <a:t>print</a:t>
            </a:r>
            <a:r>
              <a:rPr lang="pt-BR" sz="2000" b="1" dirty="0"/>
              <a:t>(lista[1:5:2])</a:t>
            </a:r>
          </a:p>
        </p:txBody>
      </p:sp>
      <p:sp>
        <p:nvSpPr>
          <p:cNvPr id="9" name="Retângulo 8"/>
          <p:cNvSpPr/>
          <p:nvPr/>
        </p:nvSpPr>
        <p:spPr>
          <a:xfrm>
            <a:off x="7664265" y="4001900"/>
            <a:ext cx="327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['b', 'd']</a:t>
            </a:r>
          </a:p>
        </p:txBody>
      </p:sp>
    </p:spTree>
    <p:extLst>
      <p:ext uri="{BB962C8B-B14F-4D97-AF65-F5344CB8AC3E}">
        <p14:creationId xmlns:p14="http://schemas.microsoft.com/office/powerpoint/2010/main" val="216485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listas podemos manipular os dados nas posições já existentes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60584" y="3147532"/>
            <a:ext cx="104980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listaDeDados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['0', 1 ,'2', 3 ,'   4',5]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listaDeDados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listaDeDados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"numero"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listaDeDados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2617120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fatiamento (</a:t>
            </a:r>
            <a:r>
              <a:rPr lang="pt-BR" dirty="0" err="1"/>
              <a:t>Slicing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9218" y="2086590"/>
            <a:ext cx="104980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= ["CEULP", 5, "23", 100]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nova = lista[:2]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("Mudança 1:", nova)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nova = lista[2:]+["a",3*10]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("Mudança 2:", nova)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nova = 3*lista[:3]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("Mudança 3:", nova)</a:t>
            </a:r>
            <a:endParaRPr lang="pt-BR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79023" y="4903824"/>
            <a:ext cx="71129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0000"/>
                </a:solidFill>
              </a:rPr>
              <a:t>Mudança 1: ['CEULP', 5]</a:t>
            </a:r>
          </a:p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0000"/>
                </a:solidFill>
              </a:rPr>
              <a:t>Mudança 2: ['23', 100, 'a', 30]</a:t>
            </a:r>
          </a:p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0000"/>
                </a:solidFill>
              </a:rPr>
              <a:t>Mudança 3: ['CEULP', 5, '23', 'CEULP', 5, '23', 'CEULP', 5, '23']</a:t>
            </a:r>
          </a:p>
        </p:txBody>
      </p:sp>
    </p:spTree>
    <p:extLst>
      <p:ext uri="{BB962C8B-B14F-4D97-AF65-F5344CB8AC3E}">
        <p14:creationId xmlns:p14="http://schemas.microsoft.com/office/powerpoint/2010/main" val="20322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fatiamento (</a:t>
            </a:r>
            <a:r>
              <a:rPr lang="pt-BR" dirty="0" err="1"/>
              <a:t>Slicing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9218" y="2086590"/>
            <a:ext cx="104980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= ["CEULP", 5, "23", 100]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("Antes da mudança 1:", lista)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lista[0:2]=["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a","b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("Depois da mudança 1:", lista)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lista[0:2]=["c"]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("Depois da mudança 2:", lista)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lista[0:2]=["d", "e", "f"]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("Depois da mudança 3:", lista)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41830" y="4441080"/>
            <a:ext cx="711297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Antes da mudança 1: ['CEULP', 5, '23', 100]</a:t>
            </a:r>
          </a:p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Depois da mudança 1: ['a', 'b', '23', 100]</a:t>
            </a:r>
          </a:p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Depois da mudança 2: ['c', '23', 100]</a:t>
            </a:r>
          </a:p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Depois da mudança 3: ['d', 'e', 'f', 100]</a:t>
            </a:r>
          </a:p>
        </p:txBody>
      </p:sp>
    </p:spTree>
    <p:extLst>
      <p:ext uri="{BB962C8B-B14F-4D97-AF65-F5344CB8AC3E}">
        <p14:creationId xmlns:p14="http://schemas.microsoft.com/office/powerpoint/2010/main" val="15421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Comandos sobre...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len</a:t>
            </a:r>
            <a:r>
              <a:rPr lang="pt-BR" dirty="0">
                <a:solidFill>
                  <a:srgbClr val="FF0000"/>
                </a:solidFill>
              </a:rPr>
              <a:t>(lista)</a:t>
            </a:r>
            <a:r>
              <a:rPr lang="pt-BR" dirty="0"/>
              <a:t>  -- retorna o tamanho da lista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28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Comandos sobre...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del</a:t>
            </a:r>
            <a:r>
              <a:rPr lang="pt-BR" dirty="0"/>
              <a:t>  -- remove o elemento pelo índice sem retorná-lo. Atente-se que a sintaxe muda. Permite eliminar </a:t>
            </a:r>
            <a:r>
              <a:rPr lang="pt-BR" dirty="0" err="1"/>
              <a:t>slices</a:t>
            </a:r>
            <a:r>
              <a:rPr lang="pt-BR" dirty="0"/>
              <a:t> também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44063" y="2845952"/>
            <a:ext cx="93491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["x", "b", "v", "b"]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lista1[1]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primeiro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lista1[0:2]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segundo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42994" y="274044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</a:t>
            </a:r>
            <a:r>
              <a:rPr lang="pt-BR" sz="2000" b="1" dirty="0" err="1">
                <a:solidFill>
                  <a:srgbClr val="FF0000"/>
                </a:solidFill>
              </a:rPr>
              <a:t>del</a:t>
            </a:r>
            <a:r>
              <a:rPr lang="pt-BR" sz="2000" b="1" dirty="0">
                <a:solidFill>
                  <a:srgbClr val="FF0000"/>
                </a:solidFill>
              </a:rPr>
              <a:t>: ['x', 'b', 'v', 'b']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primeiro </a:t>
            </a:r>
            <a:r>
              <a:rPr lang="pt-BR" sz="2000" b="1" dirty="0" err="1">
                <a:solidFill>
                  <a:srgbClr val="FF0000"/>
                </a:solidFill>
              </a:rPr>
              <a:t>del</a:t>
            </a:r>
            <a:r>
              <a:rPr lang="pt-BR" sz="2000" b="1" dirty="0">
                <a:solidFill>
                  <a:srgbClr val="FF0000"/>
                </a:solidFill>
              </a:rPr>
              <a:t>: ['x', 'v', 'b']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segundo </a:t>
            </a:r>
            <a:r>
              <a:rPr lang="pt-BR" sz="2000" b="1" dirty="0" err="1">
                <a:solidFill>
                  <a:srgbClr val="FF0000"/>
                </a:solidFill>
              </a:rPr>
              <a:t>del</a:t>
            </a:r>
            <a:r>
              <a:rPr lang="pt-BR" sz="2000" b="1" dirty="0">
                <a:solidFill>
                  <a:srgbClr val="FF0000"/>
                </a:solidFill>
              </a:rPr>
              <a:t>: ['b']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Comandos sobre...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4460" y="2141159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max</a:t>
            </a:r>
            <a:r>
              <a:rPr lang="pt-BR" dirty="0">
                <a:solidFill>
                  <a:srgbClr val="FF0000"/>
                </a:solidFill>
              </a:rPr>
              <a:t>(lista)</a:t>
            </a:r>
            <a:r>
              <a:rPr lang="pt-BR" dirty="0"/>
              <a:t>  -- retorna o maior valor da lista</a:t>
            </a:r>
          </a:p>
          <a:p>
            <a:r>
              <a:rPr lang="pt-BR" dirty="0">
                <a:solidFill>
                  <a:srgbClr val="FF0000"/>
                </a:solidFill>
              </a:rPr>
              <a:t>min(lista)</a:t>
            </a:r>
            <a:r>
              <a:rPr lang="pt-BR" dirty="0"/>
              <a:t>  -- retorna o maior valor da lista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51048" y="3792861"/>
            <a:ext cx="3571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lista = [‘</a:t>
            </a:r>
            <a:r>
              <a:rPr lang="pt-BR" sz="2000" b="1" dirty="0" err="1"/>
              <a:t>C','e',‘c','D','E</a:t>
            </a:r>
            <a:r>
              <a:rPr lang="pt-BR" sz="2000" b="1" dirty="0"/>
              <a:t>']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</a:t>
            </a:r>
            <a:r>
              <a:rPr lang="pt-BR" sz="2000" b="1" dirty="0" err="1"/>
              <a:t>max</a:t>
            </a:r>
            <a:r>
              <a:rPr lang="pt-BR" sz="2000" b="1" dirty="0"/>
              <a:t>(lista))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(min(lista))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78618" y="3823638"/>
            <a:ext cx="1348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e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6611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Comandos sobre...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4460" y="2141159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sorted</a:t>
            </a:r>
            <a:r>
              <a:rPr lang="pt-BR" dirty="0">
                <a:solidFill>
                  <a:srgbClr val="FF0000"/>
                </a:solidFill>
              </a:rPr>
              <a:t>(lista)</a:t>
            </a:r>
            <a:r>
              <a:rPr lang="pt-BR" dirty="0"/>
              <a:t>  -- retorna a lista com os valores em ordem crescente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51048" y="3792861"/>
            <a:ext cx="3571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lista = ['</a:t>
            </a:r>
            <a:r>
              <a:rPr lang="pt-BR" sz="2000" b="1" dirty="0" err="1"/>
              <a:t>C','e','c','D','E</a:t>
            </a:r>
            <a:r>
              <a:rPr lang="pt-BR" sz="2000" b="1" dirty="0"/>
              <a:t>']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</a:t>
            </a:r>
            <a:r>
              <a:rPr lang="pt-BR" sz="2000" b="1" dirty="0" err="1"/>
              <a:t>sorted</a:t>
            </a:r>
            <a:r>
              <a:rPr lang="pt-BR" sz="2000" b="1" dirty="0"/>
              <a:t>(lista))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(lista)</a:t>
            </a:r>
          </a:p>
          <a:p>
            <a:r>
              <a:rPr lang="pt-BR" sz="2000" b="1" dirty="0"/>
              <a:t>lista=</a:t>
            </a:r>
            <a:r>
              <a:rPr lang="pt-BR" sz="2000" b="1" dirty="0" err="1"/>
              <a:t>sorted</a:t>
            </a:r>
            <a:r>
              <a:rPr lang="pt-BR" sz="2000" b="1" dirty="0"/>
              <a:t>(lista)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78618" y="3823638"/>
            <a:ext cx="32942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['C', 'e', 'c', 'D', 'E']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['C', 'D', 'E', 'c', 'e']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['C', 'e', 'c', 'D', 'E']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['C', 'D', 'E', 'c', 'e']</a:t>
            </a:r>
          </a:p>
        </p:txBody>
      </p:sp>
    </p:spTree>
    <p:extLst>
      <p:ext uri="{BB962C8B-B14F-4D97-AF65-F5344CB8AC3E}">
        <p14:creationId xmlns:p14="http://schemas.microsoft.com/office/powerpoint/2010/main" val="21735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Comandos sobre...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4460" y="2141159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reversed</a:t>
            </a:r>
            <a:r>
              <a:rPr lang="pt-BR" dirty="0">
                <a:solidFill>
                  <a:srgbClr val="FF0000"/>
                </a:solidFill>
              </a:rPr>
              <a:t>(lista)</a:t>
            </a:r>
            <a:r>
              <a:rPr lang="pt-BR" dirty="0"/>
              <a:t>  -- retorna um </a:t>
            </a:r>
            <a:r>
              <a:rPr lang="pt-BR" dirty="0" err="1"/>
              <a:t>iterador</a:t>
            </a:r>
            <a:r>
              <a:rPr lang="pt-BR" dirty="0"/>
              <a:t> para percorrer os elementos do último ao primeiro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77575" y="3066425"/>
            <a:ext cx="40886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lista = ['</a:t>
            </a:r>
            <a:r>
              <a:rPr lang="pt-BR" sz="2000" b="1" dirty="0" err="1"/>
              <a:t>C','e','c','D','E</a:t>
            </a:r>
            <a:r>
              <a:rPr lang="pt-BR" sz="2000" b="1" dirty="0"/>
              <a:t>']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</a:t>
            </a:r>
            <a:r>
              <a:rPr lang="pt-BR" sz="2000" b="1" dirty="0" err="1"/>
              <a:t>reversed</a:t>
            </a:r>
            <a:r>
              <a:rPr lang="pt-BR" sz="2000" b="1" dirty="0"/>
              <a:t>(lista))</a:t>
            </a:r>
          </a:p>
          <a:p>
            <a:r>
              <a:rPr lang="pt-BR" sz="2000" b="1" dirty="0"/>
              <a:t>for i in </a:t>
            </a:r>
            <a:r>
              <a:rPr lang="pt-BR" sz="2000" b="1" dirty="0" err="1"/>
              <a:t>reversed</a:t>
            </a:r>
            <a:r>
              <a:rPr lang="pt-BR" sz="2000" b="1" dirty="0"/>
              <a:t>(lista):</a:t>
            </a:r>
          </a:p>
          <a:p>
            <a:r>
              <a:rPr lang="pt-BR" sz="2000" b="1" dirty="0"/>
              <a:t>    </a:t>
            </a:r>
            <a:r>
              <a:rPr lang="pt-BR" sz="2000" b="1" dirty="0" err="1"/>
              <a:t>print</a:t>
            </a:r>
            <a:r>
              <a:rPr lang="pt-BR" sz="2000" b="1" dirty="0"/>
              <a:t>(i)</a:t>
            </a:r>
          </a:p>
          <a:p>
            <a:r>
              <a:rPr lang="pt-BR" sz="2000" b="1" dirty="0"/>
              <a:t>lista = </a:t>
            </a:r>
            <a:r>
              <a:rPr lang="pt-BR" sz="2000" b="1" dirty="0" err="1"/>
              <a:t>reversed</a:t>
            </a:r>
            <a:r>
              <a:rPr lang="pt-BR" sz="2000" b="1" dirty="0"/>
              <a:t>(lista)</a:t>
            </a:r>
          </a:p>
          <a:p>
            <a:r>
              <a:rPr lang="pt-BR" sz="2000" b="1" dirty="0" err="1"/>
              <a:t>print</a:t>
            </a:r>
            <a:r>
              <a:rPr lang="pt-BR" sz="2000" b="1" dirty="0"/>
              <a:t>(lista)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015345" y="3001602"/>
            <a:ext cx="68903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</a:rPr>
              <a:t>list_reverseiterator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object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at</a:t>
            </a:r>
            <a:r>
              <a:rPr lang="pt-BR" sz="2000" b="1" dirty="0">
                <a:solidFill>
                  <a:srgbClr val="FF0000"/>
                </a:solidFill>
              </a:rPr>
              <a:t> 0x00000182D93AB6D8&gt;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E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D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c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e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C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</a:rPr>
              <a:t>list_reverseiterator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object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at</a:t>
            </a:r>
            <a:r>
              <a:rPr lang="pt-BR" sz="2000" b="1" dirty="0">
                <a:solidFill>
                  <a:srgbClr val="FF0000"/>
                </a:solidFill>
              </a:rPr>
              <a:t> 0x00000182D93AB6D8&gt;</a:t>
            </a:r>
          </a:p>
        </p:txBody>
      </p:sp>
    </p:spTree>
    <p:extLst>
      <p:ext uri="{BB962C8B-B14F-4D97-AF65-F5344CB8AC3E}">
        <p14:creationId xmlns:p14="http://schemas.microsoft.com/office/powerpoint/2010/main" val="10180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aninhadas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9218" y="2086590"/>
            <a:ext cx="10498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["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"q", "r"]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["t", a, "u"]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("b:", b)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("b[1]:", b[1])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("b[1][0]:", b[1][0])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41830" y="4441080"/>
            <a:ext cx="71129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b: ['t', ['p', 'q', 'r'], 'u']</a:t>
            </a:r>
          </a:p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b[1]: ['p', 'q', 'r']</a:t>
            </a:r>
          </a:p>
          <a:p>
            <a:pPr>
              <a:spcBef>
                <a:spcPts val="600"/>
              </a:spcBef>
            </a:pPr>
            <a:r>
              <a:rPr lang="pt-BR" sz="2000" b="1" dirty="0">
                <a:solidFill>
                  <a:srgbClr val="FF0000"/>
                </a:solidFill>
              </a:rPr>
              <a:t>b[1][0]: p</a:t>
            </a:r>
          </a:p>
        </p:txBody>
      </p:sp>
    </p:spTree>
    <p:extLst>
      <p:ext uri="{BB962C8B-B14F-4D97-AF65-F5344CB8AC3E}">
        <p14:creationId xmlns:p14="http://schemas.microsoft.com/office/powerpoint/2010/main" val="75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901600"/>
            <a:ext cx="10058400" cy="4050792"/>
          </a:xfrm>
        </p:spPr>
        <p:txBody>
          <a:bodyPr/>
          <a:lstStyle/>
          <a:p>
            <a:r>
              <a:rPr lang="pt-BR" dirty="0"/>
              <a:t>Da mesma forma que Lista, basta dar um nome e atribuir valores a ela, porém usando parênteses...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19290" y="2631234"/>
            <a:ext cx="104628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meses = ('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Janeiro','Fevereiro','Março','Abril','Maio','Junho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Julho','Agosto','Setembro','Outubro','Novembro','Dezembro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ta para Baixo 4"/>
          <p:cNvSpPr/>
          <p:nvPr/>
        </p:nvSpPr>
        <p:spPr>
          <a:xfrm rot="10800000">
            <a:off x="8808205" y="3007672"/>
            <a:ext cx="595063" cy="67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75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r>
              <a:rPr lang="pt-BR" dirty="0"/>
              <a:t> – Fatiamento (</a:t>
            </a:r>
            <a:r>
              <a:rPr lang="pt-BR" dirty="0" err="1"/>
              <a:t>Slicing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901600"/>
            <a:ext cx="10058400" cy="405079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10054" y="2312376"/>
            <a:ext cx="1046284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meses = ('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Janeiro','Fevereiro','Março','Abril','Maio','Junho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Julho','Agosto','Setembro','Outubro','Novembro','Dezembro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(meses[0:2])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novoMeses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meses[0:2]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novoMeses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Mas... Nada de extrapolar! (lembrando: nas posições já existentes)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60584" y="3147532"/>
            <a:ext cx="10498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listaDeDados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['0', 1 ,'2', 3 ,'   4',5]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listaDeDados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#também não pode extrapolar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5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os valores da </a:t>
            </a:r>
            <a:r>
              <a:rPr lang="pt-BR" dirty="0" err="1"/>
              <a:t>Tupla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78169" y="2614590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dados = ('0', 1 ,'2', 3 ,'   4',5)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#também funciona sem parênteses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8169" y="3224375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(dados[0] + dados[1])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78169" y="3041064"/>
            <a:ext cx="9864969" cy="36317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(dados[0] + dados[1])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(dados[0] +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(dados[1]))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(dados[0]) + dados[1])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(dados[0] + dados[2])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(dados[1] + dados[3])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(dados[4])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(dados[2] + dados[4])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(dados[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#tire o comentário e veja o que acontece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5765258" y="4386074"/>
            <a:ext cx="6426742" cy="2011298"/>
            <a:chOff x="5765258" y="4386074"/>
            <a:chExt cx="6426742" cy="2011298"/>
          </a:xfrm>
        </p:grpSpPr>
        <p:sp>
          <p:nvSpPr>
            <p:cNvPr id="9" name="CaixaDeTexto 8"/>
            <p:cNvSpPr txBox="1"/>
            <p:nvPr/>
          </p:nvSpPr>
          <p:spPr>
            <a:xfrm>
              <a:off x="6293526" y="4386074"/>
              <a:ext cx="589847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FF0000"/>
                  </a:solidFill>
                </a:rPr>
                <a:t>Traceback</a:t>
              </a:r>
              <a:r>
                <a:rPr lang="en-US" sz="2400" b="1" dirty="0">
                  <a:solidFill>
                    <a:srgbClr val="FF0000"/>
                  </a:solidFill>
                </a:rPr>
                <a:t> (most recent call last):</a:t>
              </a:r>
            </a:p>
            <a:p>
              <a:r>
                <a:rPr lang="en-US" sz="2400" b="1" dirty="0">
                  <a:solidFill>
                    <a:srgbClr val="FF0000"/>
                  </a:solidFill>
                </a:rPr>
                <a:t>  File "tuplas.py", line 3, in &lt;module&gt;</a:t>
              </a:r>
            </a:p>
            <a:p>
              <a:r>
                <a:rPr lang="en-US" sz="2400" b="1" dirty="0">
                  <a:solidFill>
                    <a:srgbClr val="FF0000"/>
                  </a:solidFill>
                </a:rPr>
                <a:t>    </a:t>
              </a:r>
              <a:r>
                <a:rPr lang="en-US" sz="2400" b="1" dirty="0">
                  <a:solidFill>
                    <a:srgbClr val="00B050"/>
                  </a:solidFill>
                </a:rPr>
                <a:t>print (dados[6])</a:t>
              </a:r>
            </a:p>
            <a:p>
              <a:r>
                <a:rPr lang="en-US" sz="2400" b="1" dirty="0" err="1">
                  <a:solidFill>
                    <a:srgbClr val="0070C0"/>
                  </a:solidFill>
                </a:rPr>
                <a:t>IndexError</a:t>
              </a:r>
              <a:r>
                <a:rPr lang="en-US" sz="2400" b="1" dirty="0">
                  <a:solidFill>
                    <a:srgbClr val="0070C0"/>
                  </a:solidFill>
                </a:rPr>
                <a:t>: tuple index out of range</a:t>
              </a:r>
              <a:endParaRPr lang="pt-B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Seta para a Direita 9"/>
            <p:cNvSpPr/>
            <p:nvPr/>
          </p:nvSpPr>
          <p:spPr>
            <a:xfrm rot="19295157">
              <a:off x="5765258" y="5730564"/>
              <a:ext cx="509954" cy="666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31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r>
              <a:rPr lang="pt-BR" dirty="0"/>
              <a:t> – 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a </a:t>
            </a:r>
            <a:r>
              <a:rPr lang="pt-BR" dirty="0" err="1"/>
              <a:t>Tupla</a:t>
            </a:r>
            <a:endParaRPr lang="pt-BR" dirty="0"/>
          </a:p>
          <a:p>
            <a:r>
              <a:rPr lang="pt-BR" dirty="0"/>
              <a:t>Criando </a:t>
            </a:r>
            <a:r>
              <a:rPr lang="pt-BR" dirty="0" err="1"/>
              <a:t>Tupla</a:t>
            </a:r>
            <a:r>
              <a:rPr lang="pt-BR" dirty="0"/>
              <a:t> vazia</a:t>
            </a:r>
          </a:p>
          <a:p>
            <a:endParaRPr lang="pt-BR" dirty="0"/>
          </a:p>
          <a:p>
            <a:r>
              <a:rPr lang="pt-BR" dirty="0"/>
              <a:t>Criando </a:t>
            </a:r>
            <a:r>
              <a:rPr lang="pt-BR" dirty="0" err="1"/>
              <a:t>Tupla</a:t>
            </a:r>
            <a:r>
              <a:rPr lang="pt-BR" dirty="0"/>
              <a:t> com somente um valor</a:t>
            </a:r>
          </a:p>
          <a:p>
            <a:endParaRPr lang="pt-BR" dirty="0"/>
          </a:p>
          <a:p>
            <a:r>
              <a:rPr lang="pt-BR" dirty="0"/>
              <a:t>Tamanho da </a:t>
            </a:r>
            <a:r>
              <a:rPr lang="pt-BR" dirty="0" err="1"/>
              <a:t>Tupla</a:t>
            </a:r>
            <a:r>
              <a:rPr lang="pt-BR" dirty="0"/>
              <a:t>: </a:t>
            </a:r>
            <a:r>
              <a:rPr lang="pt-BR" dirty="0" err="1"/>
              <a:t>len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92469" y="2943021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dadosVazio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292469" y="3746694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dadosUm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292469" y="4628855"/>
            <a:ext cx="1049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dadosVazio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dadosUm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8242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r>
              <a:rPr lang="pt-BR" dirty="0"/>
              <a:t> – 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quiser manipular o valor da </a:t>
            </a:r>
            <a:r>
              <a:rPr lang="pt-BR" dirty="0" err="1"/>
              <a:t>Tupla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10053" y="3103782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dados[1]= 7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3426505" y="2545223"/>
            <a:ext cx="6675857" cy="1477328"/>
            <a:chOff x="3426505" y="2545223"/>
            <a:chExt cx="6675857" cy="1477328"/>
          </a:xfrm>
        </p:grpSpPr>
        <p:sp>
          <p:nvSpPr>
            <p:cNvPr id="4" name="Retângulo 3"/>
            <p:cNvSpPr/>
            <p:nvPr/>
          </p:nvSpPr>
          <p:spPr>
            <a:xfrm>
              <a:off x="4006362" y="2545223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b="1" dirty="0" err="1">
                  <a:solidFill>
                    <a:srgbClr val="FF0000"/>
                  </a:solidFill>
                </a:rPr>
                <a:t>Traceback</a:t>
              </a:r>
              <a:r>
                <a:rPr lang="pt-BR" b="1" dirty="0">
                  <a:solidFill>
                    <a:srgbClr val="FF0000"/>
                  </a:solidFill>
                </a:rPr>
                <a:t> (</a:t>
              </a:r>
              <a:r>
                <a:rPr lang="pt-BR" b="1" dirty="0" err="1">
                  <a:solidFill>
                    <a:srgbClr val="FF0000"/>
                  </a:solidFill>
                </a:rPr>
                <a:t>most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</a:rPr>
                <a:t>recent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</a:rPr>
                <a:t>call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</a:rPr>
                <a:t>last</a:t>
              </a:r>
              <a:r>
                <a:rPr lang="pt-BR" b="1" dirty="0">
                  <a:solidFill>
                    <a:srgbClr val="FF0000"/>
                  </a:solidFill>
                </a:rPr>
                <a:t>):</a:t>
              </a:r>
            </a:p>
            <a:p>
              <a:r>
                <a:rPr lang="pt-BR" b="1" dirty="0">
                  <a:solidFill>
                    <a:srgbClr val="FF0000"/>
                  </a:solidFill>
                </a:rPr>
                <a:t>  File "tuplas.py", </a:t>
              </a:r>
              <a:r>
                <a:rPr lang="pt-BR" b="1" dirty="0" err="1">
                  <a:solidFill>
                    <a:srgbClr val="FF0000"/>
                  </a:solidFill>
                </a:rPr>
                <a:t>line</a:t>
              </a:r>
              <a:r>
                <a:rPr lang="pt-BR" b="1" dirty="0">
                  <a:solidFill>
                    <a:srgbClr val="FF0000"/>
                  </a:solidFill>
                </a:rPr>
                <a:t> 7, in &lt;module&gt;</a:t>
              </a:r>
            </a:p>
            <a:p>
              <a:r>
                <a:rPr lang="pt-BR" b="1" dirty="0">
                  <a:solidFill>
                    <a:srgbClr val="FF0000"/>
                  </a:solidFill>
                </a:rPr>
                <a:t>    </a:t>
              </a:r>
              <a:r>
                <a:rPr lang="pt-BR" b="1" dirty="0">
                  <a:solidFill>
                    <a:srgbClr val="00B050"/>
                  </a:solidFill>
                </a:rPr>
                <a:t>dados[1] = 7</a:t>
              </a:r>
            </a:p>
            <a:p>
              <a:r>
                <a:rPr lang="pt-BR" b="1" dirty="0" err="1">
                  <a:solidFill>
                    <a:srgbClr val="0070C0"/>
                  </a:solidFill>
                </a:rPr>
                <a:t>TypeError</a:t>
              </a:r>
              <a:r>
                <a:rPr lang="pt-BR" b="1" dirty="0">
                  <a:solidFill>
                    <a:srgbClr val="0070C0"/>
                  </a:solidFill>
                </a:rPr>
                <a:t>: '</a:t>
              </a:r>
              <a:r>
                <a:rPr lang="pt-BR" b="1" dirty="0" err="1">
                  <a:solidFill>
                    <a:srgbClr val="0070C0"/>
                  </a:solidFill>
                </a:rPr>
                <a:t>tuple</a:t>
              </a:r>
              <a:r>
                <a:rPr lang="pt-BR" b="1" dirty="0">
                  <a:solidFill>
                    <a:srgbClr val="0070C0"/>
                  </a:solidFill>
                </a:rPr>
                <a:t>' </a:t>
              </a:r>
              <a:r>
                <a:rPr lang="pt-BR" b="1" dirty="0" err="1">
                  <a:solidFill>
                    <a:srgbClr val="0070C0"/>
                  </a:solidFill>
                </a:rPr>
                <a:t>object</a:t>
              </a:r>
              <a:r>
                <a:rPr lang="pt-BR" b="1" dirty="0">
                  <a:solidFill>
                    <a:srgbClr val="0070C0"/>
                  </a:solidFill>
                </a:rPr>
                <a:t> does </a:t>
              </a:r>
              <a:r>
                <a:rPr lang="pt-BR" b="1" dirty="0" err="1">
                  <a:solidFill>
                    <a:srgbClr val="0070C0"/>
                  </a:solidFill>
                </a:rPr>
                <a:t>not</a:t>
              </a:r>
              <a:r>
                <a:rPr lang="pt-BR" b="1" dirty="0">
                  <a:solidFill>
                    <a:srgbClr val="0070C0"/>
                  </a:solidFill>
                </a:rPr>
                <a:t> </a:t>
              </a:r>
              <a:r>
                <a:rPr lang="pt-BR" b="1" dirty="0" err="1">
                  <a:solidFill>
                    <a:srgbClr val="0070C0"/>
                  </a:solidFill>
                </a:rPr>
                <a:t>support</a:t>
              </a:r>
              <a:r>
                <a:rPr lang="pt-BR" b="1" dirty="0">
                  <a:solidFill>
                    <a:srgbClr val="0070C0"/>
                  </a:solidFill>
                </a:rPr>
                <a:t> item </a:t>
              </a:r>
              <a:r>
                <a:rPr lang="pt-BR" b="1" dirty="0" err="1">
                  <a:solidFill>
                    <a:srgbClr val="0070C0"/>
                  </a:solidFill>
                </a:rPr>
                <a:t>assignment</a:t>
              </a:r>
              <a:endParaRPr lang="pt-BR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Seta para a Direita 7"/>
            <p:cNvSpPr/>
            <p:nvPr/>
          </p:nvSpPr>
          <p:spPr>
            <a:xfrm rot="21179883">
              <a:off x="3426505" y="2890649"/>
              <a:ext cx="509954" cy="666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825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um pouco 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a Lista</a:t>
            </a:r>
          </a:p>
          <a:p>
            <a:r>
              <a:rPr lang="pt-BR" dirty="0"/>
              <a:t>Criando Lista vazia</a:t>
            </a:r>
          </a:p>
          <a:p>
            <a:endParaRPr lang="pt-BR" dirty="0"/>
          </a:p>
          <a:p>
            <a:r>
              <a:rPr lang="pt-BR" dirty="0"/>
              <a:t>Criando Lista com somente um valor</a:t>
            </a:r>
          </a:p>
          <a:p>
            <a:endParaRPr lang="pt-BR" dirty="0"/>
          </a:p>
          <a:p>
            <a:r>
              <a:rPr lang="pt-BR" dirty="0"/>
              <a:t>Tamanho da Lista: </a:t>
            </a:r>
            <a:r>
              <a:rPr lang="pt-BR" dirty="0" err="1"/>
              <a:t>len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92469" y="2943021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listaVazia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292469" y="3746694"/>
            <a:ext cx="1049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listaComUm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[um]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292469" y="4628855"/>
            <a:ext cx="1049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listaVazia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listaComUm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167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append</a:t>
            </a:r>
            <a:r>
              <a:rPr lang="pt-BR" dirty="0">
                <a:solidFill>
                  <a:srgbClr val="FF0000"/>
                </a:solidFill>
              </a:rPr>
              <a:t>(x)</a:t>
            </a:r>
            <a:r>
              <a:rPr lang="pt-BR" dirty="0"/>
              <a:t>  -- insere x no fim da lista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695881"/>
            <a:ext cx="70455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lista1.append("f")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08785" y="52950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</a:t>
            </a:r>
            <a:r>
              <a:rPr lang="pt-BR" sz="2000" b="1" dirty="0" err="1">
                <a:solidFill>
                  <a:srgbClr val="FF0000"/>
                </a:solidFill>
              </a:rPr>
              <a:t>append</a:t>
            </a:r>
            <a:r>
              <a:rPr lang="pt-BR" sz="2000" b="1" dirty="0">
                <a:solidFill>
                  <a:srgbClr val="FF0000"/>
                </a:solidFill>
              </a:rPr>
              <a:t>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</a:t>
            </a:r>
            <a:r>
              <a:rPr lang="pt-BR" sz="2000" b="1" dirty="0" err="1">
                <a:solidFill>
                  <a:srgbClr val="FF0000"/>
                </a:solidFill>
              </a:rPr>
              <a:t>append</a:t>
            </a:r>
            <a:r>
              <a:rPr lang="pt-BR" sz="2000" b="1" dirty="0">
                <a:solidFill>
                  <a:srgbClr val="FF0000"/>
                </a:solidFill>
              </a:rPr>
              <a:t>: ['a', 'b', 'c', 'f']</a:t>
            </a:r>
          </a:p>
        </p:txBody>
      </p:sp>
    </p:spTree>
    <p:extLst>
      <p:ext uri="{BB962C8B-B14F-4D97-AF65-F5344CB8AC3E}">
        <p14:creationId xmlns:p14="http://schemas.microsoft.com/office/powerpoint/2010/main" val="9792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append</a:t>
            </a:r>
            <a:r>
              <a:rPr lang="pt-BR" dirty="0">
                <a:solidFill>
                  <a:srgbClr val="FF0000"/>
                </a:solidFill>
              </a:rPr>
              <a:t>(x)</a:t>
            </a:r>
            <a:r>
              <a:rPr lang="pt-BR" dirty="0"/>
              <a:t>  -- e se eu inserir uma lista x no fim da lista?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695881"/>
            <a:ext cx="7045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lista2 = ["d", "e"]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lista1.append(lista2)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26370" y="555820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</a:t>
            </a:r>
            <a:r>
              <a:rPr lang="pt-BR" sz="2000" b="1" dirty="0" err="1">
                <a:solidFill>
                  <a:srgbClr val="FF0000"/>
                </a:solidFill>
              </a:rPr>
              <a:t>append</a:t>
            </a:r>
            <a:r>
              <a:rPr lang="pt-BR" sz="2000" b="1" dirty="0">
                <a:solidFill>
                  <a:srgbClr val="FF0000"/>
                </a:solidFill>
              </a:rPr>
              <a:t>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</a:t>
            </a:r>
            <a:r>
              <a:rPr lang="pt-BR" sz="2000" b="1" dirty="0" err="1">
                <a:solidFill>
                  <a:srgbClr val="FF0000"/>
                </a:solidFill>
              </a:rPr>
              <a:t>append</a:t>
            </a:r>
            <a:r>
              <a:rPr lang="pt-BR" sz="2000" b="1" dirty="0">
                <a:solidFill>
                  <a:srgbClr val="FF0000"/>
                </a:solidFill>
              </a:rPr>
              <a:t>: ['a', 'b', 'c', ['d', 'e']]</a:t>
            </a:r>
          </a:p>
        </p:txBody>
      </p:sp>
    </p:spTree>
    <p:extLst>
      <p:ext uri="{BB962C8B-B14F-4D97-AF65-F5344CB8AC3E}">
        <p14:creationId xmlns:p14="http://schemas.microsoft.com/office/powerpoint/2010/main" val="6201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extend</a:t>
            </a:r>
            <a:r>
              <a:rPr lang="pt-BR" dirty="0">
                <a:solidFill>
                  <a:srgbClr val="FF0000"/>
                </a:solidFill>
              </a:rPr>
              <a:t> (L)</a:t>
            </a:r>
            <a:r>
              <a:rPr lang="pt-BR" dirty="0"/>
              <a:t>  -- insere a </a:t>
            </a:r>
            <a:r>
              <a:rPr lang="pt-BR" dirty="0">
                <a:solidFill>
                  <a:srgbClr val="FF0000"/>
                </a:solidFill>
              </a:rPr>
              <a:t>lista</a:t>
            </a:r>
            <a:r>
              <a:rPr lang="pt-BR" dirty="0"/>
              <a:t> L no fim da lista original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54369" y="2432713"/>
            <a:ext cx="7045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lista2 = ["d", "e"]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lista1.extend(lista2)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08785" y="53897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</a:t>
            </a:r>
            <a:r>
              <a:rPr lang="pt-BR" sz="2000" b="1" dirty="0" err="1">
                <a:solidFill>
                  <a:srgbClr val="FF0000"/>
                </a:solidFill>
              </a:rPr>
              <a:t>extend</a:t>
            </a:r>
            <a:r>
              <a:rPr lang="pt-BR" sz="2000" b="1" dirty="0">
                <a:solidFill>
                  <a:srgbClr val="FF0000"/>
                </a:solidFill>
              </a:rPr>
              <a:t>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</a:t>
            </a:r>
            <a:r>
              <a:rPr lang="pt-BR" sz="2000" b="1" dirty="0" err="1">
                <a:solidFill>
                  <a:srgbClr val="FF0000"/>
                </a:solidFill>
              </a:rPr>
              <a:t>extend</a:t>
            </a:r>
            <a:r>
              <a:rPr lang="pt-BR" sz="2000" b="1" dirty="0">
                <a:solidFill>
                  <a:srgbClr val="FF0000"/>
                </a:solidFill>
              </a:rPr>
              <a:t>: ['a', 'b', 'c', 'd', 'e']</a:t>
            </a:r>
          </a:p>
        </p:txBody>
      </p:sp>
    </p:spTree>
    <p:extLst>
      <p:ext uri="{BB962C8B-B14F-4D97-AF65-F5344CB8AC3E}">
        <p14:creationId xmlns:p14="http://schemas.microsoft.com/office/powerpoint/2010/main" val="7607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insert</a:t>
            </a:r>
            <a:r>
              <a:rPr lang="pt-BR" dirty="0">
                <a:solidFill>
                  <a:srgbClr val="FF0000"/>
                </a:solidFill>
              </a:rPr>
              <a:t>(i, x)</a:t>
            </a:r>
            <a:r>
              <a:rPr lang="pt-BR" dirty="0"/>
              <a:t>  -- insere x na posição i</a:t>
            </a:r>
          </a:p>
          <a:p>
            <a:r>
              <a:rPr lang="pt-BR" dirty="0"/>
              <a:t>O primeiro argumento é o índice em que será feita a inserção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70455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lista1.insert(2,"k")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82408" y="555886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</a:t>
            </a:r>
            <a:r>
              <a:rPr lang="pt-BR" sz="2000" b="1" dirty="0" err="1">
                <a:solidFill>
                  <a:srgbClr val="FF0000"/>
                </a:solidFill>
              </a:rPr>
              <a:t>insert</a:t>
            </a:r>
            <a:r>
              <a:rPr lang="pt-BR" sz="2000" b="1" dirty="0">
                <a:solidFill>
                  <a:srgbClr val="FF0000"/>
                </a:solidFill>
              </a:rPr>
              <a:t>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</a:t>
            </a:r>
            <a:r>
              <a:rPr lang="pt-BR" sz="2000" b="1" dirty="0" err="1">
                <a:solidFill>
                  <a:srgbClr val="FF0000"/>
                </a:solidFill>
              </a:rPr>
              <a:t>insert</a:t>
            </a:r>
            <a:r>
              <a:rPr lang="pt-BR" sz="2000" b="1" dirty="0">
                <a:solidFill>
                  <a:srgbClr val="FF0000"/>
                </a:solidFill>
              </a:rPr>
              <a:t>: ['a', 'b', 'k', 'c']</a:t>
            </a:r>
          </a:p>
        </p:txBody>
      </p:sp>
    </p:spTree>
    <p:extLst>
      <p:ext uri="{BB962C8B-B14F-4D97-AF65-F5344CB8AC3E}">
        <p14:creationId xmlns:p14="http://schemas.microsoft.com/office/powerpoint/2010/main" val="21504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-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15900"/>
            <a:ext cx="10058400" cy="405079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remove(x)</a:t>
            </a:r>
            <a:r>
              <a:rPr lang="pt-BR" dirty="0"/>
              <a:t>  -- remove o primeiro item encontrado na lista cujo valor é igual a </a:t>
            </a:r>
            <a:r>
              <a:rPr lang="pt-BR" i="1" dirty="0"/>
              <a:t>x</a:t>
            </a:r>
            <a:r>
              <a:rPr lang="pt-BR" dirty="0"/>
              <a:t>. Se não existir valor igual, uma exceção </a:t>
            </a:r>
            <a:r>
              <a:rPr lang="pt-BR" dirty="0" err="1"/>
              <a:t>ValueError</a:t>
            </a:r>
            <a:r>
              <a:rPr lang="pt-BR" dirty="0"/>
              <a:t> é levantada.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3161" y="2845952"/>
            <a:ext cx="70455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 = ["a", "b", "c"]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antes do remove:", lista1)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lista1.remove("b")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("lista1 depois do remove:", lista1)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82408" y="555886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lista1 antes do remove: ['a', 'b', 'c']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lista1 depois do remove: ['a', 'c']</a:t>
            </a:r>
          </a:p>
        </p:txBody>
      </p:sp>
    </p:spTree>
    <p:extLst>
      <p:ext uri="{BB962C8B-B14F-4D97-AF65-F5344CB8AC3E}">
        <p14:creationId xmlns:p14="http://schemas.microsoft.com/office/powerpoint/2010/main" val="250250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5606</TotalTime>
  <Words>2569</Words>
  <Application>Microsoft Office PowerPoint</Application>
  <PresentationFormat>Widescreen</PresentationFormat>
  <Paragraphs>399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Calibri</vt:lpstr>
      <vt:lpstr>Calibri Light</vt:lpstr>
      <vt:lpstr>Courier New</vt:lpstr>
      <vt:lpstr>Rockwell</vt:lpstr>
      <vt:lpstr>Rockwell Condensed</vt:lpstr>
      <vt:lpstr>Wingdings</vt:lpstr>
      <vt:lpstr>Wingdings 2</vt:lpstr>
      <vt:lpstr>HDOfficeLightV0</vt:lpstr>
      <vt:lpstr>Tipo de Madeira</vt:lpstr>
      <vt:lpstr>Algoritmos e Programação II Listas e tuplas</vt:lpstr>
      <vt:lpstr>Listas</vt:lpstr>
      <vt:lpstr>Listas</vt:lpstr>
      <vt:lpstr>LISTAS – um pouco mais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Comandos</vt:lpstr>
      <vt:lpstr>Listas - Cuidados</vt:lpstr>
      <vt:lpstr>Listas – fatiamento (Slicing)</vt:lpstr>
      <vt:lpstr>Listas – fatiamento (Slicing)</vt:lpstr>
      <vt:lpstr>Listas – fatiamento (Slicing)</vt:lpstr>
      <vt:lpstr>Listas – fatiamento (Slicing)</vt:lpstr>
      <vt:lpstr>Listas – Comandos sobre...</vt:lpstr>
      <vt:lpstr>Listas – Comandos sobre...</vt:lpstr>
      <vt:lpstr>Listas – Comandos sobre...</vt:lpstr>
      <vt:lpstr>Listas – Comandos sobre...</vt:lpstr>
      <vt:lpstr>Listas – Comandos sobre...</vt:lpstr>
      <vt:lpstr>Listas aninhadas</vt:lpstr>
      <vt:lpstr>Tuplas</vt:lpstr>
      <vt:lpstr>Tuplas – Fatiamento (Slicing)</vt:lpstr>
      <vt:lpstr>Tuplas</vt:lpstr>
      <vt:lpstr>Tuplas – mais</vt:lpstr>
      <vt:lpstr>Tuplas – 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 Aula 1</dc:title>
  <dc:creator>Fabiano Fagundes</dc:creator>
  <cp:lastModifiedBy>Fabiano Fagundes</cp:lastModifiedBy>
  <cp:revision>123</cp:revision>
  <dcterms:created xsi:type="dcterms:W3CDTF">2016-02-02T19:06:54Z</dcterms:created>
  <dcterms:modified xsi:type="dcterms:W3CDTF">2018-10-08T22:48:21Z</dcterms:modified>
</cp:coreProperties>
</file>