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65" r:id="rId14"/>
    <p:sldId id="267" r:id="rId15"/>
    <p:sldId id="266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9056" autoAdjust="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o Fagundes" userId="d9829c24fa7b63c2" providerId="LiveId" clId="{B2FA2D52-B1CA-4A7B-A821-BC30FFF5EA35}"/>
    <pc:docChg chg="modSld">
      <pc:chgData name="Fabiano Fagundes" userId="d9829c24fa7b63c2" providerId="LiveId" clId="{B2FA2D52-B1CA-4A7B-A821-BC30FFF5EA35}" dt="2018-09-25T12:35:06.636" v="2" actId="1076"/>
      <pc:docMkLst>
        <pc:docMk/>
      </pc:docMkLst>
      <pc:sldChg chg="addSp modSp">
        <pc:chgData name="Fabiano Fagundes" userId="d9829c24fa7b63c2" providerId="LiveId" clId="{B2FA2D52-B1CA-4A7B-A821-BC30FFF5EA35}" dt="2018-09-25T12:35:06.636" v="2" actId="1076"/>
        <pc:sldMkLst>
          <pc:docMk/>
          <pc:sldMk cId="3326092072" sldId="270"/>
        </pc:sldMkLst>
        <pc:spChg chg="add mod">
          <ac:chgData name="Fabiano Fagundes" userId="d9829c24fa7b63c2" providerId="LiveId" clId="{B2FA2D52-B1CA-4A7B-A821-BC30FFF5EA35}" dt="2018-09-25T12:35:06.636" v="2" actId="1076"/>
          <ac:spMkLst>
            <pc:docMk/>
            <pc:sldMk cId="3326092072" sldId="270"/>
            <ac:spMk id="3" creationId="{1ECCDFAC-3275-4FCE-8DB4-34D9E95D50E2}"/>
          </ac:spMkLst>
        </pc:spChg>
        <pc:spChg chg="mod">
          <ac:chgData name="Fabiano Fagundes" userId="d9829c24fa7b63c2" providerId="LiveId" clId="{B2FA2D52-B1CA-4A7B-A821-BC30FFF5EA35}" dt="2018-09-25T12:34:47.166" v="0" actId="207"/>
          <ac:spMkLst>
            <pc:docMk/>
            <pc:sldMk cId="3326092072" sldId="270"/>
            <ac:spMk id="4" creationId="{00000000-0000-0000-0000-000000000000}"/>
          </ac:spMkLst>
        </pc:spChg>
      </pc:sldChg>
    </pc:docChg>
  </pc:docChgLst>
  <pc:docChgLst>
    <pc:chgData name="Fabiano Fagundes" userId="d9829c24fa7b63c2" providerId="LiveId" clId="{37F57E51-7B9E-4549-B473-87034FF5B03C}"/>
  </pc:docChgLst>
  <pc:docChgLst>
    <pc:chgData name="Fabiano Fagundes" userId="d9829c24fa7b63c2" providerId="LiveId" clId="{996F817C-DEA2-4E4C-95D5-1E2D09567B9F}"/>
    <pc:docChg chg="custSel modSld">
      <pc:chgData name="Fabiano Fagundes" userId="d9829c24fa7b63c2" providerId="LiveId" clId="{996F817C-DEA2-4E4C-95D5-1E2D09567B9F}" dt="2018-11-26T19:08:51.269" v="1" actId="478"/>
      <pc:docMkLst>
        <pc:docMk/>
      </pc:docMkLst>
      <pc:sldChg chg="delSp modSp">
        <pc:chgData name="Fabiano Fagundes" userId="d9829c24fa7b63c2" providerId="LiveId" clId="{996F817C-DEA2-4E4C-95D5-1E2D09567B9F}" dt="2018-11-26T19:08:51.269" v="1" actId="478"/>
        <pc:sldMkLst>
          <pc:docMk/>
          <pc:sldMk cId="3326092072" sldId="270"/>
        </pc:sldMkLst>
        <pc:spChg chg="del mod">
          <ac:chgData name="Fabiano Fagundes" userId="d9829c24fa7b63c2" providerId="LiveId" clId="{996F817C-DEA2-4E4C-95D5-1E2D09567B9F}" dt="2018-11-26T19:08:51.269" v="1" actId="478"/>
          <ac:spMkLst>
            <pc:docMk/>
            <pc:sldMk cId="3326092072" sldId="270"/>
            <ac:spMk id="3" creationId="{1ECCDFAC-3275-4FCE-8DB4-34D9E95D50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C8471-AACC-4351-ABEA-FA01957EBF3A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CABD7-C7BB-48CC-B24F-0A7E82764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74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CABD7-C7BB-48CC-B24F-0A7E8276466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03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4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6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85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96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384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95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44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805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12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94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1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560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262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536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22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90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0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59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29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31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4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56D9D0-56EA-4913-8789-38CE2331E7B0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37F5782-264E-45EC-A7D0-3E1003AE38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8000" dirty="0"/>
              <a:t>Algoritmos e Programação II</a:t>
            </a:r>
            <a:br>
              <a:rPr lang="pt-BR" sz="8000"/>
            </a:br>
            <a:r>
              <a:rPr lang="pt-BR" sz="8000"/>
              <a:t>String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3040" y="4468031"/>
            <a:ext cx="9144000" cy="1655762"/>
          </a:xfrm>
        </p:spPr>
        <p:txBody>
          <a:bodyPr>
            <a:noAutofit/>
          </a:bodyPr>
          <a:lstStyle/>
          <a:p>
            <a:r>
              <a:rPr lang="pt-BR" sz="1400" dirty="0"/>
              <a:t>Centro Universitário Luterano de Palmas </a:t>
            </a:r>
          </a:p>
          <a:p>
            <a:r>
              <a:rPr lang="pt-BR" sz="1400" dirty="0"/>
              <a:t>Cursos de Sistemas de Informação e Ciência da Computação</a:t>
            </a:r>
          </a:p>
          <a:p>
            <a:r>
              <a:rPr lang="pt-BR" sz="1400" dirty="0"/>
              <a:t>Professores:</a:t>
            </a:r>
          </a:p>
          <a:p>
            <a:r>
              <a:rPr lang="pt-BR" sz="1400" dirty="0"/>
              <a:t>Fabiano Fagundes</a:t>
            </a:r>
          </a:p>
          <a:p>
            <a:r>
              <a:rPr lang="pt-BR" sz="1400"/>
              <a:t>Fabio Castro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8035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quiser mudar uma letra?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69848" y="2329091"/>
            <a:ext cx="73403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palavra = "</a:t>
            </a:r>
            <a:r>
              <a:rPr lang="pt-BR" sz="3200" dirty="0" err="1"/>
              <a:t>Paumas</a:t>
            </a:r>
            <a:r>
              <a:rPr lang="pt-BR" sz="3200" dirty="0"/>
              <a:t>“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(palavra)</a:t>
            </a:r>
          </a:p>
          <a:p>
            <a:r>
              <a:rPr lang="pt-BR" sz="3200" dirty="0"/>
              <a:t>palavra = </a:t>
            </a:r>
            <a:r>
              <a:rPr lang="pt-BR" sz="3200" dirty="0" err="1"/>
              <a:t>palavra.</a:t>
            </a:r>
            <a:r>
              <a:rPr lang="pt-BR" sz="3200" dirty="0" err="1">
                <a:solidFill>
                  <a:srgbClr val="FF0000"/>
                </a:solidFill>
              </a:rPr>
              <a:t>replace</a:t>
            </a:r>
            <a:r>
              <a:rPr lang="pt-BR" sz="3200" dirty="0"/>
              <a:t>("</a:t>
            </a:r>
            <a:r>
              <a:rPr lang="pt-BR" sz="3200" dirty="0" err="1"/>
              <a:t>u","l</a:t>
            </a:r>
            <a:r>
              <a:rPr lang="pt-BR" sz="3200" dirty="0"/>
              <a:t>")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(palavra)</a:t>
            </a:r>
          </a:p>
        </p:txBody>
      </p:sp>
    </p:spTree>
    <p:extLst>
      <p:ext uri="{BB962C8B-B14F-4D97-AF65-F5344CB8AC3E}">
        <p14:creationId xmlns:p14="http://schemas.microsoft.com/office/powerpoint/2010/main" val="74533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quiser mudar </a:t>
            </a:r>
            <a:r>
              <a:rPr lang="pt-BR" dirty="0">
                <a:solidFill>
                  <a:srgbClr val="FF0000"/>
                </a:solidFill>
              </a:rPr>
              <a:t>mais</a:t>
            </a:r>
            <a:r>
              <a:rPr lang="pt-BR" dirty="0"/>
              <a:t> que uma letra?</a:t>
            </a:r>
          </a:p>
        </p:txBody>
      </p:sp>
      <p:sp>
        <p:nvSpPr>
          <p:cNvPr id="4" name="Retângulo 3"/>
          <p:cNvSpPr/>
          <p:nvPr/>
        </p:nvSpPr>
        <p:spPr>
          <a:xfrm>
            <a:off x="726050" y="3319435"/>
            <a:ext cx="73403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palavra = "</a:t>
            </a:r>
            <a:r>
              <a:rPr lang="pt-BR" sz="3200" dirty="0" err="1"/>
              <a:t>Paunas</a:t>
            </a:r>
            <a:r>
              <a:rPr lang="pt-BR" sz="3200" dirty="0"/>
              <a:t> "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(palavra)</a:t>
            </a:r>
          </a:p>
          <a:p>
            <a:r>
              <a:rPr lang="pt-BR" sz="3200" dirty="0"/>
              <a:t>palavra = </a:t>
            </a:r>
            <a:r>
              <a:rPr lang="pt-BR" sz="3200" dirty="0" err="1"/>
              <a:t>palavra.replace</a:t>
            </a:r>
            <a:r>
              <a:rPr lang="pt-BR" sz="3200" dirty="0"/>
              <a:t>("</a:t>
            </a:r>
            <a:r>
              <a:rPr lang="pt-BR" sz="3200" dirty="0" err="1"/>
              <a:t>un</a:t>
            </a:r>
            <a:r>
              <a:rPr lang="pt-BR" sz="3200" dirty="0"/>
              <a:t>","</a:t>
            </a:r>
            <a:r>
              <a:rPr lang="pt-BR" sz="3200" dirty="0" err="1"/>
              <a:t>lm</a:t>
            </a:r>
            <a:r>
              <a:rPr lang="pt-BR" sz="3200" dirty="0"/>
              <a:t>")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(palavra)</a:t>
            </a:r>
          </a:p>
        </p:txBody>
      </p:sp>
    </p:spTree>
    <p:extLst>
      <p:ext uri="{BB962C8B-B14F-4D97-AF65-F5344CB8AC3E}">
        <p14:creationId xmlns:p14="http://schemas.microsoft.com/office/powerpoint/2010/main" val="332609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Find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8" y="2329091"/>
            <a:ext cx="88417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palavra = "orangotango"</a:t>
            </a:r>
          </a:p>
          <a:p>
            <a:r>
              <a:rPr lang="pt-BR" sz="3200" dirty="0" err="1"/>
              <a:t>indice</a:t>
            </a:r>
            <a:r>
              <a:rPr lang="pt-BR" sz="3200" dirty="0"/>
              <a:t> = </a:t>
            </a:r>
            <a:r>
              <a:rPr lang="pt-BR" sz="3200" dirty="0" err="1"/>
              <a:t>palavra.</a:t>
            </a:r>
            <a:r>
              <a:rPr lang="pt-BR" sz="3200" dirty="0" err="1">
                <a:solidFill>
                  <a:srgbClr val="FF0000"/>
                </a:solidFill>
              </a:rPr>
              <a:t>find</a:t>
            </a:r>
            <a:r>
              <a:rPr lang="pt-BR" sz="3200" dirty="0"/>
              <a:t>("o")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("Letra o na posição:", </a:t>
            </a:r>
            <a:r>
              <a:rPr lang="pt-BR" sz="3200" dirty="0" err="1"/>
              <a:t>indice</a:t>
            </a:r>
            <a:r>
              <a:rPr lang="pt-BR" sz="3200" dirty="0"/>
              <a:t>)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 err="1"/>
              <a:t>print</a:t>
            </a:r>
            <a:r>
              <a:rPr lang="pt-BR" sz="3200" dirty="0"/>
              <a:t>("Letra t na posição:", </a:t>
            </a:r>
            <a:r>
              <a:rPr lang="pt-BR" sz="3200" dirty="0" err="1"/>
              <a:t>palavra.find</a:t>
            </a:r>
            <a:r>
              <a:rPr lang="pt-BR" sz="3200" dirty="0"/>
              <a:t>("t"))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4446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Find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8" y="2374247"/>
            <a:ext cx="8841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palavra = "orangotango"</a:t>
            </a:r>
          </a:p>
          <a:p>
            <a:r>
              <a:rPr lang="pt-BR" sz="3200" dirty="0" err="1"/>
              <a:t>indice</a:t>
            </a:r>
            <a:r>
              <a:rPr lang="pt-BR" sz="3200" dirty="0"/>
              <a:t> = </a:t>
            </a:r>
            <a:r>
              <a:rPr lang="pt-BR" sz="3200" dirty="0" err="1"/>
              <a:t>palavra.find</a:t>
            </a:r>
            <a:r>
              <a:rPr lang="pt-BR" sz="3200" dirty="0"/>
              <a:t>("</a:t>
            </a:r>
            <a:r>
              <a:rPr lang="pt-BR" sz="3200" dirty="0" err="1">
                <a:solidFill>
                  <a:srgbClr val="FF0000"/>
                </a:solidFill>
              </a:rPr>
              <a:t>an</a:t>
            </a:r>
            <a:r>
              <a:rPr lang="pt-BR" sz="3200" dirty="0"/>
              <a:t>")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("Caracteres \"</a:t>
            </a:r>
            <a:r>
              <a:rPr lang="pt-BR" sz="3200" dirty="0" err="1"/>
              <a:t>an</a:t>
            </a:r>
            <a:r>
              <a:rPr lang="pt-BR" sz="3200" dirty="0"/>
              <a:t>\"  na posição:", </a:t>
            </a:r>
            <a:r>
              <a:rPr lang="pt-BR" sz="3200" dirty="0" err="1"/>
              <a:t>indice</a:t>
            </a:r>
            <a:r>
              <a:rPr lang="pt-B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449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Find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8" y="2329091"/>
            <a:ext cx="8841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palavra = "orangotango"</a:t>
            </a:r>
          </a:p>
          <a:p>
            <a:r>
              <a:rPr lang="pt-BR" sz="3200" dirty="0" err="1"/>
              <a:t>indice</a:t>
            </a:r>
            <a:r>
              <a:rPr lang="pt-BR" sz="3200" dirty="0"/>
              <a:t> = </a:t>
            </a:r>
            <a:r>
              <a:rPr lang="pt-BR" sz="3200" dirty="0" err="1"/>
              <a:t>palavra.find</a:t>
            </a:r>
            <a:r>
              <a:rPr lang="pt-BR" sz="3200" dirty="0"/>
              <a:t>("</a:t>
            </a:r>
            <a:r>
              <a:rPr lang="pt-BR" sz="3200" dirty="0">
                <a:solidFill>
                  <a:srgbClr val="FF0000"/>
                </a:solidFill>
              </a:rPr>
              <a:t>an</a:t>
            </a:r>
            <a:r>
              <a:rPr lang="pt-BR" sz="3200" dirty="0"/>
              <a:t>",</a:t>
            </a:r>
            <a:r>
              <a:rPr lang="pt-BR" sz="3200" dirty="0">
                <a:solidFill>
                  <a:srgbClr val="FF0000"/>
                </a:solidFill>
              </a:rPr>
              <a:t>3</a:t>
            </a:r>
            <a:r>
              <a:rPr lang="pt-BR" sz="3200" dirty="0"/>
              <a:t>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("Caracteres \"</a:t>
            </a:r>
            <a:r>
              <a:rPr lang="pt-BR" sz="3200" dirty="0" err="1"/>
              <a:t>an</a:t>
            </a:r>
            <a:r>
              <a:rPr lang="pt-BR" sz="3200" dirty="0"/>
              <a:t>\"  na posição:", </a:t>
            </a:r>
            <a:r>
              <a:rPr lang="pt-BR" sz="3200" dirty="0" err="1"/>
              <a:t>indice</a:t>
            </a:r>
            <a:r>
              <a:rPr lang="pt-B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968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Find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8" y="2329091"/>
            <a:ext cx="8841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palavra = "orangotango"</a:t>
            </a:r>
          </a:p>
          <a:p>
            <a:r>
              <a:rPr lang="pt-BR" sz="3200" dirty="0" err="1"/>
              <a:t>indice</a:t>
            </a:r>
            <a:r>
              <a:rPr lang="pt-BR" sz="3200" dirty="0"/>
              <a:t> = </a:t>
            </a:r>
            <a:r>
              <a:rPr lang="pt-BR" sz="3200" dirty="0" err="1"/>
              <a:t>palavra.find</a:t>
            </a:r>
            <a:r>
              <a:rPr lang="pt-BR" sz="3200" dirty="0"/>
              <a:t>("</a:t>
            </a:r>
            <a:r>
              <a:rPr lang="pt-BR" sz="3200" dirty="0">
                <a:solidFill>
                  <a:srgbClr val="FF0000"/>
                </a:solidFill>
              </a:rPr>
              <a:t>an</a:t>
            </a:r>
            <a:r>
              <a:rPr lang="pt-BR" sz="3200" dirty="0"/>
              <a:t>",</a:t>
            </a:r>
            <a:r>
              <a:rPr lang="pt-BR" sz="3200" dirty="0">
                <a:solidFill>
                  <a:srgbClr val="FF0000"/>
                </a:solidFill>
              </a:rPr>
              <a:t>3</a:t>
            </a:r>
            <a:r>
              <a:rPr lang="pt-BR" sz="3200" dirty="0"/>
              <a:t>,</a:t>
            </a:r>
            <a:r>
              <a:rPr lang="pt-BR" sz="3200" dirty="0">
                <a:solidFill>
                  <a:srgbClr val="FF0000"/>
                </a:solidFill>
              </a:rPr>
              <a:t>7</a:t>
            </a:r>
            <a:r>
              <a:rPr lang="pt-BR" sz="3200" dirty="0"/>
              <a:t>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("Caracteres \"</a:t>
            </a:r>
            <a:r>
              <a:rPr lang="pt-BR" sz="3200" dirty="0" err="1"/>
              <a:t>an</a:t>
            </a:r>
            <a:r>
              <a:rPr lang="pt-BR" sz="3200" dirty="0"/>
              <a:t>\"  na posição:", </a:t>
            </a:r>
            <a:r>
              <a:rPr lang="pt-BR" sz="3200" dirty="0" err="1"/>
              <a:t>indice</a:t>
            </a:r>
            <a:r>
              <a:rPr lang="pt-B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950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Find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8" y="2329091"/>
            <a:ext cx="8841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palavra = "orangotango"</a:t>
            </a:r>
          </a:p>
          <a:p>
            <a:r>
              <a:rPr lang="pt-BR" sz="3200" dirty="0" err="1"/>
              <a:t>indice</a:t>
            </a:r>
            <a:r>
              <a:rPr lang="pt-BR" sz="3200" dirty="0"/>
              <a:t> = </a:t>
            </a:r>
            <a:r>
              <a:rPr lang="pt-BR" sz="3200" dirty="0" err="1"/>
              <a:t>palavra.find</a:t>
            </a:r>
            <a:r>
              <a:rPr lang="pt-BR" sz="3200" dirty="0"/>
              <a:t>("</a:t>
            </a:r>
            <a:r>
              <a:rPr lang="pt-BR" sz="3200" dirty="0">
                <a:solidFill>
                  <a:srgbClr val="FF0000"/>
                </a:solidFill>
              </a:rPr>
              <a:t>an</a:t>
            </a:r>
            <a:r>
              <a:rPr lang="pt-BR" sz="3200" dirty="0"/>
              <a:t>",</a:t>
            </a:r>
            <a:r>
              <a:rPr lang="pt-BR" sz="3200" dirty="0">
                <a:solidFill>
                  <a:srgbClr val="FF0000"/>
                </a:solidFill>
              </a:rPr>
              <a:t>3</a:t>
            </a:r>
            <a:r>
              <a:rPr lang="pt-BR" sz="3200" dirty="0"/>
              <a:t>,</a:t>
            </a:r>
            <a:r>
              <a:rPr lang="pt-BR" sz="3200" dirty="0">
                <a:solidFill>
                  <a:srgbClr val="FF0000"/>
                </a:solidFill>
              </a:rPr>
              <a:t>7</a:t>
            </a:r>
            <a:r>
              <a:rPr lang="pt-BR" sz="3200" dirty="0"/>
              <a:t>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("Caracteres \"</a:t>
            </a:r>
            <a:r>
              <a:rPr lang="pt-BR" sz="3200" dirty="0" err="1"/>
              <a:t>an</a:t>
            </a:r>
            <a:r>
              <a:rPr lang="pt-BR" sz="3200" dirty="0"/>
              <a:t>\"  na posição:", </a:t>
            </a:r>
            <a:r>
              <a:rPr lang="pt-BR" sz="3200" dirty="0" err="1"/>
              <a:t>indice</a:t>
            </a:r>
            <a:r>
              <a:rPr lang="pt-B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58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count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7" y="2329091"/>
            <a:ext cx="104448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palavra = "orangotango"</a:t>
            </a:r>
          </a:p>
          <a:p>
            <a:r>
              <a:rPr lang="pt-BR" sz="3200" dirty="0" err="1"/>
              <a:t>quant</a:t>
            </a:r>
            <a:r>
              <a:rPr lang="pt-BR" sz="3200" dirty="0"/>
              <a:t> = </a:t>
            </a:r>
            <a:r>
              <a:rPr lang="pt-BR" sz="3200" dirty="0" err="1"/>
              <a:t>palavra.</a:t>
            </a:r>
            <a:r>
              <a:rPr lang="pt-BR" sz="3200" dirty="0" err="1">
                <a:solidFill>
                  <a:srgbClr val="FF0000"/>
                </a:solidFill>
              </a:rPr>
              <a:t>count</a:t>
            </a:r>
            <a:r>
              <a:rPr lang="pt-BR" sz="3200" dirty="0"/>
              <a:t>("o")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("Quantidade de \"o\":", </a:t>
            </a:r>
            <a:r>
              <a:rPr lang="pt-BR" sz="3200" dirty="0" err="1"/>
              <a:t>quant</a:t>
            </a:r>
            <a:r>
              <a:rPr lang="pt-BR" sz="3200" dirty="0"/>
              <a:t>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("Quantidade de \"</a:t>
            </a:r>
            <a:r>
              <a:rPr lang="pt-BR" sz="3200" dirty="0" err="1"/>
              <a:t>an</a:t>
            </a:r>
            <a:r>
              <a:rPr lang="pt-BR" sz="3200" dirty="0"/>
              <a:t>\":", </a:t>
            </a:r>
            <a:r>
              <a:rPr lang="pt-BR" sz="3200" dirty="0" err="1"/>
              <a:t>palavra.count</a:t>
            </a:r>
            <a:r>
              <a:rPr lang="pt-BR" sz="3200" dirty="0"/>
              <a:t>("</a:t>
            </a:r>
            <a:r>
              <a:rPr lang="pt-BR" sz="3200" dirty="0" err="1"/>
              <a:t>an</a:t>
            </a:r>
            <a:r>
              <a:rPr lang="pt-BR" sz="3200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425973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maiúsculas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69847" y="2329091"/>
            <a:ext cx="10444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palavra = "orangotango"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</a:t>
            </a:r>
            <a:r>
              <a:rPr lang="pt-BR" sz="3200" dirty="0" err="1"/>
              <a:t>palavra.</a:t>
            </a:r>
            <a:r>
              <a:rPr lang="pt-BR" sz="3200" dirty="0" err="1">
                <a:solidFill>
                  <a:srgbClr val="FF0000"/>
                </a:solidFill>
              </a:rPr>
              <a:t>upper</a:t>
            </a:r>
            <a:r>
              <a:rPr lang="pt-BR" sz="3200" dirty="0">
                <a:solidFill>
                  <a:srgbClr val="FF0000"/>
                </a:solidFill>
              </a:rPr>
              <a:t>()</a:t>
            </a:r>
            <a:r>
              <a:rPr lang="pt-BR" sz="3200" dirty="0"/>
              <a:t>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(palavra)</a:t>
            </a:r>
          </a:p>
        </p:txBody>
      </p:sp>
    </p:spTree>
    <p:extLst>
      <p:ext uri="{BB962C8B-B14F-4D97-AF65-F5344CB8AC3E}">
        <p14:creationId xmlns:p14="http://schemas.microsoft.com/office/powerpoint/2010/main" val="71604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maiúsculas e minúsculas 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69847" y="2329091"/>
            <a:ext cx="104448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frase = "um Pequeno passo"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</a:t>
            </a:r>
            <a:r>
              <a:rPr lang="pt-BR" sz="3200" dirty="0" err="1"/>
              <a:t>frase.</a:t>
            </a:r>
            <a:r>
              <a:rPr lang="pt-BR" sz="3200" dirty="0" err="1">
                <a:solidFill>
                  <a:srgbClr val="FF0000"/>
                </a:solidFill>
              </a:rPr>
              <a:t>capitalize</a:t>
            </a:r>
            <a:r>
              <a:rPr lang="pt-BR" sz="3200" dirty="0">
                <a:solidFill>
                  <a:srgbClr val="FF0000"/>
                </a:solidFill>
              </a:rPr>
              <a:t>()</a:t>
            </a:r>
            <a:r>
              <a:rPr lang="pt-BR" sz="3200" dirty="0"/>
              <a:t>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</a:t>
            </a:r>
            <a:r>
              <a:rPr lang="pt-BR" sz="3200" dirty="0" err="1"/>
              <a:t>frase.</a:t>
            </a:r>
            <a:r>
              <a:rPr lang="pt-BR" sz="3200" dirty="0" err="1">
                <a:solidFill>
                  <a:srgbClr val="FF0000"/>
                </a:solidFill>
              </a:rPr>
              <a:t>title</a:t>
            </a:r>
            <a:r>
              <a:rPr lang="pt-BR" sz="3200" dirty="0">
                <a:solidFill>
                  <a:srgbClr val="FF0000"/>
                </a:solidFill>
              </a:rPr>
              <a:t>()</a:t>
            </a:r>
            <a:r>
              <a:rPr lang="pt-BR" sz="3200" dirty="0"/>
              <a:t>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</a:t>
            </a:r>
            <a:r>
              <a:rPr lang="pt-BR" sz="3200" dirty="0" err="1"/>
              <a:t>frase.</a:t>
            </a:r>
            <a:r>
              <a:rPr lang="pt-BR" sz="3200" dirty="0" err="1">
                <a:solidFill>
                  <a:srgbClr val="FF0000"/>
                </a:solidFill>
              </a:rPr>
              <a:t>swapcase</a:t>
            </a:r>
            <a:r>
              <a:rPr lang="pt-BR" sz="3200" dirty="0">
                <a:solidFill>
                  <a:srgbClr val="FF0000"/>
                </a:solidFill>
              </a:rPr>
              <a:t>()</a:t>
            </a:r>
            <a:r>
              <a:rPr lang="pt-BR" sz="3200" dirty="0"/>
              <a:t>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</a:t>
            </a:r>
            <a:r>
              <a:rPr lang="pt-BR" sz="3200" dirty="0" err="1"/>
              <a:t>frase.title</a:t>
            </a:r>
            <a:r>
              <a:rPr lang="pt-BR" sz="3200" dirty="0"/>
              <a:t>().</a:t>
            </a:r>
            <a:r>
              <a:rPr lang="pt-BR" sz="3200" dirty="0" err="1"/>
              <a:t>swapcase</a:t>
            </a:r>
            <a:r>
              <a:rPr lang="pt-BR" sz="3200" dirty="0"/>
              <a:t>())</a:t>
            </a:r>
          </a:p>
        </p:txBody>
      </p:sp>
      <p:sp>
        <p:nvSpPr>
          <p:cNvPr id="3" name="Retângulo 2"/>
          <p:cNvSpPr/>
          <p:nvPr/>
        </p:nvSpPr>
        <p:spPr>
          <a:xfrm>
            <a:off x="7157156" y="3777103"/>
            <a:ext cx="47074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Um pequeno passo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Um Pequeno Passo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UM </a:t>
            </a:r>
            <a:r>
              <a:rPr lang="pt-BR" sz="2800" dirty="0" err="1">
                <a:solidFill>
                  <a:srgbClr val="FF0000"/>
                </a:solidFill>
              </a:rPr>
              <a:t>pEQUENO</a:t>
            </a:r>
            <a:r>
              <a:rPr lang="pt-BR" sz="2800" dirty="0">
                <a:solidFill>
                  <a:srgbClr val="FF0000"/>
                </a:solidFill>
              </a:rPr>
              <a:t> PASSO</a:t>
            </a:r>
          </a:p>
          <a:p>
            <a:r>
              <a:rPr lang="pt-BR" sz="2800" dirty="0" err="1">
                <a:solidFill>
                  <a:srgbClr val="FF0000"/>
                </a:solidFill>
              </a:rPr>
              <a:t>uM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pEQUENO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pASSO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é como se fosse uma lista de caracteres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8" y="295604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dirty="0" err="1"/>
              <a:t>word</a:t>
            </a:r>
            <a:r>
              <a:rPr lang="pt-BR" sz="3200" dirty="0"/>
              <a:t> = "palavra"</a:t>
            </a:r>
          </a:p>
          <a:p>
            <a:r>
              <a:rPr lang="pt-BR" sz="3200" dirty="0"/>
              <a:t>letra = </a:t>
            </a:r>
            <a:r>
              <a:rPr lang="pt-BR" sz="3200" dirty="0" err="1"/>
              <a:t>word</a:t>
            </a:r>
            <a:r>
              <a:rPr lang="pt-BR" sz="3200" dirty="0"/>
              <a:t>[3]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 (letra)</a:t>
            </a:r>
          </a:p>
        </p:txBody>
      </p:sp>
    </p:spTree>
    <p:extLst>
      <p:ext uri="{BB962C8B-B14F-4D97-AF65-F5344CB8AC3E}">
        <p14:creationId xmlns:p14="http://schemas.microsoft.com/office/powerpoint/2010/main" val="2246627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verificações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1600" y="1907822"/>
            <a:ext cx="1222586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100" dirty="0"/>
              <a:t>frase = input("Digite uma palavra: ")</a:t>
            </a:r>
          </a:p>
          <a:p>
            <a:endParaRPr lang="pt-BR" sz="3100" dirty="0"/>
          </a:p>
          <a:p>
            <a:r>
              <a:rPr lang="pt-BR" sz="3100" dirty="0" err="1"/>
              <a:t>if</a:t>
            </a:r>
            <a:r>
              <a:rPr lang="pt-BR" sz="3100" dirty="0"/>
              <a:t> </a:t>
            </a:r>
            <a:r>
              <a:rPr lang="pt-BR" sz="3100" dirty="0" err="1"/>
              <a:t>frase.</a:t>
            </a:r>
            <a:r>
              <a:rPr lang="pt-BR" sz="3100" dirty="0" err="1">
                <a:solidFill>
                  <a:srgbClr val="FF0000"/>
                </a:solidFill>
              </a:rPr>
              <a:t>islower</a:t>
            </a:r>
            <a:r>
              <a:rPr lang="pt-BR" sz="3100" dirty="0">
                <a:solidFill>
                  <a:srgbClr val="FF0000"/>
                </a:solidFill>
              </a:rPr>
              <a:t>()</a:t>
            </a:r>
            <a:r>
              <a:rPr lang="pt-BR" sz="3100" dirty="0"/>
              <a:t>:</a:t>
            </a:r>
          </a:p>
          <a:p>
            <a:r>
              <a:rPr lang="pt-BR" sz="3100" dirty="0"/>
              <a:t>    </a:t>
            </a:r>
            <a:r>
              <a:rPr lang="pt-BR" sz="3100" dirty="0" err="1"/>
              <a:t>print</a:t>
            </a:r>
            <a:r>
              <a:rPr lang="pt-BR" sz="3100" dirty="0"/>
              <a:t>("A frase está toda em minúsculas")</a:t>
            </a:r>
          </a:p>
          <a:p>
            <a:r>
              <a:rPr lang="pt-BR" sz="3100" dirty="0" err="1"/>
              <a:t>elif</a:t>
            </a:r>
            <a:r>
              <a:rPr lang="pt-BR" sz="3100" dirty="0"/>
              <a:t> </a:t>
            </a:r>
            <a:r>
              <a:rPr lang="pt-BR" sz="3100" dirty="0" err="1"/>
              <a:t>frase.</a:t>
            </a:r>
            <a:r>
              <a:rPr lang="pt-BR" sz="3100" dirty="0" err="1">
                <a:solidFill>
                  <a:srgbClr val="FF0000"/>
                </a:solidFill>
              </a:rPr>
              <a:t>isupper</a:t>
            </a:r>
            <a:r>
              <a:rPr lang="pt-BR" sz="3100" dirty="0">
                <a:solidFill>
                  <a:srgbClr val="FF0000"/>
                </a:solidFill>
              </a:rPr>
              <a:t>()</a:t>
            </a:r>
            <a:r>
              <a:rPr lang="pt-BR" sz="3100" dirty="0"/>
              <a:t>:</a:t>
            </a:r>
          </a:p>
          <a:p>
            <a:r>
              <a:rPr lang="pt-BR" sz="3100" dirty="0"/>
              <a:t>    </a:t>
            </a:r>
            <a:r>
              <a:rPr lang="pt-BR" sz="3100" dirty="0" err="1"/>
              <a:t>print</a:t>
            </a:r>
            <a:r>
              <a:rPr lang="pt-BR" sz="3100" dirty="0"/>
              <a:t>("A frase está toda em maiúsculas")</a:t>
            </a:r>
          </a:p>
          <a:p>
            <a:r>
              <a:rPr lang="pt-BR" sz="3100" dirty="0" err="1"/>
              <a:t>elif</a:t>
            </a:r>
            <a:r>
              <a:rPr lang="pt-BR" sz="3100" dirty="0"/>
              <a:t> </a:t>
            </a:r>
            <a:r>
              <a:rPr lang="pt-BR" sz="3100" dirty="0" err="1"/>
              <a:t>frase.</a:t>
            </a:r>
            <a:r>
              <a:rPr lang="pt-BR" sz="3100" dirty="0" err="1">
                <a:solidFill>
                  <a:srgbClr val="FF0000"/>
                </a:solidFill>
              </a:rPr>
              <a:t>istitle</a:t>
            </a:r>
            <a:r>
              <a:rPr lang="pt-BR" sz="3100" dirty="0">
                <a:solidFill>
                  <a:srgbClr val="FF0000"/>
                </a:solidFill>
              </a:rPr>
              <a:t>()</a:t>
            </a:r>
            <a:r>
              <a:rPr lang="pt-BR" sz="3100" dirty="0"/>
              <a:t>:</a:t>
            </a:r>
          </a:p>
          <a:p>
            <a:r>
              <a:rPr lang="pt-BR" sz="3100" dirty="0"/>
              <a:t>    </a:t>
            </a:r>
            <a:r>
              <a:rPr lang="pt-BR" sz="3100" dirty="0" err="1"/>
              <a:t>print</a:t>
            </a:r>
            <a:r>
              <a:rPr lang="pt-BR" sz="3100" dirty="0"/>
              <a:t>("A frase tem somente as primeiras letras em maiúsculas ")</a:t>
            </a:r>
          </a:p>
        </p:txBody>
      </p:sp>
    </p:spTree>
    <p:extLst>
      <p:ext uri="{BB962C8B-B14F-4D97-AF65-F5344CB8AC3E}">
        <p14:creationId xmlns:p14="http://schemas.microsoft.com/office/powerpoint/2010/main" val="253384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verificações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1600" y="1907822"/>
            <a:ext cx="1222586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100" dirty="0"/>
              <a:t>texto = input("Digite um texto: ")</a:t>
            </a:r>
          </a:p>
          <a:p>
            <a:endParaRPr lang="pt-BR" sz="3100" dirty="0"/>
          </a:p>
          <a:p>
            <a:r>
              <a:rPr lang="pt-BR" sz="3100" dirty="0" err="1"/>
              <a:t>if</a:t>
            </a:r>
            <a:r>
              <a:rPr lang="pt-BR" sz="3100" dirty="0"/>
              <a:t> </a:t>
            </a:r>
            <a:r>
              <a:rPr lang="pt-BR" sz="3100" dirty="0" err="1"/>
              <a:t>texto.</a:t>
            </a:r>
            <a:r>
              <a:rPr lang="pt-BR" sz="3100" dirty="0" err="1">
                <a:solidFill>
                  <a:srgbClr val="FF0000"/>
                </a:solidFill>
              </a:rPr>
              <a:t>isalnum</a:t>
            </a:r>
            <a:r>
              <a:rPr lang="pt-BR" sz="3100" dirty="0">
                <a:solidFill>
                  <a:srgbClr val="FF0000"/>
                </a:solidFill>
              </a:rPr>
              <a:t>()</a:t>
            </a:r>
            <a:r>
              <a:rPr lang="pt-BR" sz="3100" dirty="0"/>
              <a:t>:</a:t>
            </a:r>
          </a:p>
          <a:p>
            <a:r>
              <a:rPr lang="pt-BR" sz="3100" dirty="0"/>
              <a:t>    </a:t>
            </a:r>
            <a:r>
              <a:rPr lang="pt-BR" sz="3100" dirty="0" err="1"/>
              <a:t>print</a:t>
            </a:r>
            <a:r>
              <a:rPr lang="pt-BR" sz="3100" dirty="0"/>
              <a:t>("O texto contém somente letras ou números")</a:t>
            </a:r>
          </a:p>
          <a:p>
            <a:r>
              <a:rPr lang="pt-BR" sz="3100" dirty="0" err="1"/>
              <a:t>else</a:t>
            </a:r>
            <a:r>
              <a:rPr lang="pt-BR" sz="3100" dirty="0"/>
              <a:t>:</a:t>
            </a:r>
          </a:p>
          <a:p>
            <a:r>
              <a:rPr lang="pt-BR" sz="3100" dirty="0"/>
              <a:t>    </a:t>
            </a:r>
            <a:r>
              <a:rPr lang="pt-BR" sz="3100" dirty="0" err="1"/>
              <a:t>print</a:t>
            </a:r>
            <a:r>
              <a:rPr lang="pt-BR" sz="3100" dirty="0"/>
              <a:t>("O texto contém outros símbolos")</a:t>
            </a:r>
          </a:p>
        </p:txBody>
      </p:sp>
    </p:spTree>
    <p:extLst>
      <p:ext uri="{BB962C8B-B14F-4D97-AF65-F5344CB8AC3E}">
        <p14:creationId xmlns:p14="http://schemas.microsoft.com/office/powerpoint/2010/main" val="414886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verificações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1600" y="1907822"/>
            <a:ext cx="1222586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100" dirty="0"/>
              <a:t>texto = input("Digite um texto: ")</a:t>
            </a:r>
          </a:p>
          <a:p>
            <a:endParaRPr lang="pt-BR" sz="3100" dirty="0"/>
          </a:p>
          <a:p>
            <a:r>
              <a:rPr lang="pt-BR" sz="3100" dirty="0" err="1"/>
              <a:t>if</a:t>
            </a:r>
            <a:r>
              <a:rPr lang="pt-BR" sz="3100" dirty="0"/>
              <a:t> </a:t>
            </a:r>
            <a:r>
              <a:rPr lang="pt-BR" sz="3100" dirty="0" err="1"/>
              <a:t>texto.</a:t>
            </a:r>
            <a:r>
              <a:rPr lang="pt-BR" sz="3100" dirty="0" err="1">
                <a:solidFill>
                  <a:srgbClr val="FF0000"/>
                </a:solidFill>
              </a:rPr>
              <a:t>isalpha</a:t>
            </a:r>
            <a:r>
              <a:rPr lang="pt-BR" sz="3100" dirty="0">
                <a:solidFill>
                  <a:srgbClr val="FF0000"/>
                </a:solidFill>
              </a:rPr>
              <a:t>()</a:t>
            </a:r>
            <a:r>
              <a:rPr lang="pt-BR" sz="3100" dirty="0"/>
              <a:t>:</a:t>
            </a:r>
          </a:p>
          <a:p>
            <a:r>
              <a:rPr lang="pt-BR" sz="3100" dirty="0"/>
              <a:t>    </a:t>
            </a:r>
            <a:r>
              <a:rPr lang="pt-BR" sz="3100" dirty="0" err="1"/>
              <a:t>print</a:t>
            </a:r>
            <a:r>
              <a:rPr lang="pt-BR" sz="3100" dirty="0"/>
              <a:t>("O texto contém somente letras")</a:t>
            </a:r>
          </a:p>
          <a:p>
            <a:r>
              <a:rPr lang="pt-BR" sz="3100" dirty="0" err="1"/>
              <a:t>elif</a:t>
            </a:r>
            <a:r>
              <a:rPr lang="pt-BR" sz="3100" dirty="0"/>
              <a:t> </a:t>
            </a:r>
            <a:r>
              <a:rPr lang="pt-BR" sz="3100" dirty="0" err="1"/>
              <a:t>texto.</a:t>
            </a:r>
            <a:r>
              <a:rPr lang="pt-BR" sz="3100" dirty="0" err="1">
                <a:solidFill>
                  <a:srgbClr val="FF0000"/>
                </a:solidFill>
              </a:rPr>
              <a:t>isdigit</a:t>
            </a:r>
            <a:r>
              <a:rPr lang="pt-BR" sz="3100" dirty="0">
                <a:solidFill>
                  <a:srgbClr val="FF0000"/>
                </a:solidFill>
              </a:rPr>
              <a:t>()</a:t>
            </a:r>
            <a:r>
              <a:rPr lang="pt-BR" sz="3100" dirty="0"/>
              <a:t>:</a:t>
            </a:r>
          </a:p>
          <a:p>
            <a:r>
              <a:rPr lang="pt-BR" sz="3100" dirty="0"/>
              <a:t>    </a:t>
            </a:r>
            <a:r>
              <a:rPr lang="pt-BR" sz="3100" dirty="0" err="1"/>
              <a:t>print</a:t>
            </a:r>
            <a:r>
              <a:rPr lang="pt-BR" sz="3100" dirty="0"/>
              <a:t>("O texto contém somente números")</a:t>
            </a:r>
          </a:p>
          <a:p>
            <a:r>
              <a:rPr lang="pt-BR" sz="3100" dirty="0" err="1"/>
              <a:t>elif</a:t>
            </a:r>
            <a:r>
              <a:rPr lang="pt-BR" sz="3100" dirty="0"/>
              <a:t> </a:t>
            </a:r>
            <a:r>
              <a:rPr lang="pt-BR" sz="3100" dirty="0" err="1"/>
              <a:t>texto.</a:t>
            </a:r>
            <a:r>
              <a:rPr lang="pt-BR" sz="3100" dirty="0" err="1">
                <a:solidFill>
                  <a:srgbClr val="FF0000"/>
                </a:solidFill>
              </a:rPr>
              <a:t>isalnum</a:t>
            </a:r>
            <a:r>
              <a:rPr lang="pt-BR" sz="3100" dirty="0">
                <a:solidFill>
                  <a:srgbClr val="FF0000"/>
                </a:solidFill>
              </a:rPr>
              <a:t>()</a:t>
            </a:r>
            <a:r>
              <a:rPr lang="pt-BR" sz="3100" dirty="0"/>
              <a:t>:</a:t>
            </a:r>
          </a:p>
          <a:p>
            <a:r>
              <a:rPr lang="pt-BR" sz="3100" dirty="0"/>
              <a:t>    </a:t>
            </a:r>
            <a:r>
              <a:rPr lang="pt-BR" sz="3100" dirty="0" err="1"/>
              <a:t>print</a:t>
            </a:r>
            <a:r>
              <a:rPr lang="pt-BR" sz="3100" dirty="0"/>
              <a:t>("O texto contém somente letras ou números")</a:t>
            </a:r>
          </a:p>
        </p:txBody>
      </p:sp>
    </p:spTree>
    <p:extLst>
      <p:ext uri="{BB962C8B-B14F-4D97-AF65-F5344CB8AC3E}">
        <p14:creationId xmlns:p14="http://schemas.microsoft.com/office/powerpoint/2010/main" val="379125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verificações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69848" y="1595021"/>
            <a:ext cx="109076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= "abc"</a:t>
            </a:r>
          </a:p>
          <a:p>
            <a:endParaRPr lang="pt-BR" sz="2800" dirty="0"/>
          </a:p>
          <a:p>
            <a:r>
              <a:rPr lang="pt-BR" sz="2800" dirty="0" err="1"/>
              <a:t>if</a:t>
            </a:r>
            <a:r>
              <a:rPr lang="pt-BR" sz="2800" dirty="0"/>
              <a:t> </a:t>
            </a:r>
            <a:r>
              <a:rPr lang="pt-BR" sz="2800" dirty="0" err="1"/>
              <a:t>texto.</a:t>
            </a:r>
            <a:r>
              <a:rPr lang="pt-BR" sz="2800" dirty="0" err="1">
                <a:solidFill>
                  <a:srgbClr val="FF0000"/>
                </a:solidFill>
              </a:rPr>
              <a:t>startswith</a:t>
            </a:r>
            <a:r>
              <a:rPr lang="pt-BR" sz="2800" dirty="0"/>
              <a:t>("a"):</a:t>
            </a:r>
          </a:p>
          <a:p>
            <a:r>
              <a:rPr lang="pt-BR" sz="2800" dirty="0"/>
              <a:t>    </a:t>
            </a:r>
            <a:r>
              <a:rPr lang="pt-BR" sz="2800" dirty="0" err="1"/>
              <a:t>print</a:t>
            </a:r>
            <a:r>
              <a:rPr lang="pt-BR" sz="2800" dirty="0"/>
              <a:t>("Começa com a")</a:t>
            </a:r>
          </a:p>
          <a:p>
            <a:endParaRPr lang="pt-BR" sz="2800" dirty="0"/>
          </a:p>
          <a:p>
            <a:r>
              <a:rPr lang="pt-BR" sz="2800" dirty="0" err="1"/>
              <a:t>if</a:t>
            </a:r>
            <a:r>
              <a:rPr lang="pt-BR" sz="2800" dirty="0"/>
              <a:t> </a:t>
            </a:r>
            <a:r>
              <a:rPr lang="pt-BR" sz="2800" dirty="0" err="1"/>
              <a:t>texto.</a:t>
            </a:r>
            <a:r>
              <a:rPr lang="pt-BR" sz="2800" dirty="0" err="1">
                <a:solidFill>
                  <a:srgbClr val="FF0000"/>
                </a:solidFill>
              </a:rPr>
              <a:t>endswith</a:t>
            </a:r>
            <a:r>
              <a:rPr lang="pt-BR" sz="2800" dirty="0"/>
              <a:t>("c"):</a:t>
            </a:r>
          </a:p>
          <a:p>
            <a:r>
              <a:rPr lang="pt-BR" sz="2800" dirty="0"/>
              <a:t>    </a:t>
            </a:r>
            <a:r>
              <a:rPr lang="pt-BR" sz="2800" dirty="0" err="1"/>
              <a:t>print</a:t>
            </a:r>
            <a:r>
              <a:rPr lang="pt-BR" sz="2800" dirty="0"/>
              <a:t>("Termina com c")</a:t>
            </a:r>
          </a:p>
          <a:p>
            <a:endParaRPr lang="pt-BR" sz="2800" dirty="0"/>
          </a:p>
          <a:p>
            <a:r>
              <a:rPr lang="pt-BR" sz="2800" dirty="0"/>
              <a:t>palavra = "</a:t>
            </a:r>
            <a:r>
              <a:rPr lang="pt-BR" sz="2800" dirty="0" err="1"/>
              <a:t>bc</a:t>
            </a:r>
            <a:r>
              <a:rPr lang="pt-BR" sz="2800" dirty="0"/>
              <a:t>"</a:t>
            </a:r>
          </a:p>
          <a:p>
            <a:endParaRPr lang="pt-BR" sz="2800" dirty="0"/>
          </a:p>
          <a:p>
            <a:r>
              <a:rPr lang="pt-BR" sz="2800" dirty="0" err="1"/>
              <a:t>if</a:t>
            </a:r>
            <a:r>
              <a:rPr lang="pt-BR" sz="2800" dirty="0"/>
              <a:t> palavra </a:t>
            </a:r>
            <a:r>
              <a:rPr lang="pt-BR" sz="2800" dirty="0">
                <a:solidFill>
                  <a:srgbClr val="FF0000"/>
                </a:solidFill>
              </a:rPr>
              <a:t>in</a:t>
            </a:r>
            <a:r>
              <a:rPr lang="pt-BR" sz="2800" dirty="0"/>
              <a:t> texto:</a:t>
            </a:r>
          </a:p>
          <a:p>
            <a:r>
              <a:rPr lang="pt-BR" sz="2800" dirty="0"/>
              <a:t>    </a:t>
            </a:r>
            <a:r>
              <a:rPr lang="pt-BR" sz="2800" dirty="0" err="1"/>
              <a:t>print</a:t>
            </a:r>
            <a:r>
              <a:rPr lang="pt-BR" sz="2800" dirty="0"/>
              <a:t>(palavra, "está em", texto)</a:t>
            </a:r>
          </a:p>
        </p:txBody>
      </p:sp>
    </p:spTree>
    <p:extLst>
      <p:ext uri="{BB962C8B-B14F-4D97-AF65-F5344CB8AC3E}">
        <p14:creationId xmlns:p14="http://schemas.microsoft.com/office/powerpoint/2010/main" val="317861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</a:t>
            </a:r>
            <a:r>
              <a:rPr lang="pt-BR" dirty="0" err="1"/>
              <a:t>string</a:t>
            </a:r>
            <a:r>
              <a:rPr lang="pt-BR" dirty="0"/>
              <a:t> em lista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48870" y="2306221"/>
            <a:ext cx="109076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= "A </a:t>
            </a:r>
            <a:r>
              <a:rPr lang="pt-BR" sz="2800" dirty="0" err="1"/>
              <a:t>bc</a:t>
            </a:r>
            <a:r>
              <a:rPr lang="pt-BR" sz="2800" dirty="0"/>
              <a:t> </a:t>
            </a:r>
            <a:r>
              <a:rPr lang="pt-BR" sz="2800" dirty="0" err="1"/>
              <a:t>def</a:t>
            </a:r>
            <a:r>
              <a:rPr lang="pt-BR" sz="2800" dirty="0"/>
              <a:t>"</a:t>
            </a:r>
          </a:p>
          <a:p>
            <a:r>
              <a:rPr lang="pt-BR" sz="2800" dirty="0"/>
              <a:t>lista = </a:t>
            </a:r>
            <a:r>
              <a:rPr lang="pt-BR" sz="2800" dirty="0" err="1"/>
              <a:t>texto.</a:t>
            </a:r>
            <a:r>
              <a:rPr lang="pt-BR" sz="2800" dirty="0" err="1">
                <a:solidFill>
                  <a:srgbClr val="FF0000"/>
                </a:solidFill>
              </a:rPr>
              <a:t>split</a:t>
            </a:r>
            <a:r>
              <a:rPr lang="pt-BR" sz="2800" dirty="0"/>
              <a:t>(" ")</a:t>
            </a:r>
          </a:p>
          <a:p>
            <a:r>
              <a:rPr lang="pt-BR" sz="2800" dirty="0" err="1"/>
              <a:t>print</a:t>
            </a:r>
            <a:r>
              <a:rPr lang="pt-BR" sz="2800" dirty="0"/>
              <a:t> (lista)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0129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</a:t>
            </a:r>
            <a:r>
              <a:rPr lang="pt-BR" dirty="0" err="1"/>
              <a:t>string</a:t>
            </a:r>
            <a:r>
              <a:rPr lang="pt-BR" dirty="0"/>
              <a:t> em lista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48870" y="2306221"/>
            <a:ext cx="109076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= '111.222.333-44'</a:t>
            </a:r>
          </a:p>
          <a:p>
            <a:r>
              <a:rPr lang="pt-BR" sz="2800" dirty="0"/>
              <a:t>lista1 = </a:t>
            </a:r>
            <a:r>
              <a:rPr lang="pt-BR" sz="2800" dirty="0" err="1"/>
              <a:t>texto.split</a:t>
            </a:r>
            <a:r>
              <a:rPr lang="pt-BR" sz="2800" dirty="0"/>
              <a:t>('-')</a:t>
            </a:r>
          </a:p>
          <a:p>
            <a:r>
              <a:rPr lang="pt-BR" sz="2800" dirty="0" err="1"/>
              <a:t>print</a:t>
            </a:r>
            <a:r>
              <a:rPr lang="pt-BR" sz="2800" dirty="0"/>
              <a:t>(lista1)</a:t>
            </a:r>
          </a:p>
          <a:p>
            <a:r>
              <a:rPr lang="pt-BR" sz="2800" dirty="0"/>
              <a:t>lista2 = lista1[0].</a:t>
            </a:r>
            <a:r>
              <a:rPr lang="pt-BR" sz="2800" dirty="0" err="1"/>
              <a:t>split</a:t>
            </a:r>
            <a:r>
              <a:rPr lang="pt-BR" sz="2800" dirty="0"/>
              <a:t>('.')</a:t>
            </a:r>
          </a:p>
          <a:p>
            <a:r>
              <a:rPr lang="pt-BR" sz="2800" dirty="0" err="1"/>
              <a:t>print</a:t>
            </a:r>
            <a:r>
              <a:rPr lang="pt-BR" sz="2800" dirty="0"/>
              <a:t>(lista2)</a:t>
            </a:r>
          </a:p>
        </p:txBody>
      </p:sp>
    </p:spTree>
    <p:extLst>
      <p:ext uri="{BB962C8B-B14F-4D97-AF65-F5344CB8AC3E}">
        <p14:creationId xmlns:p14="http://schemas.microsoft.com/office/powerpoint/2010/main" val="2544256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LISTA de </a:t>
            </a:r>
            <a:r>
              <a:rPr lang="pt-BR" dirty="0" err="1"/>
              <a:t>string</a:t>
            </a:r>
            <a:r>
              <a:rPr lang="pt-BR" dirty="0"/>
              <a:t> em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48870" y="2306221"/>
            <a:ext cx="109076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lista=['A','B','C']</a:t>
            </a:r>
          </a:p>
          <a:p>
            <a:r>
              <a:rPr lang="pt-BR" sz="2800" dirty="0" err="1"/>
              <a:t>juncao</a:t>
            </a:r>
            <a:r>
              <a:rPr lang="pt-BR" sz="2800" dirty="0"/>
              <a:t> = ' depois de '</a:t>
            </a:r>
          </a:p>
          <a:p>
            <a:r>
              <a:rPr lang="pt-BR" sz="2800" dirty="0" err="1"/>
              <a:t>novaString</a:t>
            </a:r>
            <a:r>
              <a:rPr lang="pt-BR" sz="2800" dirty="0"/>
              <a:t> = </a:t>
            </a:r>
            <a:r>
              <a:rPr lang="pt-BR" sz="2800" dirty="0" err="1"/>
              <a:t>juncao.join</a:t>
            </a:r>
            <a:r>
              <a:rPr lang="pt-BR" sz="2800" dirty="0"/>
              <a:t>(lista)</a:t>
            </a:r>
          </a:p>
          <a:p>
            <a:r>
              <a:rPr lang="pt-BR" sz="2800" dirty="0" err="1"/>
              <a:t>print</a:t>
            </a:r>
            <a:r>
              <a:rPr lang="pt-BR" sz="2800" dirty="0"/>
              <a:t>("Lista =", lista)</a:t>
            </a:r>
          </a:p>
          <a:p>
            <a:r>
              <a:rPr lang="pt-BR" sz="2800" dirty="0" err="1"/>
              <a:t>print</a:t>
            </a:r>
            <a:r>
              <a:rPr lang="pt-BR" sz="2800" dirty="0"/>
              <a:t>("Texto =", </a:t>
            </a:r>
            <a:r>
              <a:rPr lang="pt-BR" sz="2800" dirty="0" err="1"/>
              <a:t>novaString</a:t>
            </a:r>
            <a:r>
              <a:rPr lang="pt-B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Comprimento (ou tamanho)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velho e bom </a:t>
            </a:r>
            <a:r>
              <a:rPr lang="pt-BR" dirty="0" err="1"/>
              <a:t>len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8" y="281754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dirty="0" err="1"/>
              <a:t>word</a:t>
            </a:r>
            <a:r>
              <a:rPr lang="pt-BR" sz="3200" dirty="0"/>
              <a:t> = "palavra"</a:t>
            </a:r>
          </a:p>
          <a:p>
            <a:r>
              <a:rPr lang="pt-BR" sz="3200" dirty="0"/>
              <a:t>comprimento = </a:t>
            </a:r>
            <a:r>
              <a:rPr lang="pt-BR" sz="3200" dirty="0" err="1">
                <a:solidFill>
                  <a:srgbClr val="FF0000"/>
                </a:solidFill>
              </a:rPr>
              <a:t>len</a:t>
            </a:r>
            <a:r>
              <a:rPr lang="pt-BR" sz="3200" dirty="0"/>
              <a:t>(</a:t>
            </a:r>
            <a:r>
              <a:rPr lang="pt-BR" sz="3200" dirty="0" err="1"/>
              <a:t>word</a:t>
            </a:r>
            <a:r>
              <a:rPr lang="pt-BR" sz="3200" dirty="0"/>
              <a:t>)</a:t>
            </a:r>
          </a:p>
          <a:p>
            <a:r>
              <a:rPr lang="pt-BR" sz="3200" dirty="0"/>
              <a:t>ultima = </a:t>
            </a:r>
            <a:r>
              <a:rPr lang="pt-BR" sz="3200" dirty="0" err="1"/>
              <a:t>word</a:t>
            </a:r>
            <a:r>
              <a:rPr lang="pt-BR" sz="3200" dirty="0"/>
              <a:t>[comprimento-1]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(ultima)</a:t>
            </a:r>
          </a:p>
        </p:txBody>
      </p:sp>
    </p:spTree>
    <p:extLst>
      <p:ext uri="{BB962C8B-B14F-4D97-AF65-F5344CB8AC3E}">
        <p14:creationId xmlns:p14="http://schemas.microsoft.com/office/powerpoint/2010/main" val="326758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8" y="2329091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dirty="0" err="1"/>
              <a:t>word</a:t>
            </a:r>
            <a:r>
              <a:rPr lang="pt-BR" sz="3200" dirty="0"/>
              <a:t> = "palavra"</a:t>
            </a:r>
          </a:p>
          <a:p>
            <a:r>
              <a:rPr lang="pt-BR" sz="3200" dirty="0"/>
              <a:t>i = 0</a:t>
            </a:r>
          </a:p>
          <a:p>
            <a:endParaRPr lang="pt-BR" sz="3200" dirty="0"/>
          </a:p>
          <a:p>
            <a:r>
              <a:rPr lang="pt-BR" sz="3200" dirty="0" err="1"/>
              <a:t>while</a:t>
            </a:r>
            <a:r>
              <a:rPr lang="pt-BR" sz="3200" dirty="0"/>
              <a:t> i&lt;</a:t>
            </a:r>
            <a:r>
              <a:rPr lang="pt-BR" sz="3200" dirty="0" err="1"/>
              <a:t>len</a:t>
            </a:r>
            <a:r>
              <a:rPr lang="pt-BR" sz="3200" dirty="0"/>
              <a:t>(</a:t>
            </a:r>
            <a:r>
              <a:rPr lang="pt-BR" sz="3200" dirty="0" err="1"/>
              <a:t>word</a:t>
            </a:r>
            <a:r>
              <a:rPr lang="pt-BR" sz="3200" dirty="0"/>
              <a:t>):</a:t>
            </a:r>
          </a:p>
          <a:p>
            <a:r>
              <a:rPr lang="pt-BR" sz="3200" dirty="0"/>
              <a:t>    </a:t>
            </a:r>
            <a:r>
              <a:rPr lang="pt-BR" sz="3200" dirty="0" err="1"/>
              <a:t>print</a:t>
            </a:r>
            <a:r>
              <a:rPr lang="pt-BR" sz="3200" dirty="0"/>
              <a:t>(</a:t>
            </a:r>
            <a:r>
              <a:rPr lang="pt-BR" sz="3200" dirty="0" err="1"/>
              <a:t>word</a:t>
            </a:r>
            <a:r>
              <a:rPr lang="pt-BR" sz="3200" dirty="0"/>
              <a:t>[i])</a:t>
            </a:r>
          </a:p>
          <a:p>
            <a:r>
              <a:rPr lang="pt-BR" sz="3200" dirty="0"/>
              <a:t>    i+=1</a:t>
            </a:r>
          </a:p>
        </p:txBody>
      </p:sp>
    </p:spTree>
    <p:extLst>
      <p:ext uri="{BB962C8B-B14F-4D97-AF65-F5344CB8AC3E}">
        <p14:creationId xmlns:p14="http://schemas.microsoft.com/office/powerpoint/2010/main" val="139342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69848" y="232909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for </a:t>
            </a:r>
            <a:r>
              <a:rPr lang="en-US" sz="3200" dirty="0" err="1"/>
              <a:t>letra</a:t>
            </a:r>
            <a:r>
              <a:rPr lang="en-US" sz="3200" dirty="0"/>
              <a:t> in word:</a:t>
            </a:r>
          </a:p>
          <a:p>
            <a:r>
              <a:rPr lang="en-US" sz="3200" dirty="0"/>
              <a:t>    print (</a:t>
            </a:r>
            <a:r>
              <a:rPr lang="en-US" sz="3200" dirty="0" err="1"/>
              <a:t>letra</a:t>
            </a:r>
            <a:r>
              <a:rPr lang="en-US" sz="3200" dirty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0387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Brincando um pouco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69848" y="232909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dirty="0"/>
              <a:t>prefixos = "BCDFGJLMNPRT"</a:t>
            </a:r>
          </a:p>
          <a:p>
            <a:r>
              <a:rPr lang="pt-BR" sz="3200" dirty="0"/>
              <a:t>sufixo = "ato"</a:t>
            </a:r>
          </a:p>
          <a:p>
            <a:endParaRPr lang="pt-BR" sz="3200" dirty="0"/>
          </a:p>
          <a:p>
            <a:r>
              <a:rPr lang="pt-BR" sz="3200" dirty="0"/>
              <a:t>for letra in prefixos:</a:t>
            </a:r>
          </a:p>
          <a:p>
            <a:r>
              <a:rPr lang="pt-BR" sz="3200" dirty="0"/>
              <a:t>    </a:t>
            </a:r>
            <a:r>
              <a:rPr lang="pt-BR" sz="3200" dirty="0" err="1"/>
              <a:t>print</a:t>
            </a:r>
            <a:r>
              <a:rPr lang="pt-BR" sz="3200" dirty="0"/>
              <a:t> (letra + sufixo)</a:t>
            </a:r>
          </a:p>
        </p:txBody>
      </p:sp>
    </p:spTree>
    <p:extLst>
      <p:ext uri="{BB962C8B-B14F-4D97-AF65-F5344CB8AC3E}">
        <p14:creationId xmlns:p14="http://schemas.microsoft.com/office/powerpoint/2010/main" val="7608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Brincando com </a:t>
            </a:r>
            <a:r>
              <a:rPr lang="pt-BR" dirty="0" err="1"/>
              <a:t>slicing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69848" y="2329091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dirty="0"/>
              <a:t>nomes = "Pedro, Paulo e Maria"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 (nomes[0:5])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 (nomes[7:12])</a:t>
            </a:r>
          </a:p>
          <a:p>
            <a:r>
              <a:rPr lang="pt-BR" sz="3200" dirty="0" err="1"/>
              <a:t>print</a:t>
            </a:r>
            <a:r>
              <a:rPr lang="pt-BR" sz="3200" dirty="0"/>
              <a:t> (nomes[15:21])</a:t>
            </a:r>
          </a:p>
        </p:txBody>
      </p:sp>
    </p:spTree>
    <p:extLst>
      <p:ext uri="{BB962C8B-B14F-4D97-AF65-F5344CB8AC3E}">
        <p14:creationId xmlns:p14="http://schemas.microsoft.com/office/powerpoint/2010/main" val="201378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1557" y="2329091"/>
            <a:ext cx="116501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palavra = input("Digite uma palavra:")</a:t>
            </a:r>
          </a:p>
          <a:p>
            <a:r>
              <a:rPr lang="pt-BR" sz="3200" dirty="0" err="1"/>
              <a:t>if</a:t>
            </a:r>
            <a:r>
              <a:rPr lang="pt-BR" sz="3200" dirty="0"/>
              <a:t> palavra &lt; "ovo":</a:t>
            </a:r>
          </a:p>
          <a:p>
            <a:r>
              <a:rPr lang="pt-BR" sz="3200" dirty="0"/>
              <a:t>    </a:t>
            </a:r>
            <a:r>
              <a:rPr lang="pt-BR" sz="3200" dirty="0" err="1"/>
              <a:t>print</a:t>
            </a:r>
            <a:r>
              <a:rPr lang="pt-BR" sz="3200" dirty="0"/>
              <a:t> ("Sua palavra, " + palavra + ", vem antes de ovo.")</a:t>
            </a:r>
          </a:p>
          <a:p>
            <a:r>
              <a:rPr lang="pt-BR" sz="3200" dirty="0" err="1"/>
              <a:t>elif</a:t>
            </a:r>
            <a:r>
              <a:rPr lang="pt-BR" sz="3200" dirty="0"/>
              <a:t> palavra &gt; "ovo":</a:t>
            </a:r>
          </a:p>
          <a:p>
            <a:r>
              <a:rPr lang="pt-BR" sz="3200" dirty="0"/>
              <a:t>    </a:t>
            </a:r>
            <a:r>
              <a:rPr lang="pt-BR" sz="3200" dirty="0" err="1"/>
              <a:t>print</a:t>
            </a:r>
            <a:r>
              <a:rPr lang="pt-BR" sz="3200" dirty="0"/>
              <a:t> ("Sua palavra, " + palavra + ", vem depois de ovo.")</a:t>
            </a:r>
          </a:p>
          <a:p>
            <a:r>
              <a:rPr lang="pt-BR" sz="3200" dirty="0" err="1"/>
              <a:t>else</a:t>
            </a:r>
            <a:r>
              <a:rPr lang="pt-BR" sz="3200" dirty="0"/>
              <a:t>:</a:t>
            </a:r>
          </a:p>
          <a:p>
            <a:r>
              <a:rPr lang="pt-BR" sz="3200" dirty="0"/>
              <a:t>    </a:t>
            </a:r>
            <a:r>
              <a:rPr lang="pt-BR" sz="3200" dirty="0" err="1"/>
              <a:t>print</a:t>
            </a:r>
            <a:r>
              <a:rPr lang="pt-BR" sz="3200" dirty="0"/>
              <a:t> ("Sua palavra é ovo")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360355" y="4960580"/>
            <a:ext cx="4154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Digite uma palavra começando com letra maiúscula e veja o resultado.</a:t>
            </a:r>
          </a:p>
        </p:txBody>
      </p:sp>
    </p:spTree>
    <p:extLst>
      <p:ext uri="{BB962C8B-B14F-4D97-AF65-F5344CB8AC3E}">
        <p14:creationId xmlns:p14="http://schemas.microsoft.com/office/powerpoint/2010/main" val="34566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quiser mudar uma letra?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69848" y="232909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dirty="0"/>
              <a:t>palavra = "mundo"</a:t>
            </a:r>
          </a:p>
          <a:p>
            <a:r>
              <a:rPr lang="pt-BR" sz="3200" dirty="0"/>
              <a:t>palavra[1]="a"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926667" y="4481689"/>
            <a:ext cx="322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FF0000"/>
                </a:solidFill>
              </a:rPr>
              <a:t>Errooooooooo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107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4399</TotalTime>
  <Words>872</Words>
  <Application>Microsoft Office PowerPoint</Application>
  <PresentationFormat>Widescreen</PresentationFormat>
  <Paragraphs>158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Tipo de Madeira</vt:lpstr>
      <vt:lpstr>Algoritmos e Programação II String</vt:lpstr>
      <vt:lpstr>String</vt:lpstr>
      <vt:lpstr>Comprimento (ou tamanho)</vt:lpstr>
      <vt:lpstr>While</vt:lpstr>
      <vt:lpstr>For</vt:lpstr>
      <vt:lpstr>Brincando um pouco</vt:lpstr>
      <vt:lpstr>Brincando com slicing</vt:lpstr>
      <vt:lpstr>Comparação</vt:lpstr>
      <vt:lpstr>E se quiser mudar uma letra?</vt:lpstr>
      <vt:lpstr>E se quiser mudar uma letra?</vt:lpstr>
      <vt:lpstr>E se quiser mudar mais que uma letra?</vt:lpstr>
      <vt:lpstr>Find</vt:lpstr>
      <vt:lpstr>Find</vt:lpstr>
      <vt:lpstr>Find</vt:lpstr>
      <vt:lpstr>Find</vt:lpstr>
      <vt:lpstr>Find</vt:lpstr>
      <vt:lpstr>count</vt:lpstr>
      <vt:lpstr>maiúsculas</vt:lpstr>
      <vt:lpstr>Mais maiúsculas e minúsculas </vt:lpstr>
      <vt:lpstr>Algumas verificações</vt:lpstr>
      <vt:lpstr>Algumas verificações</vt:lpstr>
      <vt:lpstr>Algumas verificações</vt:lpstr>
      <vt:lpstr>Algumas verificações</vt:lpstr>
      <vt:lpstr>Transformando string em lista</vt:lpstr>
      <vt:lpstr>Transformando string em lista</vt:lpstr>
      <vt:lpstr>Transformando LISTA de string em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 Aula 1</dc:title>
  <dc:creator>Fabiano Fagundes</dc:creator>
  <cp:lastModifiedBy>Fabiano Fagundes</cp:lastModifiedBy>
  <cp:revision>207</cp:revision>
  <dcterms:created xsi:type="dcterms:W3CDTF">2016-02-02T19:06:54Z</dcterms:created>
  <dcterms:modified xsi:type="dcterms:W3CDTF">2018-11-26T19:09:01Z</dcterms:modified>
</cp:coreProperties>
</file>