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9" r:id="rId37"/>
    <p:sldId id="293" r:id="rId38"/>
    <p:sldId id="294" r:id="rId39"/>
    <p:sldId id="295" r:id="rId40"/>
    <p:sldId id="296" r:id="rId41"/>
    <p:sldId id="297" r:id="rId42"/>
    <p:sldId id="316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20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8" r:id="rId61"/>
    <p:sldId id="31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2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6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1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6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65EA39-2F8A-41C2-9F86-49451C409B9E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Centro Universitário Luterano de Palmas </a:t>
            </a:r>
          </a:p>
          <a:p>
            <a:r>
              <a:rPr lang="pt-BR" sz="1800" dirty="0"/>
              <a:t>Cursos de Sistemas de Informação e Ciência da Computação</a:t>
            </a:r>
          </a:p>
          <a:p>
            <a:r>
              <a:rPr lang="pt-BR" sz="1800" dirty="0"/>
              <a:t>Professor: Fabiano Fagundes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9157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Nós filhos, pais, tios, irmãos e avô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93976"/>
            <a:ext cx="10887690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Seja v o nó raiz da </a:t>
            </a:r>
            <a:r>
              <a:rPr lang="pt-BR" sz="2800" dirty="0" err="1"/>
              <a:t>subárvore</a:t>
            </a:r>
            <a:r>
              <a:rPr lang="pt-BR" sz="2800" dirty="0"/>
              <a:t> </a:t>
            </a:r>
            <a:r>
              <a:rPr lang="pt-BR" sz="2800" dirty="0" err="1"/>
              <a:t>Tv</a:t>
            </a:r>
            <a:r>
              <a:rPr lang="pt-BR" sz="2800" dirty="0"/>
              <a:t> de T. 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Os nós raízes w1, w2, ... </a:t>
            </a:r>
            <a:r>
              <a:rPr lang="pt-BR" sz="2800" dirty="0" err="1"/>
              <a:t>wj</a:t>
            </a:r>
            <a:r>
              <a:rPr lang="pt-BR" sz="2800" dirty="0"/>
              <a:t> das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800" dirty="0" err="1"/>
              <a:t>subárvores</a:t>
            </a:r>
            <a:r>
              <a:rPr lang="pt-BR" sz="2800" dirty="0"/>
              <a:t> de </a:t>
            </a:r>
            <a:r>
              <a:rPr lang="pt-BR" sz="2800" dirty="0" err="1"/>
              <a:t>Tv</a:t>
            </a:r>
            <a:r>
              <a:rPr lang="pt-BR" sz="2800" dirty="0"/>
              <a:t> são chamados filhos de v. 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v é chamado pai de w1, w2, ... </a:t>
            </a:r>
            <a:r>
              <a:rPr lang="pt-BR" sz="2800" dirty="0" err="1"/>
              <a:t>wj</a:t>
            </a:r>
            <a:r>
              <a:rPr lang="pt-BR" sz="2800" dirty="0"/>
              <a:t>. 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Os nós w1, w2, ...</a:t>
            </a:r>
            <a:r>
              <a:rPr lang="pt-BR" sz="2800" dirty="0" err="1"/>
              <a:t>wj</a:t>
            </a:r>
            <a:r>
              <a:rPr lang="pt-BR" sz="2800" dirty="0"/>
              <a:t> são irmãos. 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Se z é filho de w1 então w2 é tio de z 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800" dirty="0"/>
              <a:t>     v é avô de z. </a:t>
            </a:r>
          </a:p>
          <a:p>
            <a:pPr lvl="1">
              <a:lnSpc>
                <a:spcPct val="100000"/>
              </a:lnSpc>
            </a:pPr>
            <a:endParaRPr lang="pt-BR" sz="2400" dirty="0"/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51" y="1620603"/>
            <a:ext cx="4187387" cy="46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16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Grau de saída, descendente e ancestral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93976"/>
            <a:ext cx="10887690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O número de filhos de um nó é chamado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800" b="1" dirty="0"/>
              <a:t>grau de saída </a:t>
            </a:r>
            <a:r>
              <a:rPr lang="pt-BR" sz="2800" dirty="0"/>
              <a:t>desse nó. 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800" dirty="0"/>
          </a:p>
          <a:p>
            <a:pPr>
              <a:lnSpc>
                <a:spcPct val="100000"/>
              </a:lnSpc>
            </a:pPr>
            <a:r>
              <a:rPr lang="pt-BR" sz="2800" dirty="0"/>
              <a:t>Se x pertence à uma </a:t>
            </a:r>
            <a:r>
              <a:rPr lang="pt-BR" sz="2800" dirty="0" err="1"/>
              <a:t>subárvore</a:t>
            </a:r>
            <a:r>
              <a:rPr lang="pt-BR" sz="2800" dirty="0"/>
              <a:t> de </a:t>
            </a:r>
            <a:r>
              <a:rPr lang="pt-BR" sz="2800" dirty="0" err="1"/>
              <a:t>Tv</a:t>
            </a:r>
            <a:r>
              <a:rPr lang="pt-BR" sz="2800" dirty="0"/>
              <a:t>, então,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800" dirty="0"/>
              <a:t>x é </a:t>
            </a:r>
            <a:r>
              <a:rPr lang="pt-BR" sz="2800" b="1" dirty="0"/>
              <a:t>descendente</a:t>
            </a:r>
            <a:r>
              <a:rPr lang="pt-BR" sz="2800" dirty="0"/>
              <a:t> de v 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800" dirty="0"/>
              <a:t>v é </a:t>
            </a:r>
            <a:r>
              <a:rPr lang="pt-BR" sz="2800" b="1" dirty="0"/>
              <a:t>ancestral</a:t>
            </a:r>
            <a:r>
              <a:rPr lang="pt-BR" sz="2800" dirty="0"/>
              <a:t>, ou </a:t>
            </a:r>
            <a:r>
              <a:rPr lang="pt-BR" sz="2800" b="1" dirty="0"/>
              <a:t>antecessor</a:t>
            </a:r>
            <a:r>
              <a:rPr lang="pt-BR" sz="2800" dirty="0"/>
              <a:t>, de x. </a:t>
            </a:r>
          </a:p>
          <a:p>
            <a:pPr lvl="1">
              <a:lnSpc>
                <a:spcPct val="100000"/>
              </a:lnSpc>
            </a:pPr>
            <a:endParaRPr lang="pt-BR" sz="2400" dirty="0"/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51" y="1550267"/>
            <a:ext cx="4187387" cy="46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02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Grau de uma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93976"/>
            <a:ext cx="6700303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O grau de uma árvore é o máximo entre os graus de seus nós. </a:t>
            </a:r>
            <a:endParaRPr lang="pt-BR" sz="2400" dirty="0"/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51" y="1550267"/>
            <a:ext cx="4187387" cy="46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03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Nó folha e nó interior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93976"/>
            <a:ext cx="6700303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Um nó que não possui descendentes próprios é chamado de nó folha, ou seja, um nó folha é aquele com grau de saída nulo. 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Um nó que não é folha (isto é, possui grau de saída diferente de zero) é chamado nó interior ou nó interno. </a:t>
            </a:r>
          </a:p>
          <a:p>
            <a:pPr lvl="1">
              <a:lnSpc>
                <a:spcPct val="100000"/>
              </a:lnSpc>
            </a:pPr>
            <a:endParaRPr lang="pt-BR" sz="2400" dirty="0"/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51" y="1550267"/>
            <a:ext cx="4187387" cy="46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7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floresta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93976"/>
            <a:ext cx="6700303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Uma floresta é um conjunto de zero ou mais árvores. </a:t>
            </a:r>
            <a:endParaRPr lang="pt-BR" sz="2400" dirty="0"/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51" y="1550267"/>
            <a:ext cx="4187387" cy="46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01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Caminho e comprimento do caminho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89" y="2086590"/>
            <a:ext cx="7238883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600" dirty="0"/>
              <a:t>Uma sequência de nós distintos v1, v2, ..., </a:t>
            </a:r>
            <a:r>
              <a:rPr lang="pt-BR" sz="2600" dirty="0" err="1"/>
              <a:t>vk</a:t>
            </a:r>
            <a:r>
              <a:rPr lang="pt-BR" sz="2600" dirty="0"/>
              <a:t>, tal que existe sempre entre nós consecutivos (isto é, entre v1 e v2, entre v2 e v3, ... , v(k-1) e </a:t>
            </a:r>
            <a:r>
              <a:rPr lang="pt-BR" sz="2600" dirty="0" err="1"/>
              <a:t>vk</a:t>
            </a:r>
            <a:r>
              <a:rPr lang="pt-BR" sz="2600" dirty="0"/>
              <a:t>) a relação "é filho </a:t>
            </a:r>
            <a:r>
              <a:rPr lang="pt-BR" sz="2600" dirty="0" err="1"/>
              <a:t>de"ou</a:t>
            </a:r>
            <a:r>
              <a:rPr lang="pt-BR" sz="2600" dirty="0"/>
              <a:t> "é pai de" é denominada um caminho na árvore. </a:t>
            </a:r>
          </a:p>
          <a:p>
            <a:pPr>
              <a:lnSpc>
                <a:spcPct val="100000"/>
              </a:lnSpc>
            </a:pPr>
            <a:r>
              <a:rPr lang="pt-BR" sz="2600" dirty="0"/>
              <a:t>Diz-se que v1 alcança </a:t>
            </a:r>
            <a:r>
              <a:rPr lang="pt-BR" sz="2600" dirty="0" err="1"/>
              <a:t>vk</a:t>
            </a:r>
            <a:r>
              <a:rPr lang="pt-BR" sz="2600" dirty="0"/>
              <a:t> e que </a:t>
            </a:r>
            <a:r>
              <a:rPr lang="pt-BR" sz="2600" dirty="0" err="1"/>
              <a:t>vk</a:t>
            </a:r>
            <a:r>
              <a:rPr lang="pt-BR" sz="2600" dirty="0"/>
              <a:t> é alcançado por v1. </a:t>
            </a:r>
          </a:p>
          <a:p>
            <a:pPr>
              <a:lnSpc>
                <a:spcPct val="100000"/>
              </a:lnSpc>
            </a:pPr>
            <a:r>
              <a:rPr lang="pt-BR" sz="2600" dirty="0"/>
              <a:t>Um caminho de </a:t>
            </a:r>
            <a:r>
              <a:rPr lang="pt-BR" sz="2600" dirty="0" err="1"/>
              <a:t>vk</a:t>
            </a:r>
            <a:r>
              <a:rPr lang="pt-BR" sz="2600" dirty="0"/>
              <a:t> vértices é obtido pela sequência de k-1 pares. O valor k-1 é o </a:t>
            </a:r>
            <a:r>
              <a:rPr lang="pt-BR" sz="2600" b="1" dirty="0">
                <a:solidFill>
                  <a:srgbClr val="FF0000"/>
                </a:solidFill>
              </a:rPr>
              <a:t>comprimento do caminho</a:t>
            </a:r>
            <a:r>
              <a:rPr lang="pt-BR" sz="2600" dirty="0"/>
              <a:t>. </a:t>
            </a:r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613" y="1496812"/>
            <a:ext cx="4187387" cy="46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82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Nível (ou profundidade) e altura de um nó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89" y="2086590"/>
            <a:ext cx="7238883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O </a:t>
            </a:r>
            <a:r>
              <a:rPr lang="pt-BR" sz="2800" dirty="0">
                <a:solidFill>
                  <a:srgbClr val="FF0000"/>
                </a:solidFill>
              </a:rPr>
              <a:t>nível</a:t>
            </a:r>
            <a:r>
              <a:rPr lang="pt-BR" sz="2800" dirty="0"/>
              <a:t> ou profundidade, de um nó é o número de nós do caminho da raiz até o nó.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O nível da raiz, é portanto, 1. 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A </a:t>
            </a:r>
            <a:r>
              <a:rPr lang="pt-BR" sz="2800" dirty="0">
                <a:solidFill>
                  <a:srgbClr val="FF0000"/>
                </a:solidFill>
              </a:rPr>
              <a:t>altura</a:t>
            </a:r>
            <a:r>
              <a:rPr lang="pt-BR" sz="2800" dirty="0"/>
              <a:t> de um nó v é o número de nós no maior caminho de v até um de seus descendentes. 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As folhas têm altura 1. </a:t>
            </a:r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613" y="1496812"/>
            <a:ext cx="4187387" cy="46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64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Nível da raiz (profundidade) e altura de uma árvore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89" y="2086590"/>
            <a:ext cx="7238883" cy="4050792"/>
          </a:xfrm>
        </p:spPr>
        <p:txBody>
          <a:bodyPr>
            <a:noAutofit/>
          </a:bodyPr>
          <a:lstStyle/>
          <a:p>
            <a:r>
              <a:rPr lang="pt-BR" sz="2800" dirty="0"/>
              <a:t>O nível da raiz é 1. </a:t>
            </a:r>
          </a:p>
          <a:p>
            <a:r>
              <a:rPr lang="pt-BR" sz="2800" dirty="0"/>
              <a:t>A altura de uma árvore T é igual ao máximo nível de seus nós. </a:t>
            </a:r>
          </a:p>
          <a:p>
            <a:r>
              <a:rPr lang="pt-BR" sz="2800" dirty="0"/>
              <a:t>Representa-se a altura de T por h(T) e a altura da </a:t>
            </a:r>
            <a:r>
              <a:rPr lang="pt-BR" sz="2800" dirty="0" err="1"/>
              <a:t>subárvore</a:t>
            </a:r>
            <a:r>
              <a:rPr lang="pt-BR" sz="2800" dirty="0"/>
              <a:t> de raiz v por h(v). </a:t>
            </a:r>
          </a:p>
          <a:p>
            <a:pPr>
              <a:lnSpc>
                <a:spcPct val="100000"/>
              </a:lnSpc>
            </a:pPr>
            <a:endParaRPr lang="pt-BR" sz="2800" dirty="0"/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613" y="1496812"/>
            <a:ext cx="4187387" cy="46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37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Árvore Ordenada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89" y="2086590"/>
            <a:ext cx="7238883" cy="4050792"/>
          </a:xfrm>
        </p:spPr>
        <p:txBody>
          <a:bodyPr>
            <a:noAutofit/>
          </a:bodyPr>
          <a:lstStyle/>
          <a:p>
            <a:r>
              <a:rPr lang="pt-BR" sz="2800" dirty="0"/>
              <a:t>Uma árvore ordenada é aquela na qual os filhos de cada nó estão ordenados.</a:t>
            </a:r>
          </a:p>
          <a:p>
            <a:r>
              <a:rPr lang="pt-BR" sz="2800" dirty="0"/>
              <a:t>Assume-se ordenação da esquerda para a direita. </a:t>
            </a:r>
          </a:p>
          <a:p>
            <a:r>
              <a:rPr lang="pt-BR" sz="2800" dirty="0"/>
              <a:t>Desse modo a árvore do primeiro exemplo é ordenada, mas, a árvore seguinte não. </a:t>
            </a:r>
          </a:p>
          <a:p>
            <a:pPr marL="0" indent="0">
              <a:buNone/>
            </a:pPr>
            <a:endParaRPr lang="pt-BR" sz="2800" dirty="0"/>
          </a:p>
          <a:p>
            <a:pPr>
              <a:lnSpc>
                <a:spcPct val="100000"/>
              </a:lnSpc>
            </a:pPr>
            <a:endParaRPr lang="pt-BR" sz="2800" dirty="0"/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107" y="142797"/>
            <a:ext cx="2889055" cy="32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20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08" y="3469551"/>
            <a:ext cx="3340740" cy="318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45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Árvores Isomorfas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89" y="2086590"/>
            <a:ext cx="7238883" cy="4050792"/>
          </a:xfrm>
        </p:spPr>
        <p:txBody>
          <a:bodyPr>
            <a:noAutofit/>
          </a:bodyPr>
          <a:lstStyle/>
          <a:p>
            <a:r>
              <a:rPr lang="pt-BR" sz="2800" dirty="0"/>
              <a:t>Duas árvores não ordenadas são isomorfas quando puderem se tornar coincidentes através de uma permutação na ordem das </a:t>
            </a:r>
            <a:r>
              <a:rPr lang="pt-BR" sz="2800" dirty="0" err="1"/>
              <a:t>subárvores</a:t>
            </a:r>
            <a:r>
              <a:rPr lang="pt-BR" sz="2800" dirty="0"/>
              <a:t> de seus nós.</a:t>
            </a:r>
          </a:p>
          <a:p>
            <a:r>
              <a:rPr lang="pt-BR" sz="2800" dirty="0"/>
              <a:t>Duas árvores ordenadas são isomorfas quando forem coincidentes segundo a ordenação existente entre seus nós. </a:t>
            </a:r>
          </a:p>
          <a:p>
            <a:pPr marL="0" indent="0">
              <a:buNone/>
            </a:pPr>
            <a:endParaRPr lang="pt-BR" sz="2800" dirty="0"/>
          </a:p>
          <a:p>
            <a:pPr>
              <a:lnSpc>
                <a:spcPct val="100000"/>
              </a:lnSpc>
            </a:pPr>
            <a:endParaRPr lang="pt-BR" sz="2800" dirty="0"/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107" y="142797"/>
            <a:ext cx="2889055" cy="32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20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08" y="3469551"/>
            <a:ext cx="3340740" cy="318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2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Representações 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por parênteses aninhados</a:t>
            </a:r>
          </a:p>
          <a:p>
            <a:pPr marL="0" indent="0">
              <a:buNone/>
            </a:pPr>
            <a:r>
              <a:rPr lang="pt-BR" dirty="0"/>
              <a:t>(  A (B) ( C (D (G) (H)) (E) (F (I)) ) 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44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Árvore Cheia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89" y="2086590"/>
            <a:ext cx="7238883" cy="4050792"/>
          </a:xfrm>
        </p:spPr>
        <p:txBody>
          <a:bodyPr>
            <a:noAutofit/>
          </a:bodyPr>
          <a:lstStyle/>
          <a:p>
            <a:r>
              <a:rPr lang="pt-BR" sz="2800" dirty="0"/>
              <a:t>Uma árvore de grau d é uma árvore cheia se possui o número máximo de nós, isto é, todos os nós têm número máximo de filhos exceto as folhas, e todas as folhas estão na mesma altura. 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>
              <a:lnSpc>
                <a:spcPct val="100000"/>
              </a:lnSpc>
            </a:pPr>
            <a:endParaRPr lang="pt-BR" sz="2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7913782" y="2355023"/>
            <a:ext cx="4031395" cy="2559877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8" name="Conector reto 7"/>
            <p:cNvCxnSpPr>
              <a:stCxn id="14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20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92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Árvore Cheia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89" y="2086590"/>
            <a:ext cx="7238883" cy="4050792"/>
          </a:xfrm>
        </p:spPr>
        <p:txBody>
          <a:bodyPr>
            <a:noAutofit/>
          </a:bodyPr>
          <a:lstStyle/>
          <a:p>
            <a:r>
              <a:rPr lang="pt-BR" sz="2800" dirty="0"/>
              <a:t>Árvore cheia de grau 2: exemplo de implementação sequencial. 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>
              <a:lnSpc>
                <a:spcPct val="100000"/>
              </a:lnSpc>
            </a:pPr>
            <a:endParaRPr lang="pt-BR" sz="28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64234"/>
              </p:ext>
            </p:extLst>
          </p:nvPr>
        </p:nvGraphicFramePr>
        <p:xfrm>
          <a:off x="1224192" y="3510514"/>
          <a:ext cx="4255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62">
                  <a:extLst>
                    <a:ext uri="{9D8B030D-6E8A-4147-A177-3AD203B41FA5}">
                      <a16:colId xmlns:a16="http://schemas.microsoft.com/office/drawing/2014/main" val="507869041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51866264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4123503553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2938630539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3065663732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4082442414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322161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72586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6095"/>
              </p:ext>
            </p:extLst>
          </p:nvPr>
        </p:nvGraphicFramePr>
        <p:xfrm>
          <a:off x="1224192" y="3142824"/>
          <a:ext cx="4255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62">
                  <a:extLst>
                    <a:ext uri="{9D8B030D-6E8A-4147-A177-3AD203B41FA5}">
                      <a16:colId xmlns:a16="http://schemas.microsoft.com/office/drawing/2014/main" val="507869041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51866264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4123503553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2938630539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3065663732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4082442414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322161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72586"/>
                  </a:ext>
                </a:extLst>
              </a:tr>
            </a:tbl>
          </a:graphicData>
        </a:graphic>
      </p:graphicFrame>
      <p:grpSp>
        <p:nvGrpSpPr>
          <p:cNvPr id="35" name="Agrupar 34"/>
          <p:cNvGrpSpPr/>
          <p:nvPr/>
        </p:nvGrpSpPr>
        <p:grpSpPr>
          <a:xfrm>
            <a:off x="7913782" y="2355023"/>
            <a:ext cx="4031395" cy="2559877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5123" name="Retângulo 5122"/>
          <p:cNvSpPr/>
          <p:nvPr/>
        </p:nvSpPr>
        <p:spPr>
          <a:xfrm>
            <a:off x="2224795" y="4064378"/>
            <a:ext cx="3555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Armazenamento por nível: </a:t>
            </a:r>
          </a:p>
        </p:txBody>
      </p:sp>
      <p:graphicFrame>
        <p:nvGraphicFramePr>
          <p:cNvPr id="5125" name="Tabela 5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46402"/>
              </p:ext>
            </p:extLst>
          </p:nvPr>
        </p:nvGraphicFramePr>
        <p:xfrm>
          <a:off x="1856067" y="4526043"/>
          <a:ext cx="3574976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488">
                  <a:extLst>
                    <a:ext uri="{9D8B030D-6E8A-4147-A177-3AD203B41FA5}">
                      <a16:colId xmlns:a16="http://schemas.microsoft.com/office/drawing/2014/main" val="2871641713"/>
                    </a:ext>
                  </a:extLst>
                </a:gridCol>
                <a:gridCol w="1787488">
                  <a:extLst>
                    <a:ext uri="{9D8B030D-6E8A-4147-A177-3AD203B41FA5}">
                      <a16:colId xmlns:a16="http://schemas.microsoft.com/office/drawing/2014/main" val="95064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Posição</a:t>
                      </a:r>
                      <a:r>
                        <a:rPr lang="pt-BR" baseline="0" dirty="0"/>
                        <a:t> do nó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Posição dos filhos do nó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7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2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0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5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(2*i+1,</a:t>
                      </a:r>
                      <a:r>
                        <a:rPr lang="pt-BR" baseline="0" dirty="0"/>
                        <a:t> 2*i+2)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6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Árvore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90" y="2086590"/>
            <a:ext cx="6943756" cy="4050792"/>
          </a:xfrm>
        </p:spPr>
        <p:txBody>
          <a:bodyPr>
            <a:noAutofit/>
          </a:bodyPr>
          <a:lstStyle/>
          <a:p>
            <a:r>
              <a:rPr lang="pt-BR" sz="2800" dirty="0"/>
              <a:t>Uma Árvore Binária T é um conjunto finito de elementos denominados nós ou vértices, tal que: </a:t>
            </a:r>
          </a:p>
          <a:p>
            <a:pPr lvl="0"/>
            <a:r>
              <a:rPr lang="pt-BR" sz="2800" dirty="0"/>
              <a:t>T = 0 e a árvore é dita vazia ou </a:t>
            </a:r>
          </a:p>
          <a:p>
            <a:r>
              <a:rPr lang="pt-BR" sz="2800" dirty="0"/>
              <a:t>existe um nó especial r, chamado raiz de T, os restantes podem ser divididos em </a:t>
            </a:r>
            <a:r>
              <a:rPr lang="pt-BR" sz="2800" dirty="0">
                <a:solidFill>
                  <a:srgbClr val="FF0000"/>
                </a:solidFill>
              </a:rPr>
              <a:t>dois</a:t>
            </a:r>
            <a:r>
              <a:rPr lang="pt-BR" sz="2800" dirty="0"/>
              <a:t> subconjuntos disjuntos, </a:t>
            </a:r>
            <a:r>
              <a:rPr lang="pt-BR" sz="2800" dirty="0" err="1"/>
              <a:t>Tre</a:t>
            </a:r>
            <a:r>
              <a:rPr lang="pt-BR" sz="2800" dirty="0"/>
              <a:t> e </a:t>
            </a:r>
            <a:r>
              <a:rPr lang="pt-BR" sz="2800" dirty="0" err="1"/>
              <a:t>Trd</a:t>
            </a:r>
            <a:r>
              <a:rPr lang="pt-BR" sz="2800" dirty="0"/>
              <a:t>, que são as </a:t>
            </a:r>
            <a:r>
              <a:rPr lang="pt-BR" sz="2800" dirty="0" err="1"/>
              <a:t>subárvores</a:t>
            </a:r>
            <a:r>
              <a:rPr lang="pt-BR" sz="2800" dirty="0"/>
              <a:t> esquerda e direita de r, respectivamente e as quais, por sua vez, também são árvores binárias. </a:t>
            </a:r>
          </a:p>
          <a:p>
            <a:pPr>
              <a:lnSpc>
                <a:spcPct val="100000"/>
              </a:lnSpc>
            </a:pPr>
            <a:endParaRPr lang="pt-BR" sz="28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913782" y="2355023"/>
            <a:ext cx="4031395" cy="2559877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87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Percursos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90" y="2086590"/>
            <a:ext cx="6943756" cy="4050792"/>
          </a:xfrm>
        </p:spPr>
        <p:txBody>
          <a:bodyPr>
            <a:noAutofit/>
          </a:bodyPr>
          <a:lstStyle/>
          <a:p>
            <a:r>
              <a:rPr lang="pt-BR" sz="2800" dirty="0"/>
              <a:t>Percorrer uma árvore visitando cada nó uma única vez gera uma sequência linear de nós, e então passa a ter sentido falar em sucessor e predecessor de um nó segundo um determinado percurso. </a:t>
            </a:r>
          </a:p>
          <a:p>
            <a:r>
              <a:rPr lang="pt-BR" sz="2800" dirty="0"/>
              <a:t>Há três maneiras recursivas de se percorrer árvores binárias: </a:t>
            </a:r>
          </a:p>
          <a:p>
            <a:pPr lvl="1"/>
            <a:r>
              <a:rPr lang="pt-BR" sz="2600" dirty="0" err="1"/>
              <a:t>pré</a:t>
            </a:r>
            <a:r>
              <a:rPr lang="pt-BR" sz="2600" dirty="0"/>
              <a:t>-ordem, </a:t>
            </a:r>
          </a:p>
          <a:p>
            <a:pPr lvl="1"/>
            <a:r>
              <a:rPr lang="pt-BR" sz="2600" dirty="0" err="1"/>
              <a:t>in-ordem</a:t>
            </a:r>
            <a:r>
              <a:rPr lang="pt-BR" sz="2600" dirty="0"/>
              <a:t> e </a:t>
            </a:r>
          </a:p>
          <a:p>
            <a:pPr lvl="1"/>
            <a:r>
              <a:rPr lang="pt-BR" sz="2600" dirty="0"/>
              <a:t>pós-ordem.</a:t>
            </a:r>
            <a:endParaRPr lang="pt-BR" sz="34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913782" y="2355023"/>
            <a:ext cx="4031395" cy="2559877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77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675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7742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72" name="CaixaDeTexto 71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1638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78" name="CaixaDeTexto 7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753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1895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234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Representações 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 de inclusão (Diagramas de </a:t>
            </a:r>
            <a:r>
              <a:rPr lang="pt-BR" dirty="0" err="1"/>
              <a:t>Venn</a:t>
            </a:r>
            <a:r>
              <a:rPr lang="pt-BR" dirty="0"/>
              <a:t>) </a:t>
            </a:r>
          </a:p>
        </p:txBody>
      </p:sp>
      <p:pic>
        <p:nvPicPr>
          <p:cNvPr id="2051" name="Picture 3" descr="20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56" y="2553381"/>
            <a:ext cx="4957314" cy="318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534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0" name="Elipse 59"/>
          <p:cNvSpPr/>
          <p:nvPr/>
        </p:nvSpPr>
        <p:spPr>
          <a:xfrm>
            <a:off x="5909283" y="4701449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2397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0" name="Elipse 59"/>
          <p:cNvSpPr/>
          <p:nvPr/>
        </p:nvSpPr>
        <p:spPr>
          <a:xfrm>
            <a:off x="5909283" y="4701449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77593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Elipse 64"/>
          <p:cNvSpPr/>
          <p:nvPr/>
        </p:nvSpPr>
        <p:spPr>
          <a:xfrm>
            <a:off x="4172391" y="4738696"/>
            <a:ext cx="407710" cy="41977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0" name="Elipse 59"/>
          <p:cNvSpPr/>
          <p:nvPr/>
        </p:nvSpPr>
        <p:spPr>
          <a:xfrm>
            <a:off x="5909283" y="4701449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Elipse 60"/>
          <p:cNvSpPr/>
          <p:nvPr/>
        </p:nvSpPr>
        <p:spPr>
          <a:xfrm>
            <a:off x="5907902" y="4701449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" name="Conector reto 4"/>
          <p:cNvCxnSpPr>
            <a:stCxn id="61" idx="3"/>
          </p:cNvCxnSpPr>
          <p:nvPr/>
        </p:nvCxnSpPr>
        <p:spPr>
          <a:xfrm flipH="1">
            <a:off x="5907902" y="5059750"/>
            <a:ext cx="59708" cy="215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H="1">
            <a:off x="5838241" y="5332895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H="1">
            <a:off x="5838240" y="5374184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flipH="1">
            <a:off x="5836495" y="5419904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16696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Elipse 64"/>
          <p:cNvSpPr/>
          <p:nvPr/>
        </p:nvSpPr>
        <p:spPr>
          <a:xfrm>
            <a:off x="4172391" y="4738696"/>
            <a:ext cx="407710" cy="41977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0" name="Elipse 59"/>
          <p:cNvSpPr/>
          <p:nvPr/>
        </p:nvSpPr>
        <p:spPr>
          <a:xfrm>
            <a:off x="5909283" y="4701449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Elipse 60"/>
          <p:cNvSpPr/>
          <p:nvPr/>
        </p:nvSpPr>
        <p:spPr>
          <a:xfrm>
            <a:off x="5907902" y="4701449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6184909" y="5121225"/>
            <a:ext cx="86004" cy="144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H="1">
            <a:off x="6201252" y="5323873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H="1">
            <a:off x="6201251" y="536516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flipH="1">
            <a:off x="6199506" y="541088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2492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7306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04956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Elipse 62"/>
          <p:cNvSpPr/>
          <p:nvPr/>
        </p:nvSpPr>
        <p:spPr>
          <a:xfrm>
            <a:off x="5975197" y="4738696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6394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Elipse 62"/>
          <p:cNvSpPr/>
          <p:nvPr/>
        </p:nvSpPr>
        <p:spPr>
          <a:xfrm>
            <a:off x="5975197" y="4738696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9885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Elipse 62"/>
          <p:cNvSpPr/>
          <p:nvPr/>
        </p:nvSpPr>
        <p:spPr>
          <a:xfrm>
            <a:off x="5938621" y="4738696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8" name="Conector reto 57"/>
          <p:cNvCxnSpPr/>
          <p:nvPr/>
        </p:nvCxnSpPr>
        <p:spPr>
          <a:xfrm flipH="1">
            <a:off x="5907902" y="5059750"/>
            <a:ext cx="59708" cy="215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5838241" y="5332895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5838240" y="5374184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H="1">
            <a:off x="5836495" y="5419904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770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ector reto 61"/>
          <p:cNvCxnSpPr/>
          <p:nvPr/>
        </p:nvCxnSpPr>
        <p:spPr>
          <a:xfrm>
            <a:off x="6239773" y="5121225"/>
            <a:ext cx="86004" cy="144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H="1">
            <a:off x="6256116" y="5323873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H="1">
            <a:off x="6256115" y="536516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>
            <a:off x="6254370" y="541088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Elipse 62"/>
          <p:cNvSpPr/>
          <p:nvPr/>
        </p:nvSpPr>
        <p:spPr>
          <a:xfrm>
            <a:off x="5938621" y="4738696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5904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Representações 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hierárquica </a:t>
            </a:r>
          </a:p>
          <a:p>
            <a:endParaRPr lang="pt-BR" dirty="0"/>
          </a:p>
        </p:txBody>
      </p:sp>
      <p:pic>
        <p:nvPicPr>
          <p:cNvPr id="2050" name="Picture 2" descr="20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59" y="1999028"/>
            <a:ext cx="3619255" cy="401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83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32" name="Agrupar 31"/>
          <p:cNvGrpSpPr/>
          <p:nvPr/>
        </p:nvGrpSpPr>
        <p:grpSpPr>
          <a:xfrm>
            <a:off x="749432" y="3975586"/>
            <a:ext cx="1237385" cy="1165133"/>
            <a:chOff x="3373637" y="3811314"/>
            <a:chExt cx="1237385" cy="1165133"/>
          </a:xfrm>
          <a:solidFill>
            <a:srgbClr val="00B0F0"/>
          </a:solidFill>
        </p:grpSpPr>
        <p:cxnSp>
          <p:nvCxnSpPr>
            <p:cNvPr id="33" name="Conector reto 3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0" name="Elipse 49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09998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98379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9145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73070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15191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85339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23823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60" name="Elipse 59"/>
          <p:cNvSpPr/>
          <p:nvPr/>
        </p:nvSpPr>
        <p:spPr>
          <a:xfrm>
            <a:off x="5909283" y="4701449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46505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60" name="Elipse 59"/>
          <p:cNvSpPr/>
          <p:nvPr/>
        </p:nvSpPr>
        <p:spPr>
          <a:xfrm>
            <a:off x="5909283" y="4701449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45780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5" name="Elipse 64"/>
          <p:cNvSpPr/>
          <p:nvPr/>
        </p:nvSpPr>
        <p:spPr>
          <a:xfrm>
            <a:off x="4172391" y="4738696"/>
            <a:ext cx="407710" cy="41977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0" name="Elipse 59"/>
          <p:cNvSpPr/>
          <p:nvPr/>
        </p:nvSpPr>
        <p:spPr>
          <a:xfrm>
            <a:off x="5909283" y="4701449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Elipse 60"/>
          <p:cNvSpPr/>
          <p:nvPr/>
        </p:nvSpPr>
        <p:spPr>
          <a:xfrm>
            <a:off x="5907902" y="4701449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" name="Conector reto 4"/>
          <p:cNvCxnSpPr>
            <a:stCxn id="61" idx="3"/>
          </p:cNvCxnSpPr>
          <p:nvPr/>
        </p:nvCxnSpPr>
        <p:spPr>
          <a:xfrm flipH="1">
            <a:off x="5907902" y="5059750"/>
            <a:ext cx="59708" cy="215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H="1">
            <a:off x="5838241" y="5332895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H="1">
            <a:off x="5838240" y="5374184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flipH="1">
            <a:off x="5836495" y="5419904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33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05230"/>
            <a:ext cx="10058400" cy="4050792"/>
          </a:xfrm>
        </p:spPr>
        <p:txBody>
          <a:bodyPr>
            <a:normAutofit/>
          </a:bodyPr>
          <a:lstStyle/>
          <a:p>
            <a:pPr lvl="0"/>
            <a:r>
              <a:rPr lang="pt-BR" sz="2800" dirty="0"/>
              <a:t>diversas aplicações necessitam de estruturas mais complexas que as listas estudadas até agora </a:t>
            </a:r>
          </a:p>
          <a:p>
            <a:pPr lvl="0"/>
            <a:r>
              <a:rPr lang="pt-BR" sz="2800" dirty="0"/>
              <a:t>inúmeros problemas podem ser modelados através de árvores </a:t>
            </a:r>
          </a:p>
          <a:p>
            <a:pPr lvl="0"/>
            <a:r>
              <a:rPr lang="pt-BR" sz="2800" dirty="0"/>
              <a:t>árvores admitem tratamento computacional eficiente quando comparadas às estruturas mais genéricas como os grafos (os quais, por sua vez são mais flexíveis e complexos)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85814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5" name="Elipse 64"/>
          <p:cNvSpPr/>
          <p:nvPr/>
        </p:nvSpPr>
        <p:spPr>
          <a:xfrm>
            <a:off x="4172391" y="4738696"/>
            <a:ext cx="407710" cy="41977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0" name="Elipse 59"/>
          <p:cNvSpPr/>
          <p:nvPr/>
        </p:nvSpPr>
        <p:spPr>
          <a:xfrm>
            <a:off x="5909283" y="4701449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Elipse 60"/>
          <p:cNvSpPr/>
          <p:nvPr/>
        </p:nvSpPr>
        <p:spPr>
          <a:xfrm>
            <a:off x="5907902" y="4701449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6239773" y="5121225"/>
            <a:ext cx="86004" cy="144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6256116" y="5323873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H="1">
            <a:off x="6256115" y="536516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6254370" y="541088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38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2540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29374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Elipse 62"/>
          <p:cNvSpPr/>
          <p:nvPr/>
        </p:nvSpPr>
        <p:spPr>
          <a:xfrm>
            <a:off x="5975197" y="4738696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21349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Elipse 62"/>
          <p:cNvSpPr/>
          <p:nvPr/>
        </p:nvSpPr>
        <p:spPr>
          <a:xfrm>
            <a:off x="5975197" y="4738696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574683" y="5545107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054336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Elipse 62"/>
          <p:cNvSpPr/>
          <p:nvPr/>
        </p:nvSpPr>
        <p:spPr>
          <a:xfrm>
            <a:off x="5938621" y="4738696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8" name="Conector reto 57"/>
          <p:cNvCxnSpPr/>
          <p:nvPr/>
        </p:nvCxnSpPr>
        <p:spPr>
          <a:xfrm flipH="1">
            <a:off x="5907902" y="5059750"/>
            <a:ext cx="59708" cy="215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5838241" y="5332895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5838240" y="5374184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H="1">
            <a:off x="5836495" y="5419904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574683" y="5545107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24810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ector reto 61"/>
          <p:cNvCxnSpPr/>
          <p:nvPr/>
        </p:nvCxnSpPr>
        <p:spPr>
          <a:xfrm>
            <a:off x="6239773" y="5121225"/>
            <a:ext cx="86004" cy="144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H="1">
            <a:off x="6256116" y="5323873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H="1">
            <a:off x="6256115" y="536516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>
            <a:off x="6254370" y="541088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percorrer em </a:t>
            </a:r>
            <a:r>
              <a:rPr lang="pt-BR" sz="2800" dirty="0" err="1">
                <a:solidFill>
                  <a:srgbClr val="FF0000"/>
                </a:solidFill>
              </a:rPr>
              <a:t>pré</a:t>
            </a:r>
            <a:r>
              <a:rPr lang="pt-BR" sz="2800" dirty="0">
                <a:solidFill>
                  <a:srgbClr val="FF0000"/>
                </a:solidFill>
              </a:rPr>
              <a:t>-ordem a </a:t>
            </a:r>
            <a:r>
              <a:rPr lang="pt-BR" sz="2800" dirty="0" err="1">
                <a:solidFill>
                  <a:srgbClr val="FF0000"/>
                </a:solidFill>
              </a:rPr>
              <a:t>subárvore</a:t>
            </a:r>
            <a:r>
              <a:rPr lang="pt-BR" sz="2800" dirty="0">
                <a:solidFill>
                  <a:srgbClr val="FF0000"/>
                </a:solidFill>
              </a:rPr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Elipse 62"/>
          <p:cNvSpPr/>
          <p:nvPr/>
        </p:nvSpPr>
        <p:spPr>
          <a:xfrm>
            <a:off x="5938621" y="4738696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574683" y="5545107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92271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4172391" y="3993339"/>
            <a:ext cx="1237385" cy="1165133"/>
            <a:chOff x="3373637" y="3811314"/>
            <a:chExt cx="1237385" cy="1165133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3501368" y="4154273"/>
              <a:ext cx="436776" cy="59279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 flipV="1">
              <a:off x="3999457" y="4084654"/>
              <a:ext cx="420636" cy="66241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373637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203312" y="4556671"/>
              <a:ext cx="407710" cy="4197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3795602" y="3811314"/>
              <a:ext cx="407710" cy="419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4" name="Elipse 63"/>
          <p:cNvSpPr/>
          <p:nvPr/>
        </p:nvSpPr>
        <p:spPr>
          <a:xfrm>
            <a:off x="4590361" y="3999384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5574683" y="5545107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537869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pré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7" y="4326061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630306" y="5537906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014082" y="553790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322478" y="554258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660554" y="5547261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950985" y="5550365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320542" y="554510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574683" y="5545107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49301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in-ordem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percorrer em </a:t>
            </a:r>
            <a:r>
              <a:rPr lang="pt-BR" sz="2800" dirty="0" err="1"/>
              <a:t>in-ordem</a:t>
            </a:r>
            <a:r>
              <a:rPr lang="pt-BR" sz="2800" dirty="0"/>
              <a:t>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visitar o nó raiz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in-ordem</a:t>
            </a:r>
            <a:r>
              <a:rPr lang="pt-BR" sz="2800" dirty="0"/>
              <a:t>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7" y="4326061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4328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919185"/>
            <a:ext cx="10058400" cy="4050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Uma árvore enraizada T, ou simplesmente uma árvore, é um conjunto finito de elementos denominados nós ou vértices tais que: 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T = 0 é a árvore dita vazia ou 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existe um nó especial r, chamado raiz de T; os restantes constituem um único conjunto vazio ou são divididos em m (deve ser maior ou igual a 1) conjuntos distintos não vazios que são as </a:t>
            </a:r>
            <a:r>
              <a:rPr lang="pt-BR" sz="2400" dirty="0" err="1"/>
              <a:t>subárvores</a:t>
            </a:r>
            <a:r>
              <a:rPr lang="pt-BR" sz="2400" dirty="0"/>
              <a:t> de r, cada </a:t>
            </a:r>
            <a:r>
              <a:rPr lang="pt-BR" sz="2400" dirty="0" err="1"/>
              <a:t>subárvore</a:t>
            </a:r>
            <a:r>
              <a:rPr lang="pt-BR" sz="2400" dirty="0"/>
              <a:t> a qual é, por sua vez, uma árvore.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873568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PóS</a:t>
            </a:r>
            <a:r>
              <a:rPr lang="pt-BR" b="1" dirty="0"/>
              <a:t>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5466" y="255826"/>
            <a:ext cx="6529383" cy="2520824"/>
          </a:xfrm>
        </p:spPr>
        <p:txBody>
          <a:bodyPr>
            <a:noAutofit/>
          </a:bodyPr>
          <a:lstStyle/>
          <a:p>
            <a:r>
              <a:rPr lang="pt-BR" sz="2800" dirty="0"/>
              <a:t>percorrer em </a:t>
            </a:r>
            <a:r>
              <a:rPr lang="pt-BR" sz="2800" dirty="0" err="1"/>
              <a:t>pos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esquerda</a:t>
            </a:r>
          </a:p>
          <a:p>
            <a:r>
              <a:rPr lang="pt-BR" sz="2800" dirty="0"/>
              <a:t>percorrer em </a:t>
            </a:r>
            <a:r>
              <a:rPr lang="pt-BR" sz="2800" dirty="0" err="1"/>
              <a:t>pos</a:t>
            </a:r>
            <a:r>
              <a:rPr lang="pt-BR" sz="2800" dirty="0"/>
              <a:t>-ordem a </a:t>
            </a:r>
            <a:r>
              <a:rPr lang="pt-BR" sz="2800" dirty="0" err="1"/>
              <a:t>subárvore</a:t>
            </a:r>
            <a:r>
              <a:rPr lang="pt-BR" sz="2800" dirty="0"/>
              <a:t> direita</a:t>
            </a:r>
          </a:p>
          <a:p>
            <a:r>
              <a:rPr lang="pt-BR" sz="2800" dirty="0"/>
              <a:t>visitar o nó raiz</a:t>
            </a:r>
          </a:p>
          <a:p>
            <a:pPr marL="0" indent="0">
              <a:buNone/>
            </a:pPr>
            <a:br>
              <a:rPr lang="pt-BR" sz="2800" dirty="0"/>
            </a:br>
            <a:endParaRPr lang="pt-BR" sz="36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54295" y="3235063"/>
            <a:ext cx="2876011" cy="1909650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7" y="4326061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1" name="Elipse 30"/>
          <p:cNvSpPr/>
          <p:nvPr/>
        </p:nvSpPr>
        <p:spPr>
          <a:xfrm>
            <a:off x="1944406" y="3235063"/>
            <a:ext cx="407710" cy="4197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6411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Árvore Binária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7790" y="2086590"/>
            <a:ext cx="6943756" cy="4050792"/>
          </a:xfrm>
        </p:spPr>
        <p:txBody>
          <a:bodyPr>
            <a:noAutofit/>
          </a:bodyPr>
          <a:lstStyle/>
          <a:p>
            <a:r>
              <a:rPr lang="pt-BR" sz="2800" dirty="0"/>
              <a:t>Uma Árvore Binária de Busca T (ABB) ou Árvore Binária de Pesquisa é tal que ou T = 0 e a árvore é dita vazia ou seu nó raiz contém uma chave e:</a:t>
            </a:r>
          </a:p>
          <a:p>
            <a:r>
              <a:rPr lang="pt-BR" sz="2800" dirty="0"/>
              <a:t>Todas as chaves da </a:t>
            </a:r>
            <a:r>
              <a:rPr lang="pt-BR" sz="2800" dirty="0" err="1"/>
              <a:t>subárvore</a:t>
            </a:r>
            <a:r>
              <a:rPr lang="pt-BR" sz="2800" dirty="0"/>
              <a:t> esquerda são menores que a chave da raiz.</a:t>
            </a:r>
          </a:p>
          <a:p>
            <a:r>
              <a:rPr lang="pt-BR" sz="2800" dirty="0"/>
              <a:t>Todas as chaves da </a:t>
            </a:r>
            <a:r>
              <a:rPr lang="pt-BR" sz="2800" dirty="0" err="1"/>
              <a:t>subárvore</a:t>
            </a:r>
            <a:r>
              <a:rPr lang="pt-BR" sz="2800" dirty="0"/>
              <a:t> direita são maiores que a chave raiz.</a:t>
            </a:r>
          </a:p>
          <a:p>
            <a:r>
              <a:rPr lang="pt-BR" sz="2800" dirty="0"/>
              <a:t>As </a:t>
            </a:r>
            <a:r>
              <a:rPr lang="pt-BR" sz="2800" dirty="0" err="1"/>
              <a:t>subárvores</a:t>
            </a:r>
            <a:r>
              <a:rPr lang="pt-BR" sz="2800" dirty="0"/>
              <a:t> direita e esquerda são também Árvores Binárias de Busca. </a:t>
            </a:r>
          </a:p>
          <a:p>
            <a:pPr>
              <a:lnSpc>
                <a:spcPct val="100000"/>
              </a:lnSpc>
            </a:pPr>
            <a:endParaRPr lang="pt-BR" sz="28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913782" y="2355023"/>
            <a:ext cx="4031395" cy="2559877"/>
            <a:chOff x="7913782" y="2355023"/>
            <a:chExt cx="4031395" cy="2559877"/>
          </a:xfrm>
          <a:solidFill>
            <a:schemeClr val="bg1"/>
          </a:solidFill>
        </p:grpSpPr>
        <p:cxnSp>
          <p:nvCxnSpPr>
            <p:cNvPr id="36" name="Conector reto 35"/>
            <p:cNvCxnSpPr>
              <a:stCxn id="42" idx="3"/>
            </p:cNvCxnSpPr>
            <p:nvPr/>
          </p:nvCxnSpPr>
          <p:spPr>
            <a:xfrm flipH="1">
              <a:off x="8590932" y="2835324"/>
              <a:ext cx="1074760" cy="69707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8" idx="1"/>
            </p:cNvCxnSpPr>
            <p:nvPr/>
          </p:nvCxnSpPr>
          <p:spPr>
            <a:xfrm flipH="1" flipV="1">
              <a:off x="9947148" y="2810458"/>
              <a:ext cx="979044" cy="5905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8092827" y="3812779"/>
              <a:ext cx="612243" cy="7946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0524392" y="3678411"/>
              <a:ext cx="603856" cy="92900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 flipV="1">
              <a:off x="8791014" y="3719456"/>
              <a:ext cx="589619" cy="88795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1190720" y="3772855"/>
              <a:ext cx="511268" cy="740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9581998" y="2355023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7913782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1373677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0325466" y="4326060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9076764" y="4352192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8505264" y="3353045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842498" y="3318646"/>
              <a:ext cx="571500" cy="5627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8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23" y="1898728"/>
            <a:ext cx="5240215" cy="480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utilização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919185"/>
            <a:ext cx="10887690" cy="4050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representação da expressão aritmética: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/>
              <a:t>(a + (b * (c / d) - e)) </a:t>
            </a:r>
          </a:p>
        </p:txBody>
      </p:sp>
    </p:spTree>
    <p:extLst>
      <p:ext uri="{BB962C8B-B14F-4D97-AF65-F5344CB8AC3E}">
        <p14:creationId xmlns:p14="http://schemas.microsoft.com/office/powerpoint/2010/main" val="311165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919185"/>
            <a:ext cx="10887690" cy="4050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 err="1"/>
              <a:t>Tv</a:t>
            </a:r>
            <a:r>
              <a:rPr lang="pt-BR" sz="2800" dirty="0"/>
              <a:t>, se v é um nó de T então a notação </a:t>
            </a:r>
            <a:r>
              <a:rPr lang="pt-BR" sz="2800" dirty="0" err="1"/>
              <a:t>Tv</a:t>
            </a:r>
            <a:r>
              <a:rPr lang="pt-BR" sz="2800" dirty="0"/>
              <a:t> indica a </a:t>
            </a:r>
            <a:r>
              <a:rPr lang="pt-BR" sz="2800" dirty="0" err="1"/>
              <a:t>subárvore</a:t>
            </a:r>
            <a:r>
              <a:rPr lang="pt-BR" sz="2800" dirty="0"/>
              <a:t> de T com raiz em v. </a:t>
            </a:r>
          </a:p>
        </p:txBody>
      </p:sp>
    </p:spTree>
    <p:extLst>
      <p:ext uri="{BB962C8B-B14F-4D97-AF65-F5344CB8AC3E}">
        <p14:creationId xmlns:p14="http://schemas.microsoft.com/office/powerpoint/2010/main" val="2177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919185"/>
            <a:ext cx="10887690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Seja a árvore acima T = {A, B, ...} 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A árvore T possui duas </a:t>
            </a:r>
            <a:r>
              <a:rPr lang="pt-BR" sz="2400" dirty="0" err="1"/>
              <a:t>subárvores</a:t>
            </a:r>
            <a:r>
              <a:rPr lang="pt-BR" sz="2400" dirty="0"/>
              <a:t>: Tb e </a:t>
            </a:r>
            <a:r>
              <a:rPr lang="pt-BR" sz="2400" dirty="0" err="1"/>
              <a:t>Tc</a:t>
            </a:r>
            <a:r>
              <a:rPr lang="pt-BR" sz="2400" dirty="0"/>
              <a:t> onde </a:t>
            </a:r>
          </a:p>
          <a:p>
            <a:pPr lvl="1">
              <a:lnSpc>
                <a:spcPct val="100000"/>
              </a:lnSpc>
            </a:pPr>
            <a:r>
              <a:rPr lang="pt-BR" sz="2200" dirty="0"/>
              <a:t>Tb = { B } e </a:t>
            </a:r>
          </a:p>
          <a:p>
            <a:pPr lvl="1">
              <a:lnSpc>
                <a:spcPct val="100000"/>
              </a:lnSpc>
            </a:pPr>
            <a:r>
              <a:rPr lang="pt-BR" sz="2200" dirty="0" err="1"/>
              <a:t>Tc</a:t>
            </a:r>
            <a:r>
              <a:rPr lang="pt-BR" sz="2200" dirty="0"/>
              <a:t> = {C, D, ...} 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A </a:t>
            </a:r>
            <a:r>
              <a:rPr lang="pt-BR" sz="2400" dirty="0" err="1"/>
              <a:t>subárvore</a:t>
            </a:r>
            <a:r>
              <a:rPr lang="pt-BR" sz="2400" dirty="0"/>
              <a:t> </a:t>
            </a:r>
            <a:r>
              <a:rPr lang="pt-BR" sz="2400" dirty="0" err="1"/>
              <a:t>Tc</a:t>
            </a:r>
            <a:r>
              <a:rPr lang="pt-BR" sz="2400" dirty="0"/>
              <a:t> possui 3 </a:t>
            </a:r>
            <a:r>
              <a:rPr lang="pt-BR" sz="2400" dirty="0" err="1"/>
              <a:t>subárvores</a:t>
            </a:r>
            <a:r>
              <a:rPr lang="pt-BR" sz="2400" dirty="0"/>
              <a:t>: </a:t>
            </a:r>
            <a:r>
              <a:rPr lang="pt-BR" sz="2400" dirty="0" err="1"/>
              <a:t>Td</a:t>
            </a:r>
            <a:r>
              <a:rPr lang="pt-BR" sz="2400" dirty="0"/>
              <a:t>, Tf e Te onde </a:t>
            </a:r>
          </a:p>
          <a:p>
            <a:pPr lvl="1">
              <a:lnSpc>
                <a:spcPct val="100000"/>
              </a:lnSpc>
            </a:pPr>
            <a:r>
              <a:rPr lang="pt-BR" sz="2200" dirty="0" err="1"/>
              <a:t>Td</a:t>
            </a:r>
            <a:r>
              <a:rPr lang="pt-BR" sz="2200" dirty="0"/>
              <a:t> = {D, G, H} </a:t>
            </a:r>
          </a:p>
          <a:p>
            <a:pPr lvl="1">
              <a:lnSpc>
                <a:spcPct val="100000"/>
              </a:lnSpc>
            </a:pPr>
            <a:r>
              <a:rPr lang="pt-BR" sz="2200" dirty="0"/>
              <a:t>Tf = {F, I} </a:t>
            </a:r>
          </a:p>
          <a:p>
            <a:pPr lvl="1">
              <a:lnSpc>
                <a:spcPct val="100000"/>
              </a:lnSpc>
            </a:pPr>
            <a:r>
              <a:rPr lang="pt-BR" sz="2200" dirty="0"/>
              <a:t>Te = {E} 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As </a:t>
            </a:r>
            <a:r>
              <a:rPr lang="pt-BR" sz="2400" dirty="0" err="1"/>
              <a:t>subárvores</a:t>
            </a:r>
            <a:r>
              <a:rPr lang="pt-BR" sz="2400" dirty="0"/>
              <a:t> Tb, Te, </a:t>
            </a:r>
            <a:r>
              <a:rPr lang="pt-BR" sz="2400" dirty="0" err="1"/>
              <a:t>Tg</a:t>
            </a:r>
            <a:r>
              <a:rPr lang="pt-BR" sz="2400" dirty="0"/>
              <a:t>, </a:t>
            </a:r>
            <a:r>
              <a:rPr lang="pt-BR" sz="2400" dirty="0" err="1"/>
              <a:t>Th</a:t>
            </a:r>
            <a:r>
              <a:rPr lang="pt-BR" sz="2400" dirty="0"/>
              <a:t>, Ti possuem apenas o nó raiz e nenhuma </a:t>
            </a:r>
            <a:r>
              <a:rPr lang="pt-BR" sz="2400" dirty="0" err="1"/>
              <a:t>subárvore</a:t>
            </a:r>
            <a:r>
              <a:rPr lang="pt-BR" sz="2400" dirty="0"/>
              <a:t>. </a:t>
            </a:r>
          </a:p>
        </p:txBody>
      </p:sp>
      <p:pic>
        <p:nvPicPr>
          <p:cNvPr id="4" name="Picture 2" descr="2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12" y="627072"/>
            <a:ext cx="4187387" cy="46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362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4604</TotalTime>
  <Words>2406</Words>
  <Application>Microsoft Office PowerPoint</Application>
  <PresentationFormat>Widescreen</PresentationFormat>
  <Paragraphs>895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Rockwell</vt:lpstr>
      <vt:lpstr>Rockwell Condensed</vt:lpstr>
      <vt:lpstr>Times New Roman</vt:lpstr>
      <vt:lpstr>Wingdings</vt:lpstr>
      <vt:lpstr>Tipo de Madeira</vt:lpstr>
      <vt:lpstr>Árvores</vt:lpstr>
      <vt:lpstr>Representações gráficas</vt:lpstr>
      <vt:lpstr>Representações gráficas</vt:lpstr>
      <vt:lpstr>Representações gráficas</vt:lpstr>
      <vt:lpstr>Motivação</vt:lpstr>
      <vt:lpstr>Definição</vt:lpstr>
      <vt:lpstr>Exemplo de utilização</vt:lpstr>
      <vt:lpstr>Notação</vt:lpstr>
      <vt:lpstr>subárvore</vt:lpstr>
      <vt:lpstr>Nós filhos, pais, tios, irmãos e avô</vt:lpstr>
      <vt:lpstr>Grau de saída, descendente e ancestral</vt:lpstr>
      <vt:lpstr>Grau de uma árvore</vt:lpstr>
      <vt:lpstr>Nó folha e nó interior </vt:lpstr>
      <vt:lpstr>floresta</vt:lpstr>
      <vt:lpstr>Caminho e comprimento do caminho </vt:lpstr>
      <vt:lpstr>Nível (ou profundidade) e altura de um nó</vt:lpstr>
      <vt:lpstr>Nível da raiz (profundidade) e altura de uma árvore </vt:lpstr>
      <vt:lpstr>Árvore Ordenada </vt:lpstr>
      <vt:lpstr>Árvores Isomorfas </vt:lpstr>
      <vt:lpstr>Árvore Cheia </vt:lpstr>
      <vt:lpstr>Árvore Cheia </vt:lpstr>
      <vt:lpstr>Árvore Binária</vt:lpstr>
      <vt:lpstr>Percursos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Pré-ordem</vt:lpstr>
      <vt:lpstr>in-ordem</vt:lpstr>
      <vt:lpstr>PóS-ordem</vt:lpstr>
      <vt:lpstr>Árvore Binária de busca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Fagundes</dc:creator>
  <cp:lastModifiedBy>Fabiano Fagundes</cp:lastModifiedBy>
  <cp:revision>32</cp:revision>
  <dcterms:created xsi:type="dcterms:W3CDTF">2016-05-19T17:36:08Z</dcterms:created>
  <dcterms:modified xsi:type="dcterms:W3CDTF">2017-04-28T19:54:10Z</dcterms:modified>
</cp:coreProperties>
</file>