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4"/>
  </p:sldMasterIdLst>
  <p:notesMasterIdLst>
    <p:notesMasterId r:id="rId25"/>
  </p:notesMasterIdLst>
  <p:sldIdLst>
    <p:sldId id="256" r:id="rId5"/>
    <p:sldId id="262" r:id="rId6"/>
    <p:sldId id="263" r:id="rId7"/>
    <p:sldId id="264" r:id="rId8"/>
    <p:sldId id="265" r:id="rId9"/>
    <p:sldId id="266" r:id="rId10"/>
    <p:sldId id="272" r:id="rId11"/>
    <p:sldId id="268" r:id="rId12"/>
    <p:sldId id="269" r:id="rId13"/>
    <p:sldId id="273" r:id="rId14"/>
    <p:sldId id="274" r:id="rId15"/>
    <p:sldId id="275" r:id="rId16"/>
    <p:sldId id="280" r:id="rId17"/>
    <p:sldId id="285" r:id="rId18"/>
    <p:sldId id="278" r:id="rId19"/>
    <p:sldId id="279" r:id="rId20"/>
    <p:sldId id="282" r:id="rId21"/>
    <p:sldId id="277" r:id="rId22"/>
    <p:sldId id="276" r:id="rId23"/>
    <p:sldId id="283" r:id="rId2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01" autoAdjust="0"/>
  </p:normalViewPr>
  <p:slideViewPr>
    <p:cSldViewPr snapToGrid="0">
      <p:cViewPr varScale="1">
        <p:scale>
          <a:sx n="116" d="100"/>
          <a:sy n="116"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32655646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2468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US">
              <a:solidFill>
                <a:schemeClr val="dk1"/>
              </a:solidFill>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4887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lvl="0" indent="0">
              <a:spcBef>
                <a:spcPts val="0"/>
              </a:spcBef>
              <a:buSzPct val="25000"/>
              <a:buNone/>
            </a:pPr>
            <a:fld id="{00000000-1234-1234-1234-123412341234}" type="slidenum">
              <a:rPr lang="en-US" smtClean="0"/>
              <a:t>11</a:t>
            </a:fld>
            <a:endParaRPr lang="en-US"/>
          </a:p>
        </p:txBody>
      </p:sp>
    </p:spTree>
    <p:extLst>
      <p:ext uri="{BB962C8B-B14F-4D97-AF65-F5344CB8AC3E}">
        <p14:creationId xmlns:p14="http://schemas.microsoft.com/office/powerpoint/2010/main" val="300517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lvl="0" indent="0">
              <a:spcBef>
                <a:spcPts val="0"/>
              </a:spcBef>
              <a:buSzPct val="25000"/>
              <a:buNone/>
            </a:pPr>
            <a:fld id="{00000000-1234-1234-1234-123412341234}" type="slidenum">
              <a:rPr lang="en-US" smtClean="0"/>
              <a:t>12</a:t>
            </a:fld>
            <a:endParaRPr lang="en-US"/>
          </a:p>
        </p:txBody>
      </p:sp>
    </p:spTree>
    <p:extLst>
      <p:ext uri="{BB962C8B-B14F-4D97-AF65-F5344CB8AC3E}">
        <p14:creationId xmlns:p14="http://schemas.microsoft.com/office/powerpoint/2010/main" val="2938215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But rather than just talking about Trailhead, how about I show you Trailhead. </a:t>
            </a:r>
          </a:p>
          <a:p>
            <a:pPr rtl="0">
              <a:spcBef>
                <a:spcPts val="0"/>
              </a:spcBef>
              <a:buNone/>
            </a:pPr>
            <a:endParaRPr/>
          </a:p>
          <a:p>
            <a:pPr rtl="0">
              <a:spcBef>
                <a:spcPts val="0"/>
              </a:spcBef>
              <a:buNone/>
            </a:pPr>
            <a:r>
              <a:rPr lang="en-US"/>
              <a:t>I want to show you what Trailhead looks like and how to complete a challenge…</a:t>
            </a:r>
          </a:p>
          <a:p>
            <a:pPr rtl="0">
              <a:spcBef>
                <a:spcPts val="0"/>
              </a:spcBef>
              <a:buNone/>
            </a:pPr>
            <a:endParaRPr/>
          </a:p>
          <a:p>
            <a:pPr rtl="0">
              <a:spcBef>
                <a:spcPts val="0"/>
              </a:spcBef>
              <a:buNone/>
            </a:pPr>
            <a:r>
              <a:rPr lang="en-US"/>
              <a:t>Demo prep: Start the challenge for the ‘Using the Report Filter’ lesson in the Reports &amp; Dashboards Module. Either build this challenge 90% of the way through, or take a piece out/make an error so you can fix it during the demo. </a:t>
            </a:r>
          </a:p>
          <a:p>
            <a:pPr rtl="0">
              <a:spcBef>
                <a:spcPts val="0"/>
              </a:spcBef>
              <a:buNone/>
            </a:pPr>
            <a:endParaRPr/>
          </a:p>
          <a:p>
            <a:pPr rtl="0">
              <a:spcBef>
                <a:spcPts val="0"/>
              </a:spcBef>
              <a:buNone/>
            </a:pPr>
            <a:r>
              <a:rPr lang="en-US"/>
              <a:t>Demo path:</a:t>
            </a:r>
          </a:p>
          <a:p>
            <a:pPr marL="457200" lvl="0" indent="-317500" rtl="0">
              <a:spcBef>
                <a:spcPts val="0"/>
              </a:spcBef>
              <a:buClr>
                <a:srgbClr val="000000"/>
              </a:buClr>
              <a:buSzPct val="100000"/>
              <a:buFont typeface="Arial"/>
              <a:buAutoNum type="arabicPeriod"/>
            </a:pPr>
            <a:r>
              <a:rPr lang="en-US"/>
              <a:t>Open Trailhead: developer.salesforce.com/Trailhead (emphasize it is on the developer domain because that is where our development team deploys code, but it is most certainly full of content for both Admins and developers)</a:t>
            </a:r>
          </a:p>
          <a:p>
            <a:pPr marL="457200" lvl="0" indent="-317500" rtl="0">
              <a:spcBef>
                <a:spcPts val="0"/>
              </a:spcBef>
              <a:buClr>
                <a:srgbClr val="000000"/>
              </a:buClr>
              <a:buSzPct val="100000"/>
              <a:buFont typeface="Arial"/>
              <a:buAutoNum type="arabicPeriod"/>
            </a:pPr>
            <a:r>
              <a:rPr lang="en-US"/>
              <a:t>Go into Beginner Admin Trail. Describe the flow of modules (Work from top to bottom. The order of modules is intentional, introducing concepts in that order). Scroll to the bottom and note the new modules--Trailhead is constantly adding new modules every couple weeks, so keep checking back for new content! </a:t>
            </a:r>
          </a:p>
          <a:p>
            <a:pPr marL="457200" lvl="0" indent="-317500" rtl="0">
              <a:spcBef>
                <a:spcPts val="0"/>
              </a:spcBef>
              <a:buClr>
                <a:srgbClr val="000000"/>
              </a:buClr>
              <a:buSzPct val="100000"/>
              <a:buFont typeface="Arial"/>
              <a:buAutoNum type="arabicPeriod"/>
            </a:pPr>
            <a:r>
              <a:rPr lang="en-US"/>
              <a:t>Open the ‘Using the Report Filter’ lesson in the Reports &amp; Dashboards Module. Note the static content at the top (documentation, videos, resources). End with the challenge and talk about the requirements for the challenge and the login button.</a:t>
            </a:r>
          </a:p>
          <a:p>
            <a:pPr marL="457200" lvl="0" indent="-317500" rtl="0">
              <a:spcBef>
                <a:spcPts val="0"/>
              </a:spcBef>
              <a:buClr>
                <a:srgbClr val="000000"/>
              </a:buClr>
              <a:buSzPct val="100000"/>
              <a:buFont typeface="Arial"/>
              <a:buAutoNum type="arabicPeriod"/>
            </a:pPr>
            <a:r>
              <a:rPr lang="en-US"/>
              <a:t>Click the Login to a DE button to show the whole flow of what a person new to Trailhead should see in order to authenticate. Make sure to mention this needs to be a DE and should NOT be a production org or trial. </a:t>
            </a:r>
          </a:p>
          <a:p>
            <a:pPr marL="457200" lvl="0" indent="-317500" rtl="0">
              <a:spcBef>
                <a:spcPts val="0"/>
              </a:spcBef>
              <a:buClr>
                <a:srgbClr val="000000"/>
              </a:buClr>
              <a:buSzPct val="100000"/>
              <a:buFont typeface="Arial"/>
              <a:buAutoNum type="arabicPeriod"/>
            </a:pPr>
            <a:r>
              <a:rPr lang="en-US"/>
              <a:t>Once logged in, check the challenge and wait for the failure. Once it fails, note the error message and go into your org to fix the challenge. Once fixed, come back to Trailhead and check the challenge again. Note the badge/points.</a:t>
            </a:r>
          </a:p>
          <a:p>
            <a:pPr marL="457200" lvl="0" indent="-317500">
              <a:spcBef>
                <a:spcPts val="0"/>
              </a:spcBef>
              <a:buClr>
                <a:srgbClr val="000000"/>
              </a:buClr>
              <a:buSzPct val="100000"/>
              <a:buFont typeface="Arial"/>
              <a:buAutoNum type="arabicPeriod"/>
            </a:pPr>
            <a:r>
              <a:rPr lang="en-US"/>
              <a:t>Show off your badges and points. Go to your developer profile (click on your name &gt; your name or username in the upper right) and then click the Trailhead link below your profile picture. </a:t>
            </a: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640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But rather than just talking about Trailhead, how about I show you Trailhead. </a:t>
            </a:r>
          </a:p>
          <a:p>
            <a:pPr rtl="0">
              <a:spcBef>
                <a:spcPts val="0"/>
              </a:spcBef>
              <a:buNone/>
            </a:pPr>
            <a:endParaRPr/>
          </a:p>
          <a:p>
            <a:pPr rtl="0">
              <a:spcBef>
                <a:spcPts val="0"/>
              </a:spcBef>
              <a:buNone/>
            </a:pPr>
            <a:r>
              <a:rPr lang="en-US"/>
              <a:t>I want to show you what Trailhead looks like and how to complete a challenge…</a:t>
            </a:r>
          </a:p>
          <a:p>
            <a:pPr rtl="0">
              <a:spcBef>
                <a:spcPts val="0"/>
              </a:spcBef>
              <a:buNone/>
            </a:pPr>
            <a:endParaRPr/>
          </a:p>
          <a:p>
            <a:pPr rtl="0">
              <a:spcBef>
                <a:spcPts val="0"/>
              </a:spcBef>
              <a:buNone/>
            </a:pPr>
            <a:r>
              <a:rPr lang="en-US"/>
              <a:t>Demo prep: Start the challenge for the ‘Using the Report Filter’ lesson in the Reports &amp; Dashboards Module. Either build this challenge 90% of the way through, or take a piece out/make an error so you can fix it during the demo. </a:t>
            </a:r>
          </a:p>
          <a:p>
            <a:pPr rtl="0">
              <a:spcBef>
                <a:spcPts val="0"/>
              </a:spcBef>
              <a:buNone/>
            </a:pPr>
            <a:endParaRPr/>
          </a:p>
          <a:p>
            <a:pPr rtl="0">
              <a:spcBef>
                <a:spcPts val="0"/>
              </a:spcBef>
              <a:buNone/>
            </a:pPr>
            <a:r>
              <a:rPr lang="en-US"/>
              <a:t>Demo path:</a:t>
            </a:r>
          </a:p>
          <a:p>
            <a:pPr marL="457200" lvl="0" indent="-317500" rtl="0">
              <a:spcBef>
                <a:spcPts val="0"/>
              </a:spcBef>
              <a:buClr>
                <a:srgbClr val="000000"/>
              </a:buClr>
              <a:buSzPct val="100000"/>
              <a:buFont typeface="Arial"/>
              <a:buAutoNum type="arabicPeriod"/>
            </a:pPr>
            <a:r>
              <a:rPr lang="en-US"/>
              <a:t>Open Trailhead: developer.salesforce.com/Trailhead (emphasize it is on the developer domain because that is where our development team deploys code, but it is most certainly full of content for both Admins and developers)</a:t>
            </a:r>
          </a:p>
          <a:p>
            <a:pPr marL="457200" lvl="0" indent="-317500" rtl="0">
              <a:spcBef>
                <a:spcPts val="0"/>
              </a:spcBef>
              <a:buClr>
                <a:srgbClr val="000000"/>
              </a:buClr>
              <a:buSzPct val="100000"/>
              <a:buFont typeface="Arial"/>
              <a:buAutoNum type="arabicPeriod"/>
            </a:pPr>
            <a:r>
              <a:rPr lang="en-US"/>
              <a:t>Go into Beginner Admin Trail. Describe the flow of modules (Work from top to bottom. The order of modules is intentional, introducing concepts in that order). Scroll to the bottom and note the new modules--Trailhead is constantly adding new modules every couple weeks, so keep checking back for new content! </a:t>
            </a:r>
          </a:p>
          <a:p>
            <a:pPr marL="457200" lvl="0" indent="-317500" rtl="0">
              <a:spcBef>
                <a:spcPts val="0"/>
              </a:spcBef>
              <a:buClr>
                <a:srgbClr val="000000"/>
              </a:buClr>
              <a:buSzPct val="100000"/>
              <a:buFont typeface="Arial"/>
              <a:buAutoNum type="arabicPeriod"/>
            </a:pPr>
            <a:r>
              <a:rPr lang="en-US"/>
              <a:t>Open the ‘Using the Report Filter’ lesson in the Reports &amp; Dashboards Module. Note the static content at the top (documentation, videos, resources). End with the challenge and talk about the requirements for the challenge and the login button.</a:t>
            </a:r>
          </a:p>
          <a:p>
            <a:pPr marL="457200" lvl="0" indent="-317500" rtl="0">
              <a:spcBef>
                <a:spcPts val="0"/>
              </a:spcBef>
              <a:buClr>
                <a:srgbClr val="000000"/>
              </a:buClr>
              <a:buSzPct val="100000"/>
              <a:buFont typeface="Arial"/>
              <a:buAutoNum type="arabicPeriod"/>
            </a:pPr>
            <a:r>
              <a:rPr lang="en-US"/>
              <a:t>Click the Login to a DE button to show the whole flow of what a person new to Trailhead should see in order to authenticate. Make sure to mention this needs to be a DE and should NOT be a production org or trial. </a:t>
            </a:r>
          </a:p>
          <a:p>
            <a:pPr marL="457200" lvl="0" indent="-317500" rtl="0">
              <a:spcBef>
                <a:spcPts val="0"/>
              </a:spcBef>
              <a:buClr>
                <a:srgbClr val="000000"/>
              </a:buClr>
              <a:buSzPct val="100000"/>
              <a:buFont typeface="Arial"/>
              <a:buAutoNum type="arabicPeriod"/>
            </a:pPr>
            <a:r>
              <a:rPr lang="en-US"/>
              <a:t>Once logged in, check the challenge and wait for the failure. Once it fails, note the error message and go into your org to fix the challenge. Once fixed, come back to Trailhead and check the challenge again. Note the badge/points.</a:t>
            </a:r>
          </a:p>
          <a:p>
            <a:pPr marL="457200" lvl="0" indent="-317500">
              <a:spcBef>
                <a:spcPts val="0"/>
              </a:spcBef>
              <a:buClr>
                <a:srgbClr val="000000"/>
              </a:buClr>
              <a:buSzPct val="100000"/>
              <a:buFont typeface="Arial"/>
              <a:buAutoNum type="arabicPeriod"/>
            </a:pPr>
            <a:r>
              <a:rPr lang="en-US"/>
              <a:t>Show off your badges and points. Go to your developer profile (click on your name &gt; your name or username in the upper right) and then click the Trailhead link below your profile picture. </a:t>
            </a: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12696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So now that you hopefully have a little more understanding of what the platform is, how in the heck are you supposed to be able to learn this stuff?</a:t>
            </a: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0626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But rather than just talking about Trailhead, how about I show you Trailhead. </a:t>
            </a:r>
          </a:p>
          <a:p>
            <a:pPr rtl="0">
              <a:spcBef>
                <a:spcPts val="0"/>
              </a:spcBef>
              <a:buNone/>
            </a:pPr>
            <a:endParaRPr/>
          </a:p>
          <a:p>
            <a:pPr rtl="0">
              <a:spcBef>
                <a:spcPts val="0"/>
              </a:spcBef>
              <a:buNone/>
            </a:pPr>
            <a:r>
              <a:rPr lang="en-US"/>
              <a:t>I want to show you what Trailhead looks like and how to complete a challenge…</a:t>
            </a:r>
          </a:p>
          <a:p>
            <a:pPr rtl="0">
              <a:spcBef>
                <a:spcPts val="0"/>
              </a:spcBef>
              <a:buNone/>
            </a:pPr>
            <a:endParaRPr/>
          </a:p>
          <a:p>
            <a:pPr rtl="0">
              <a:spcBef>
                <a:spcPts val="0"/>
              </a:spcBef>
              <a:buNone/>
            </a:pPr>
            <a:r>
              <a:rPr lang="en-US"/>
              <a:t>Demo prep: Start the challenge for the ‘Using the Report Filter’ lesson in the Reports &amp; Dashboards Module. Either build this challenge 90% of the way through, or take a piece out/make an error so you can fix it during the demo. </a:t>
            </a:r>
          </a:p>
          <a:p>
            <a:pPr rtl="0">
              <a:spcBef>
                <a:spcPts val="0"/>
              </a:spcBef>
              <a:buNone/>
            </a:pPr>
            <a:endParaRPr/>
          </a:p>
          <a:p>
            <a:pPr rtl="0">
              <a:spcBef>
                <a:spcPts val="0"/>
              </a:spcBef>
              <a:buNone/>
            </a:pPr>
            <a:r>
              <a:rPr lang="en-US"/>
              <a:t>Demo path:</a:t>
            </a:r>
          </a:p>
          <a:p>
            <a:pPr marL="457200" lvl="0" indent="-317500" rtl="0">
              <a:spcBef>
                <a:spcPts val="0"/>
              </a:spcBef>
              <a:buClr>
                <a:srgbClr val="000000"/>
              </a:buClr>
              <a:buSzPct val="100000"/>
              <a:buFont typeface="Arial"/>
              <a:buAutoNum type="arabicPeriod"/>
            </a:pPr>
            <a:r>
              <a:rPr lang="en-US"/>
              <a:t>Open Trailhead: developer.salesforce.com/Trailhead (emphasize it is on the developer domain because that is where our development team deploys code, but it is most certainly full of content for both Admins and developers)</a:t>
            </a:r>
          </a:p>
          <a:p>
            <a:pPr marL="457200" lvl="0" indent="-317500" rtl="0">
              <a:spcBef>
                <a:spcPts val="0"/>
              </a:spcBef>
              <a:buClr>
                <a:srgbClr val="000000"/>
              </a:buClr>
              <a:buSzPct val="100000"/>
              <a:buFont typeface="Arial"/>
              <a:buAutoNum type="arabicPeriod"/>
            </a:pPr>
            <a:r>
              <a:rPr lang="en-US"/>
              <a:t>Go into Beginner Admin Trail. Describe the flow of modules (Work from top to bottom. The order of modules is intentional, introducing concepts in that order). Scroll to the bottom and note the new modules--Trailhead is constantly adding new modules every couple weeks, so keep checking back for new content! </a:t>
            </a:r>
          </a:p>
          <a:p>
            <a:pPr marL="457200" lvl="0" indent="-317500" rtl="0">
              <a:spcBef>
                <a:spcPts val="0"/>
              </a:spcBef>
              <a:buClr>
                <a:srgbClr val="000000"/>
              </a:buClr>
              <a:buSzPct val="100000"/>
              <a:buFont typeface="Arial"/>
              <a:buAutoNum type="arabicPeriod"/>
            </a:pPr>
            <a:r>
              <a:rPr lang="en-US"/>
              <a:t>Open the ‘Using the Report Filter’ lesson in the Reports &amp; Dashboards Module. Note the static content at the top (documentation, videos, resources). End with the challenge and talk about the requirements for the challenge and the login button.</a:t>
            </a:r>
          </a:p>
          <a:p>
            <a:pPr marL="457200" lvl="0" indent="-317500" rtl="0">
              <a:spcBef>
                <a:spcPts val="0"/>
              </a:spcBef>
              <a:buClr>
                <a:srgbClr val="000000"/>
              </a:buClr>
              <a:buSzPct val="100000"/>
              <a:buFont typeface="Arial"/>
              <a:buAutoNum type="arabicPeriod"/>
            </a:pPr>
            <a:r>
              <a:rPr lang="en-US"/>
              <a:t>Click the Login to a DE button to show the whole flow of what a person new to Trailhead should see in order to authenticate. Make sure to mention this needs to be a DE and should NOT be a production org or trial. </a:t>
            </a:r>
          </a:p>
          <a:p>
            <a:pPr marL="457200" lvl="0" indent="-317500" rtl="0">
              <a:spcBef>
                <a:spcPts val="0"/>
              </a:spcBef>
              <a:buClr>
                <a:srgbClr val="000000"/>
              </a:buClr>
              <a:buSzPct val="100000"/>
              <a:buFont typeface="Arial"/>
              <a:buAutoNum type="arabicPeriod"/>
            </a:pPr>
            <a:r>
              <a:rPr lang="en-US"/>
              <a:t>Once logged in, check the challenge and wait for the failure. Once it fails, note the error message and go into your org to fix the challenge. Once fixed, come back to Trailhead and check the challenge again. Note the badge/points.</a:t>
            </a:r>
          </a:p>
          <a:p>
            <a:pPr marL="457200" lvl="0" indent="-317500">
              <a:spcBef>
                <a:spcPts val="0"/>
              </a:spcBef>
              <a:buClr>
                <a:srgbClr val="000000"/>
              </a:buClr>
              <a:buSzPct val="100000"/>
              <a:buFont typeface="Arial"/>
              <a:buAutoNum type="arabicPeriod"/>
            </a:pPr>
            <a:r>
              <a:rPr lang="en-US"/>
              <a:t>Show off your badges and points. Go to your developer profile (click on your name &gt; your name or username in the upper right) and then click the Trailhead link below your profile picture. </a:t>
            </a: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6826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When it comes to the platform there are two main channels for development. On the one hand you have team clicks--build and customize apps in Salesforce without writing a line of code. You can create objects and fields to start storing data, add in process automation like workflow or validation rules to make your apps run flawlessly on their own, and even create your own custom mobile apps with Salesforce1 or Lightning App Builder.</a:t>
            </a:r>
          </a:p>
          <a:p>
            <a:pPr rtl="0">
              <a:spcBef>
                <a:spcPts val="0"/>
              </a:spcBef>
              <a:buNone/>
            </a:pPr>
            <a:endParaRPr/>
          </a:p>
          <a:p>
            <a:pPr rtl="0">
              <a:spcBef>
                <a:spcPts val="0"/>
              </a:spcBef>
              <a:buNone/>
            </a:pPr>
            <a:r>
              <a:rPr lang="en-US"/>
              <a:t>When you need more flexibility with things like look and feel or app functionality, you can build out your customizations with code. You have the ability to build out customizations or apps in your organization using a wide range of coding languages and platform services. We built an API first platform exposing all of the org data and metadata (given security permissions allow it) to build whatever custom app you need. </a:t>
            </a:r>
          </a:p>
          <a:p>
            <a:pPr rtl="0">
              <a:spcBef>
                <a:spcPts val="0"/>
              </a:spcBef>
              <a:buNone/>
            </a:pPr>
            <a:endParaRPr/>
          </a:p>
          <a:p>
            <a:pPr>
              <a:spcBef>
                <a:spcPts val="0"/>
              </a:spcBef>
              <a:buNone/>
            </a:pPr>
            <a:r>
              <a:rPr lang="en-US">
                <a:solidFill>
                  <a:schemeClr val="dk1"/>
                </a:solidFill>
              </a:rPr>
              <a:t>The golden rule with Salesforce app development is clicks before code, for maintainability and sustainability reasons, so think about your specs before you start to build!</a:t>
            </a: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740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If you’re asking yourself, okay but what is the platform? The simplest way to define the platform is that it’s a set of tools to get your job done. I’ve talked to folks in the community who talk about what they do at their jobs and when I ask them, “So what do you think about the platform?” they don’t even realize they are already using the platform! </a:t>
            </a: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90614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So now that you hopefully have a little more understanding of what the platform is, how in the heck are you supposed to be able to learn this stuff?</a:t>
            </a: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9139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And thats where Trailhead comes in. Trailhead is a new way of learning Salesforce, with gamified learning paths that make learning the platform accessible and fun.</a:t>
            </a:r>
          </a:p>
          <a:p>
            <a:pPr rtl="0">
              <a:spcBef>
                <a:spcPts val="0"/>
              </a:spcBef>
              <a:buNone/>
            </a:pPr>
            <a:endParaRPr/>
          </a:p>
          <a:p>
            <a:pPr>
              <a:spcBef>
                <a:spcPts val="0"/>
              </a:spcBef>
              <a:buNone/>
            </a:pPr>
            <a:r>
              <a:rPr lang="en-US"/>
              <a:t>We have organized the various learning modules into trails, making it easier for all Admins and Developers to level up on their Salesforce skills.</a:t>
            </a: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0184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So how does Trailhead work?</a:t>
            </a:r>
          </a:p>
          <a:p>
            <a:pPr rtl="0">
              <a:spcBef>
                <a:spcPts val="0"/>
              </a:spcBef>
              <a:buNone/>
            </a:pPr>
            <a:r>
              <a:rPr lang="en-US"/>
              <a:t> </a:t>
            </a:r>
          </a:p>
          <a:p>
            <a:pPr>
              <a:spcBef>
                <a:spcPts val="0"/>
              </a:spcBef>
              <a:buNone/>
            </a:pPr>
            <a:r>
              <a:rPr lang="en-US"/>
              <a:t>Each learning path is organized into trails. Take the beginner Admin trail for example. The trail is organized into bite sized, modular blocks of content that you can learn at your own pace. Each module starts with the context and backround information that you need to understand that part of of the platform, and then at the bottom there is a challenge that you can complete in order to earn points. Once you have enough points in various modules--you earn a badge!</a:t>
            </a: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0389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And like we saw in the demo, you not only have the badges on your developer profile to show off your street cred, you can also share them on social media. Let it be known that you are kicking butt and taking names!</a:t>
            </a: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4447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And we try to make it as easy as possible for you to find the modules that will be most relevant to you. If you’re just starting out at a job or maybe you’re a manager looking to help train and grow a team, we have comprehensive trails that cover the breadth of the platform for both beginning and intermediate developers or admins alike.</a:t>
            </a:r>
          </a:p>
          <a:p>
            <a:pPr rtl="0">
              <a:spcBef>
                <a:spcPts val="0"/>
              </a:spcBef>
              <a:buNone/>
            </a:pPr>
            <a:endParaRPr/>
          </a:p>
          <a:p>
            <a:pPr>
              <a:spcBef>
                <a:spcPts val="0"/>
              </a:spcBef>
              <a:buNone/>
            </a:pPr>
            <a:r>
              <a:rPr lang="en-US"/>
              <a:t>If you are looking to dive into a specific technology or area, you can blaze your own trail by choosing your own adventure module by module.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7865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But rather than just talking about Trailhead, how about I show you Trailhead. </a:t>
            </a:r>
          </a:p>
          <a:p>
            <a:pPr rtl="0">
              <a:spcBef>
                <a:spcPts val="0"/>
              </a:spcBef>
              <a:buNone/>
            </a:pPr>
            <a:endParaRPr/>
          </a:p>
          <a:p>
            <a:pPr rtl="0">
              <a:spcBef>
                <a:spcPts val="0"/>
              </a:spcBef>
              <a:buNone/>
            </a:pPr>
            <a:r>
              <a:rPr lang="en-US"/>
              <a:t>I want to show you what Trailhead looks like and how to complete a challenge…</a:t>
            </a:r>
          </a:p>
          <a:p>
            <a:pPr rtl="0">
              <a:spcBef>
                <a:spcPts val="0"/>
              </a:spcBef>
              <a:buNone/>
            </a:pPr>
            <a:endParaRPr/>
          </a:p>
          <a:p>
            <a:pPr rtl="0">
              <a:spcBef>
                <a:spcPts val="0"/>
              </a:spcBef>
              <a:buNone/>
            </a:pPr>
            <a:r>
              <a:rPr lang="en-US"/>
              <a:t>Demo prep: Start the challenge for the ‘Using the Report Filter’ lesson in the Reports &amp; Dashboards Module. Either build this challenge 90% of the way through, or take a piece out/make an error so you can fix it during the demo. </a:t>
            </a:r>
          </a:p>
          <a:p>
            <a:pPr rtl="0">
              <a:spcBef>
                <a:spcPts val="0"/>
              </a:spcBef>
              <a:buNone/>
            </a:pPr>
            <a:endParaRPr/>
          </a:p>
          <a:p>
            <a:pPr rtl="0">
              <a:spcBef>
                <a:spcPts val="0"/>
              </a:spcBef>
              <a:buNone/>
            </a:pPr>
            <a:r>
              <a:rPr lang="en-US"/>
              <a:t>Demo path:</a:t>
            </a:r>
          </a:p>
          <a:p>
            <a:pPr marL="457200" lvl="0" indent="-317500" rtl="0">
              <a:spcBef>
                <a:spcPts val="0"/>
              </a:spcBef>
              <a:buClr>
                <a:srgbClr val="000000"/>
              </a:buClr>
              <a:buSzPct val="100000"/>
              <a:buFont typeface="Arial"/>
              <a:buAutoNum type="arabicPeriod"/>
            </a:pPr>
            <a:r>
              <a:rPr lang="en-US"/>
              <a:t>Open Trailhead: developer.salesforce.com/Trailhead (emphasize it is on the developer domain because that is where our development team deploys code, but it is most certainly full of content for both Admins and developers)</a:t>
            </a:r>
          </a:p>
          <a:p>
            <a:pPr marL="457200" lvl="0" indent="-317500" rtl="0">
              <a:spcBef>
                <a:spcPts val="0"/>
              </a:spcBef>
              <a:buClr>
                <a:srgbClr val="000000"/>
              </a:buClr>
              <a:buSzPct val="100000"/>
              <a:buFont typeface="Arial"/>
              <a:buAutoNum type="arabicPeriod"/>
            </a:pPr>
            <a:r>
              <a:rPr lang="en-US"/>
              <a:t>Go into Beginner Admin Trail. Describe the flow of modules (Work from top to bottom. The order of modules is intentional, introducing concepts in that order). Scroll to the bottom and note the new modules--Trailhead is constantly adding new modules every couple weeks, so keep checking back for new content! </a:t>
            </a:r>
          </a:p>
          <a:p>
            <a:pPr marL="457200" lvl="0" indent="-317500" rtl="0">
              <a:spcBef>
                <a:spcPts val="0"/>
              </a:spcBef>
              <a:buClr>
                <a:srgbClr val="000000"/>
              </a:buClr>
              <a:buSzPct val="100000"/>
              <a:buFont typeface="Arial"/>
              <a:buAutoNum type="arabicPeriod"/>
            </a:pPr>
            <a:r>
              <a:rPr lang="en-US"/>
              <a:t>Open the ‘Using the Report Filter’ lesson in the Reports &amp; Dashboards Module. Note the static content at the top (documentation, videos, resources). End with the challenge and talk about the requirements for the challenge and the login button.</a:t>
            </a:r>
          </a:p>
          <a:p>
            <a:pPr marL="457200" lvl="0" indent="-317500" rtl="0">
              <a:spcBef>
                <a:spcPts val="0"/>
              </a:spcBef>
              <a:buClr>
                <a:srgbClr val="000000"/>
              </a:buClr>
              <a:buSzPct val="100000"/>
              <a:buFont typeface="Arial"/>
              <a:buAutoNum type="arabicPeriod"/>
            </a:pPr>
            <a:r>
              <a:rPr lang="en-US"/>
              <a:t>Click the Login to a DE button to show the whole flow of what a person new to Trailhead should see in order to authenticate. Make sure to mention this needs to be a DE and should NOT be a production org or trial. </a:t>
            </a:r>
          </a:p>
          <a:p>
            <a:pPr marL="457200" lvl="0" indent="-317500" rtl="0">
              <a:spcBef>
                <a:spcPts val="0"/>
              </a:spcBef>
              <a:buClr>
                <a:srgbClr val="000000"/>
              </a:buClr>
              <a:buSzPct val="100000"/>
              <a:buFont typeface="Arial"/>
              <a:buAutoNum type="arabicPeriod"/>
            </a:pPr>
            <a:r>
              <a:rPr lang="en-US"/>
              <a:t>Once logged in, check the challenge and wait for the failure. Once it fails, note the error message and go into your org to fix the challenge. Once fixed, come back to Trailhead and check the challenge again. Note the badge/points.</a:t>
            </a:r>
          </a:p>
          <a:p>
            <a:pPr marL="457200" lvl="0" indent="-317500">
              <a:spcBef>
                <a:spcPts val="0"/>
              </a:spcBef>
              <a:buClr>
                <a:srgbClr val="000000"/>
              </a:buClr>
              <a:buSzPct val="100000"/>
              <a:buFont typeface="Arial"/>
              <a:buAutoNum type="arabicPeriod"/>
            </a:pPr>
            <a:r>
              <a:rPr lang="en-US"/>
              <a:t>Show off your badges and points. Go to your developer profile (click on your name &gt; your name or username in the upper right) and then click the Trailhead link below your profile picture. </a:t>
            </a: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99869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Title Slide">
    <p:bg>
      <p:bgPr>
        <a:solidFill>
          <a:srgbClr val="073763"/>
        </a:solidFill>
        <a:effectLst/>
      </p:bgPr>
    </p:bg>
    <p:spTree>
      <p:nvGrpSpPr>
        <p:cNvPr id="1" name="Shape 13"/>
        <p:cNvGrpSpPr/>
        <p:nvPr/>
      </p:nvGrpSpPr>
      <p:grpSpPr>
        <a:xfrm>
          <a:off x="0" y="0"/>
          <a:ext cx="0" cy="0"/>
          <a:chOff x="0" y="0"/>
          <a:chExt cx="0" cy="0"/>
        </a:xfrm>
      </p:grpSpPr>
      <p:cxnSp>
        <p:nvCxnSpPr>
          <p:cNvPr id="14" name="Shape 14"/>
          <p:cNvCxnSpPr/>
          <p:nvPr/>
        </p:nvCxnSpPr>
        <p:spPr>
          <a:xfrm rot="5400000">
            <a:off x="4116387" y="2546349"/>
            <a:ext cx="1951037" cy="1587"/>
          </a:xfrm>
          <a:prstGeom prst="straightConnector1">
            <a:avLst/>
          </a:prstGeom>
          <a:noFill/>
          <a:ln w="12700" cap="flat" cmpd="sng">
            <a:solidFill>
              <a:srgbClr val="1D3A5E"/>
            </a:solidFill>
            <a:prstDash val="solid"/>
            <a:round/>
            <a:headEnd type="none" w="med" len="med"/>
            <a:tailEnd type="none" w="med" len="med"/>
          </a:ln>
        </p:spPr>
      </p:cxnSp>
      <p:pic>
        <p:nvPicPr>
          <p:cNvPr id="15" name="Shape 15"/>
          <p:cNvPicPr preferRelativeResize="0"/>
          <p:nvPr/>
        </p:nvPicPr>
        <p:blipFill rotWithShape="1">
          <a:blip r:embed="rId2">
            <a:alphaModFix/>
          </a:blip>
          <a:srcRect/>
          <a:stretch/>
        </p:blipFill>
        <p:spPr>
          <a:xfrm>
            <a:off x="5647121" y="2184299"/>
            <a:ext cx="2739831" cy="7749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80975" y="49213"/>
            <a:ext cx="8229600" cy="496886"/>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18" name="Shape 18"/>
          <p:cNvSpPr txBox="1">
            <a:spLocks noGrp="1"/>
          </p:cNvSpPr>
          <p:nvPr>
            <p:ph type="body" idx="1"/>
          </p:nvPr>
        </p:nvSpPr>
        <p:spPr>
          <a:xfrm>
            <a:off x="180975" y="871537"/>
            <a:ext cx="8228013" cy="33575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Slide">
    <p:bg>
      <p:bgPr>
        <a:solidFill>
          <a:srgbClr val="073763"/>
        </a:solidFill>
        <a:effectLst/>
      </p:bgPr>
    </p:bg>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568206" y="708510"/>
            <a:ext cx="8026400" cy="1524000"/>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21" name="Shape 21"/>
          <p:cNvPicPr preferRelativeResize="0"/>
          <p:nvPr/>
        </p:nvPicPr>
        <p:blipFill rotWithShape="1">
          <a:blip r:embed="rId2">
            <a:alphaModFix/>
          </a:blip>
          <a:srcRect/>
          <a:stretch/>
        </p:blipFill>
        <p:spPr>
          <a:xfrm>
            <a:off x="7269163" y="4589232"/>
            <a:ext cx="1663700" cy="38780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22"/>
        <p:cNvGrpSpPr/>
        <p:nvPr/>
      </p:nvGrpSpPr>
      <p:grpSpPr>
        <a:xfrm>
          <a:off x="0" y="0"/>
          <a:ext cx="0" cy="0"/>
          <a:chOff x="0" y="0"/>
          <a:chExt cx="0" cy="0"/>
        </a:xfrm>
      </p:grpSpPr>
      <p:sp>
        <p:nvSpPr>
          <p:cNvPr id="23" name="Shape 23"/>
          <p:cNvSpPr/>
          <p:nvPr/>
        </p:nvSpPr>
        <p:spPr>
          <a:xfrm>
            <a:off x="366712" y="719137"/>
            <a:ext cx="8515349" cy="3644899"/>
          </a:xfrm>
          <a:prstGeom prst="rect">
            <a:avLst/>
          </a:prstGeom>
          <a:solidFill>
            <a:srgbClr val="D8D8D8"/>
          </a:solidFill>
          <a:ln w="9525" cap="flat" cmpd="sng">
            <a:solidFill>
              <a:srgbClr val="FAFAF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24" name="Shape 24"/>
          <p:cNvSpPr txBox="1">
            <a:spLocks noGrp="1"/>
          </p:cNvSpPr>
          <p:nvPr>
            <p:ph type="title"/>
          </p:nvPr>
        </p:nvSpPr>
        <p:spPr>
          <a:xfrm>
            <a:off x="180975" y="49213"/>
            <a:ext cx="8229600" cy="496886"/>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Title Slide">
    <p:bg>
      <p:bgPr>
        <a:solidFill>
          <a:srgbClr val="073763"/>
        </a:solidFill>
        <a:effectLst/>
      </p:bgPr>
    </p:bg>
    <p:spTree>
      <p:nvGrpSpPr>
        <p:cNvPr id="1" name="Shape 33"/>
        <p:cNvGrpSpPr/>
        <p:nvPr/>
      </p:nvGrpSpPr>
      <p:grpSpPr>
        <a:xfrm>
          <a:off x="0" y="0"/>
          <a:ext cx="0" cy="0"/>
          <a:chOff x="0" y="0"/>
          <a:chExt cx="0" cy="0"/>
        </a:xfrm>
      </p:grpSpPr>
      <p:pic>
        <p:nvPicPr>
          <p:cNvPr id="34" name="Shape 34"/>
          <p:cNvPicPr preferRelativeResize="0"/>
          <p:nvPr/>
        </p:nvPicPr>
        <p:blipFill rotWithShape="1">
          <a:blip r:embed="rId2">
            <a:alphaModFix/>
          </a:blip>
          <a:srcRect l="4148"/>
          <a:stretch/>
        </p:blipFill>
        <p:spPr>
          <a:xfrm>
            <a:off x="0" y="0"/>
            <a:ext cx="9144000"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35"/>
        <p:cNvGrpSpPr/>
        <p:nvPr/>
      </p:nvGrpSpPr>
      <p:grpSpPr>
        <a:xfrm>
          <a:off x="0" y="0"/>
          <a:ext cx="0" cy="0"/>
          <a:chOff x="0" y="0"/>
          <a:chExt cx="0" cy="0"/>
        </a:xfrm>
      </p:grpSpPr>
      <p:sp>
        <p:nvSpPr>
          <p:cNvPr id="36" name="Shape 36"/>
          <p:cNvSpPr/>
          <p:nvPr/>
        </p:nvSpPr>
        <p:spPr>
          <a:xfrm>
            <a:off x="366712" y="719137"/>
            <a:ext cx="8515349" cy="3644899"/>
          </a:xfrm>
          <a:prstGeom prst="rect">
            <a:avLst/>
          </a:prstGeom>
          <a:gradFill>
            <a:gsLst>
              <a:gs pos="0">
                <a:schemeClr val="accent3"/>
              </a:gs>
              <a:gs pos="100000">
                <a:schemeClr val="accent3"/>
              </a:gs>
            </a:gsLst>
            <a:lin ang="16200000" scaled="0"/>
          </a:gradFill>
          <a:ln w="9525" cap="flat" cmpd="sng">
            <a:solidFill>
              <a:srgbClr val="FAFAF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37" name="Shape 37"/>
          <p:cNvSpPr txBox="1">
            <a:spLocks noGrp="1"/>
          </p:cNvSpPr>
          <p:nvPr>
            <p:ph type="title"/>
          </p:nvPr>
        </p:nvSpPr>
        <p:spPr>
          <a:xfrm>
            <a:off x="180975" y="49213"/>
            <a:ext cx="8229600" cy="496886"/>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38" name="Shape 38"/>
          <p:cNvSpPr txBox="1">
            <a:spLocks noGrp="1"/>
          </p:cNvSpPr>
          <p:nvPr>
            <p:ph type="body" idx="1"/>
          </p:nvPr>
        </p:nvSpPr>
        <p:spPr>
          <a:xfrm>
            <a:off x="509587" y="871537"/>
            <a:ext cx="8228012" cy="33575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Title Slide">
    <p:spTree>
      <p:nvGrpSpPr>
        <p:cNvPr id="1" name="Shape 39"/>
        <p:cNvGrpSpPr/>
        <p:nvPr/>
      </p:nvGrpSpPr>
      <p:grpSpPr>
        <a:xfrm>
          <a:off x="0" y="0"/>
          <a:ext cx="0" cy="0"/>
          <a:chOff x="0" y="0"/>
          <a:chExt cx="0" cy="0"/>
        </a:xfrm>
      </p:grpSpPr>
      <p:pic>
        <p:nvPicPr>
          <p:cNvPr id="40" name="Shape 40"/>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41" name="Shape 41"/>
          <p:cNvSpPr/>
          <p:nvPr/>
        </p:nvSpPr>
        <p:spPr>
          <a:xfrm>
            <a:off x="0" y="5041900"/>
            <a:ext cx="9144000" cy="101700"/>
          </a:xfrm>
          <a:prstGeom prst="rect">
            <a:avLst/>
          </a:prstGeom>
          <a:solidFill>
            <a:srgbClr val="09294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Proxima Nova"/>
              <a:ea typeface="Proxima Nova"/>
              <a:cs typeface="Proxima Nova"/>
              <a:sym typeface="Proxima Nova"/>
            </a:endParaRPr>
          </a:p>
        </p:txBody>
      </p:sp>
      <p:pic>
        <p:nvPicPr>
          <p:cNvPr id="42" name="Shape 42"/>
          <p:cNvPicPr preferRelativeResize="0"/>
          <p:nvPr/>
        </p:nvPicPr>
        <p:blipFill rotWithShape="1">
          <a:blip r:embed="rId3">
            <a:alphaModFix/>
          </a:blip>
          <a:srcRect/>
          <a:stretch/>
        </p:blipFill>
        <p:spPr>
          <a:xfrm>
            <a:off x="6879892" y="317173"/>
            <a:ext cx="1939199" cy="40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8"/>
        <p:cNvGrpSpPr/>
        <p:nvPr/>
      </p:nvGrpSpPr>
      <p:grpSpPr>
        <a:xfrm>
          <a:off x="0" y="0"/>
          <a:ext cx="0" cy="0"/>
          <a:chOff x="0" y="0"/>
          <a:chExt cx="0" cy="0"/>
        </a:xfrm>
      </p:grpSpPr>
      <p:sp>
        <p:nvSpPr>
          <p:cNvPr id="9" name="Shape 9"/>
          <p:cNvSpPr/>
          <p:nvPr/>
        </p:nvSpPr>
        <p:spPr>
          <a:xfrm rot="10800000" flipH="1">
            <a:off x="0" y="5100638"/>
            <a:ext cx="9144000" cy="46036"/>
          </a:xfrm>
          <a:prstGeom prst="rect">
            <a:avLst/>
          </a:prstGeom>
          <a:solidFill>
            <a:srgbClr val="12456C"/>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Proxima Nova"/>
              <a:ea typeface="Proxima Nova"/>
              <a:cs typeface="Proxima Nova"/>
              <a:sym typeface="Proxima Nova"/>
            </a:endParaRPr>
          </a:p>
        </p:txBody>
      </p:sp>
      <p:sp>
        <p:nvSpPr>
          <p:cNvPr id="10" name="Shape 10"/>
          <p:cNvSpPr txBox="1">
            <a:spLocks noGrp="1"/>
          </p:cNvSpPr>
          <p:nvPr>
            <p:ph type="title"/>
          </p:nvPr>
        </p:nvSpPr>
        <p:spPr>
          <a:xfrm>
            <a:off x="180975" y="49213"/>
            <a:ext cx="8229600" cy="496886"/>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1" name="Shape 11"/>
          <p:cNvSpPr txBox="1">
            <a:spLocks noGrp="1"/>
          </p:cNvSpPr>
          <p:nvPr>
            <p:ph type="body" idx="1"/>
          </p:nvPr>
        </p:nvSpPr>
        <p:spPr>
          <a:xfrm>
            <a:off x="180975" y="871537"/>
            <a:ext cx="8228013" cy="3357562"/>
          </a:xfrm>
          <a:prstGeom prst="rect">
            <a:avLst/>
          </a:prstGeom>
          <a:noFill/>
          <a:ln>
            <a:noFill/>
          </a:ln>
        </p:spPr>
        <p:txBody>
          <a:bodyPr lIns="91425" tIns="91425" rIns="91425" bIns="91425" anchor="t" anchorCtr="0"/>
          <a:lstStyle>
            <a:lvl1pPr marL="342900" marR="0" indent="-190500" algn="l" rtl="0">
              <a:lnSpc>
                <a:spcPct val="120000"/>
              </a:lnSpc>
              <a:spcBef>
                <a:spcPts val="480"/>
              </a:spcBef>
              <a:spcAft>
                <a:spcPts val="0"/>
              </a:spcAft>
              <a:buClr>
                <a:schemeClr val="lt2"/>
              </a:buClr>
              <a:buFont typeface="Noto Symbol"/>
              <a:buChar char="▪"/>
              <a:defRPr/>
            </a:lvl1pPr>
            <a:lvl2pPr marL="742950" marR="0" indent="-158750" algn="l" rtl="0">
              <a:lnSpc>
                <a:spcPct val="120000"/>
              </a:lnSpc>
              <a:spcBef>
                <a:spcPts val="400"/>
              </a:spcBef>
              <a:spcAft>
                <a:spcPts val="0"/>
              </a:spcAft>
              <a:buClr>
                <a:srgbClr val="1CAEE8"/>
              </a:buClr>
              <a:buFont typeface="Proxima Nova"/>
              <a:buChar char="–"/>
              <a:defRPr/>
            </a:lvl2pPr>
            <a:lvl3pPr marL="1143000" marR="0" indent="-114300" algn="l" rtl="0">
              <a:lnSpc>
                <a:spcPct val="120000"/>
              </a:lnSpc>
              <a:spcBef>
                <a:spcPts val="360"/>
              </a:spcBef>
              <a:spcAft>
                <a:spcPts val="0"/>
              </a:spcAft>
              <a:buClr>
                <a:schemeClr val="lt2"/>
              </a:buClr>
              <a:buFont typeface="Proxima Nova"/>
              <a:buChar char="•"/>
              <a:defRPr/>
            </a:lvl3pPr>
            <a:lvl4pPr marL="1600200" marR="0" indent="-127000" algn="l" rtl="0">
              <a:lnSpc>
                <a:spcPct val="120000"/>
              </a:lnSpc>
              <a:spcBef>
                <a:spcPts val="320"/>
              </a:spcBef>
              <a:spcAft>
                <a:spcPts val="0"/>
              </a:spcAft>
              <a:buClr>
                <a:schemeClr val="lt2"/>
              </a:buClr>
              <a:buFont typeface="Proxima Nova"/>
              <a:buChar char="–"/>
              <a:defRPr/>
            </a:lvl4pPr>
            <a:lvl5pPr marL="2057400" marR="0" indent="-127000" algn="l" rtl="0">
              <a:lnSpc>
                <a:spcPct val="120000"/>
              </a:lnSpc>
              <a:spcBef>
                <a:spcPts val="320"/>
              </a:spcBef>
              <a:spcAft>
                <a:spcPts val="0"/>
              </a:spcAft>
              <a:buClr>
                <a:schemeClr val="lt2"/>
              </a:buClr>
              <a:buFont typeface="Proxima Nova"/>
              <a:buChar char="»"/>
              <a:defRPr/>
            </a:lvl5pPr>
            <a:lvl6pPr marL="2514600" marR="0" indent="-127000" algn="l" rtl="0">
              <a:lnSpc>
                <a:spcPct val="120000"/>
              </a:lnSpc>
              <a:spcBef>
                <a:spcPts val="320"/>
              </a:spcBef>
              <a:spcAft>
                <a:spcPts val="0"/>
              </a:spcAft>
              <a:buClr>
                <a:schemeClr val="lt2"/>
              </a:buClr>
              <a:buFont typeface="Arial"/>
              <a:buChar char="»"/>
              <a:defRPr/>
            </a:lvl6pPr>
            <a:lvl7pPr marL="2971800" marR="0" indent="-127000" algn="l" rtl="0">
              <a:lnSpc>
                <a:spcPct val="120000"/>
              </a:lnSpc>
              <a:spcBef>
                <a:spcPts val="320"/>
              </a:spcBef>
              <a:spcAft>
                <a:spcPts val="0"/>
              </a:spcAft>
              <a:buClr>
                <a:schemeClr val="lt2"/>
              </a:buClr>
              <a:buFont typeface="Arial"/>
              <a:buChar char="»"/>
              <a:defRPr/>
            </a:lvl7pPr>
            <a:lvl8pPr marL="3429000" marR="0" indent="-127000" algn="l" rtl="0">
              <a:lnSpc>
                <a:spcPct val="120000"/>
              </a:lnSpc>
              <a:spcBef>
                <a:spcPts val="320"/>
              </a:spcBef>
              <a:spcAft>
                <a:spcPts val="0"/>
              </a:spcAft>
              <a:buClr>
                <a:schemeClr val="lt2"/>
              </a:buClr>
              <a:buFont typeface="Arial"/>
              <a:buChar char="»"/>
              <a:defRPr/>
            </a:lvl8pPr>
            <a:lvl9pPr marL="3886200" marR="0" indent="-127000" algn="l" rtl="0">
              <a:lnSpc>
                <a:spcPct val="120000"/>
              </a:lnSpc>
              <a:spcBef>
                <a:spcPts val="320"/>
              </a:spcBef>
              <a:spcAft>
                <a:spcPts val="0"/>
              </a:spcAft>
              <a:buClr>
                <a:schemeClr val="lt2"/>
              </a:buClr>
              <a:buFont typeface="Arial"/>
              <a:buChar char="»"/>
              <a:defRPr/>
            </a:lvl9pPr>
          </a:lstStyle>
          <a:p>
            <a:endParaRPr/>
          </a:p>
        </p:txBody>
      </p:sp>
      <p:pic>
        <p:nvPicPr>
          <p:cNvPr id="12" name="Shape 12"/>
          <p:cNvPicPr preferRelativeResize="0"/>
          <p:nvPr/>
        </p:nvPicPr>
        <p:blipFill rotWithShape="1">
          <a:blip r:embed="rId9">
            <a:alphaModFix/>
          </a:blip>
          <a:srcRect/>
          <a:stretch/>
        </p:blipFill>
        <p:spPr>
          <a:xfrm>
            <a:off x="7415422" y="4536042"/>
            <a:ext cx="1559243" cy="4409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eleasenotes.docs.salesforce.com/en-us/summer15/release-notes/rn_forcecom_process.ht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uglasCAyers/sfdc-summer-of-trailhead-201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salesforce.com/trailhead/module/business_process_autom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andyinthecloud.com/2015/03/01/extending-lightning-process-builder-and-visual-workflow-with-apex/" TargetMode="External"/><Relationship Id="rId3" Type="http://schemas.openxmlformats.org/officeDocument/2006/relationships/hyperlink" Target="https://developer.salesforce.com/trailhead/business_process_automation/process_builder" TargetMode="External"/><Relationship Id="rId7" Type="http://schemas.openxmlformats.org/officeDocument/2006/relationships/hyperlink" Target="http://bobbuzzard.blogspot.com/2015/02/lightning-process-builder-and-invocable.html" TargetMode="External"/><Relationship Id="rId2" Type="http://schemas.openxmlformats.org/officeDocument/2006/relationships/hyperlink" Target="https://rakeshistom.wordpress.com/" TargetMode="External"/><Relationship Id="rId1" Type="http://schemas.openxmlformats.org/officeDocument/2006/relationships/slideLayout" Target="../slideLayouts/slideLayout2.xml"/><Relationship Id="rId6" Type="http://schemas.openxmlformats.org/officeDocument/2006/relationships/hyperlink" Target="http://thewizardnews.com/wizards-apprentice" TargetMode="External"/><Relationship Id="rId11" Type="http://schemas.openxmlformats.org/officeDocument/2006/relationships/hyperlink" Target="https://help.salesforce.com/apex/HTViewSolution?urlname=Scheduled-Actions-from-Process-Builder-do-not-use-the-current-record-values-when-the-scheduled-action-is-processed" TargetMode="External"/><Relationship Id="rId5" Type="http://schemas.openxmlformats.org/officeDocument/2006/relationships/hyperlink" Target="http://www.arkusinc.com/archive/2015/go-lightning-fast-with-process-builder" TargetMode="External"/><Relationship Id="rId10" Type="http://schemas.openxmlformats.org/officeDocument/2006/relationships/hyperlink" Target="https://help.salesforce.com/HTViewHelpDoc?id=process_which_tool.htm" TargetMode="External"/><Relationship Id="rId4" Type="http://schemas.openxmlformats.org/officeDocument/2006/relationships/hyperlink" Target="http://gearscrm.com/overview-of-salesforce-process-builder" TargetMode="External"/><Relationship Id="rId9" Type="http://schemas.openxmlformats.org/officeDocument/2006/relationships/hyperlink" Target="https://help.salesforce.com/HTViewHelpDoc?id=process_overview.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alesforce.com/trailhea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
        <p:cNvGrpSpPr/>
        <p:nvPr/>
      </p:nvGrpSpPr>
      <p:grpSpPr>
        <a:xfrm>
          <a:off x="0" y="0"/>
          <a:ext cx="0" cy="0"/>
          <a:chOff x="0" y="0"/>
          <a:chExt cx="0" cy="0"/>
        </a:xfrm>
      </p:grpSpPr>
      <p:sp>
        <p:nvSpPr>
          <p:cNvPr id="44" name="Shape 44"/>
          <p:cNvSpPr txBox="1"/>
          <p:nvPr/>
        </p:nvSpPr>
        <p:spPr>
          <a:xfrm>
            <a:off x="584200" y="1591475"/>
            <a:ext cx="4454099" cy="221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0" i="0" u="none" strike="noStrike" cap="none" baseline="0">
                <a:solidFill>
                  <a:schemeClr val="lt1"/>
                </a:solidFill>
                <a:latin typeface="Pacifico"/>
                <a:ea typeface="Pacifico"/>
                <a:cs typeface="Pacifico"/>
                <a:sym typeface="Pacifico"/>
              </a:rPr>
              <a:t>Welcome to</a:t>
            </a:r>
            <a:r>
              <a:rPr lang="en-US" sz="3600" b="0" i="0" u="none" strike="noStrike" cap="none" baseline="0">
                <a:solidFill>
                  <a:schemeClr val="lt1"/>
                </a:solidFill>
                <a:latin typeface="Proxima Nova"/>
                <a:ea typeface="Proxima Nova"/>
                <a:cs typeface="Proxima Nova"/>
                <a:sym typeface="Proxima Nova"/>
              </a:rPr>
              <a:t> </a:t>
            </a:r>
            <a:br>
              <a:rPr lang="en-US" sz="3600" b="0" i="0" u="none" strike="noStrike" cap="none" baseline="0">
                <a:solidFill>
                  <a:schemeClr val="lt1"/>
                </a:solidFill>
                <a:latin typeface="Proxima Nova"/>
                <a:ea typeface="Proxima Nova"/>
                <a:cs typeface="Proxima Nova"/>
                <a:sym typeface="Proxima Nova"/>
              </a:rPr>
            </a:br>
            <a:r>
              <a:rPr lang="en-US" sz="3600">
                <a:solidFill>
                  <a:schemeClr val="lt1"/>
                </a:solidFill>
                <a:latin typeface="Proxima Nova"/>
                <a:ea typeface="Proxima Nova"/>
                <a:cs typeface="Proxima Nova"/>
                <a:sym typeface="Proxima Nova"/>
              </a:rPr>
              <a:t>Summer of Trailhead</a:t>
            </a:r>
          </a:p>
          <a:p>
            <a:pPr marL="0" marR="0" lvl="0" indent="0" algn="l" rtl="0">
              <a:spcBef>
                <a:spcPts val="0"/>
              </a:spcBef>
              <a:spcAft>
                <a:spcPts val="0"/>
              </a:spcAft>
              <a:buNone/>
            </a:pPr>
            <a:endParaRPr sz="3200" b="0" i="0" u="none" strike="noStrike" cap="none" baseline="0">
              <a:solidFill>
                <a:srgbClr val="D8D8D8"/>
              </a:solidFill>
              <a:latin typeface="Proxima Nova"/>
              <a:ea typeface="Proxima Nova"/>
              <a:cs typeface="Proxima Nova"/>
              <a:sym typeface="Proxima Nova"/>
            </a:endParaRPr>
          </a:p>
          <a:p>
            <a:pPr marL="0" marR="0" lvl="0" indent="0" algn="l" rtl="0">
              <a:spcBef>
                <a:spcPts val="0"/>
              </a:spcBef>
              <a:spcAft>
                <a:spcPts val="0"/>
              </a:spcAft>
              <a:buSzPct val="25000"/>
              <a:buNone/>
            </a:pPr>
            <a:r>
              <a:rPr lang="en-US" sz="2000" smtClean="0">
                <a:solidFill>
                  <a:schemeClr val="lt1"/>
                </a:solidFill>
                <a:latin typeface="Proxima Nova"/>
                <a:ea typeface="Proxima Nova"/>
                <a:cs typeface="Proxima Nova"/>
                <a:sym typeface="Proxima Nova"/>
              </a:rPr>
              <a:t>Doug Ayers</a:t>
            </a:r>
            <a:endParaRPr lang="en-US" sz="2000">
              <a:solidFill>
                <a:schemeClr val="lt1"/>
              </a:solidFill>
              <a:latin typeface="Proxima Nova"/>
              <a:ea typeface="Proxima Nova"/>
              <a:cs typeface="Proxima Nova"/>
              <a:sym typeface="Proxima Nova"/>
            </a:endParaRPr>
          </a:p>
          <a:p>
            <a:pPr marL="0" marR="0" lvl="0" indent="0" algn="l" rtl="0">
              <a:spcBef>
                <a:spcPts val="0"/>
              </a:spcBef>
              <a:spcAft>
                <a:spcPts val="0"/>
              </a:spcAft>
              <a:buSzPct val="25000"/>
              <a:buNone/>
            </a:pPr>
            <a:r>
              <a:rPr lang="en-US" smtClean="0">
                <a:solidFill>
                  <a:schemeClr val="lt1"/>
                </a:solidFill>
                <a:latin typeface="Proxima Nova"/>
                <a:ea typeface="Proxima Nova"/>
                <a:cs typeface="Proxima Nova"/>
                <a:sym typeface="Proxima Nova"/>
              </a:rPr>
              <a:t>Senior Developer @Virsys12</a:t>
            </a:r>
            <a:endParaRPr lang="en-US">
              <a:solidFill>
                <a:schemeClr val="lt1"/>
              </a:solidFill>
              <a:latin typeface="Proxima Nova"/>
              <a:ea typeface="Proxima Nova"/>
              <a:cs typeface="Proxima Nova"/>
              <a:sym typeface="Proxima Nova"/>
            </a:endParaRPr>
          </a:p>
        </p:txBody>
      </p:sp>
      <p:sp>
        <p:nvSpPr>
          <p:cNvPr id="45" name="Shape 45"/>
          <p:cNvSpPr/>
          <p:nvPr/>
        </p:nvSpPr>
        <p:spPr>
          <a:xfrm>
            <a:off x="625500" y="3815012"/>
            <a:ext cx="1852500" cy="276899"/>
          </a:xfrm>
          <a:prstGeom prst="rect">
            <a:avLst/>
          </a:prstGeom>
          <a:noFill/>
          <a:ln>
            <a:noFill/>
          </a:ln>
        </p:spPr>
        <p:txBody>
          <a:bodyPr lIns="91425" tIns="45700" rIns="91425" bIns="45700" anchor="t" anchorCtr="0">
            <a:noAutofit/>
          </a:bodyPr>
          <a:lstStyle/>
          <a:p>
            <a:pPr marL="0" marR="0" lvl="0" indent="0" rtl="0">
              <a:spcBef>
                <a:spcPts val="0"/>
              </a:spcBef>
              <a:spcAft>
                <a:spcPts val="0"/>
              </a:spcAft>
              <a:buSzPct val="25000"/>
              <a:buNone/>
            </a:pPr>
            <a:r>
              <a:rPr lang="en-US" sz="1200" b="0" i="0" u="none" strike="noStrike" cap="none" baseline="0" smtClean="0">
                <a:solidFill>
                  <a:schemeClr val="lt1"/>
                </a:solidFill>
                <a:latin typeface="Proxima Nova"/>
                <a:ea typeface="Proxima Nova"/>
                <a:cs typeface="Proxima Nova"/>
                <a:sym typeface="Proxima Nova"/>
              </a:rPr>
              <a:t>      @</a:t>
            </a:r>
            <a:r>
              <a:rPr lang="en-US" sz="1200" smtClean="0">
                <a:solidFill>
                  <a:schemeClr val="lt1"/>
                </a:solidFill>
                <a:latin typeface="Proxima Nova"/>
                <a:ea typeface="Proxima Nova"/>
                <a:cs typeface="Proxima Nova"/>
                <a:sym typeface="Proxima Nova"/>
              </a:rPr>
              <a:t>DouglasCAyers</a:t>
            </a:r>
            <a:endParaRPr lang="en-US" sz="1200">
              <a:solidFill>
                <a:schemeClr val="lt1"/>
              </a:solidFill>
              <a:latin typeface="Proxima Nova"/>
              <a:ea typeface="Proxima Nova"/>
              <a:cs typeface="Proxima Nova"/>
              <a:sym typeface="Proxima Nova"/>
            </a:endParaRPr>
          </a:p>
        </p:txBody>
      </p:sp>
      <p:sp>
        <p:nvSpPr>
          <p:cNvPr id="46" name="Shape 46"/>
          <p:cNvSpPr/>
          <p:nvPr/>
        </p:nvSpPr>
        <p:spPr>
          <a:xfrm>
            <a:off x="298449" y="4099439"/>
            <a:ext cx="1844675" cy="276899"/>
          </a:xfrm>
          <a:prstGeom prst="rect">
            <a:avLst/>
          </a:prstGeom>
          <a:noFill/>
          <a:ln>
            <a:noFill/>
          </a:ln>
        </p:spPr>
        <p:txBody>
          <a:bodyPr lIns="91425" tIns="45700" rIns="91425" bIns="45700" anchor="t" anchorCtr="0">
            <a:noAutofit/>
          </a:bodyPr>
          <a:lstStyle/>
          <a:p>
            <a:pPr lvl="0" algn="r">
              <a:buSzPct val="25000"/>
            </a:pPr>
            <a:r>
              <a:rPr lang="en-US" sz="1200" b="0" i="0" u="none" strike="noStrike" cap="none" baseline="0" smtClean="0">
                <a:solidFill>
                  <a:schemeClr val="lt1"/>
                </a:solidFill>
                <a:latin typeface="Proxima Nova"/>
                <a:ea typeface="Proxima Nova"/>
                <a:cs typeface="Proxima Nova"/>
                <a:sym typeface="Proxima Nova"/>
              </a:rPr>
              <a:t>   </a:t>
            </a:r>
            <a:r>
              <a:rPr lang="en-US" sz="1200">
                <a:solidFill>
                  <a:schemeClr val="bg1"/>
                </a:solidFill>
                <a:latin typeface="Proxima Nova"/>
                <a:ea typeface="Proxima Nova"/>
                <a:cs typeface="Proxima Nova"/>
                <a:sym typeface="Proxima Nova"/>
              </a:rPr>
              <a:t>i</a:t>
            </a:r>
            <a:r>
              <a:rPr lang="en-US" sz="1200" b="0" i="0" u="none" strike="noStrike" cap="none" baseline="0" smtClean="0">
                <a:solidFill>
                  <a:schemeClr val="bg1"/>
                </a:solidFill>
                <a:latin typeface="Proxima Nova"/>
                <a:ea typeface="Proxima Nova"/>
                <a:cs typeface="Proxima Nova"/>
                <a:sym typeface="Proxima Nova"/>
              </a:rPr>
              <a:t>n</a:t>
            </a:r>
            <a:r>
              <a:rPr lang="en-US" sz="1200" smtClean="0">
                <a:solidFill>
                  <a:schemeClr val="bg1"/>
                </a:solidFill>
              </a:rPr>
              <a:t>/douglasayers</a:t>
            </a:r>
            <a:endParaRPr lang="en-US" sz="1200">
              <a:solidFill>
                <a:schemeClr val="bg1"/>
              </a:solidFill>
              <a:latin typeface="Proxima Nova"/>
              <a:ea typeface="Proxima Nova"/>
              <a:cs typeface="Proxima Nova"/>
              <a:sym typeface="Proxima Nova"/>
            </a:endParaRPr>
          </a:p>
        </p:txBody>
      </p:sp>
      <p:pic>
        <p:nvPicPr>
          <p:cNvPr id="47" name="Shape 47"/>
          <p:cNvPicPr preferRelativeResize="0"/>
          <p:nvPr/>
        </p:nvPicPr>
        <p:blipFill rotWithShape="1">
          <a:blip r:embed="rId4">
            <a:alphaModFix/>
          </a:blip>
          <a:srcRect/>
          <a:stretch/>
        </p:blipFill>
        <p:spPr>
          <a:xfrm>
            <a:off x="688920" y="3888301"/>
            <a:ext cx="213342" cy="176768"/>
          </a:xfrm>
          <a:prstGeom prst="rect">
            <a:avLst/>
          </a:prstGeom>
          <a:noFill/>
          <a:ln>
            <a:noFill/>
          </a:ln>
        </p:spPr>
      </p:pic>
      <p:pic>
        <p:nvPicPr>
          <p:cNvPr id="48" name="Shape 48"/>
          <p:cNvPicPr preferRelativeResize="0"/>
          <p:nvPr/>
        </p:nvPicPr>
        <p:blipFill rotWithShape="1">
          <a:blip r:embed="rId5">
            <a:alphaModFix/>
          </a:blip>
          <a:srcRect/>
          <a:stretch/>
        </p:blipFill>
        <p:spPr>
          <a:xfrm>
            <a:off x="666695" y="4085151"/>
            <a:ext cx="262106" cy="262106"/>
          </a:xfrm>
          <a:prstGeom prst="rect">
            <a:avLst/>
          </a:prstGeom>
          <a:noFill/>
          <a:ln>
            <a:noFill/>
          </a:ln>
        </p:spPr>
      </p:pic>
      <p:pic>
        <p:nvPicPr>
          <p:cNvPr id="49" name="Shape 49"/>
          <p:cNvPicPr preferRelativeResize="0"/>
          <p:nvPr/>
        </p:nvPicPr>
        <p:blipFill>
          <a:blip r:embed="rId6">
            <a:alphaModFix/>
          </a:blip>
          <a:stretch>
            <a:fillRect/>
          </a:stretch>
        </p:blipFill>
        <p:spPr>
          <a:xfrm>
            <a:off x="3850974" y="1193050"/>
            <a:ext cx="1021900" cy="1021900"/>
          </a:xfrm>
          <a:prstGeom prst="rect">
            <a:avLst/>
          </a:prstGeom>
          <a:noFill/>
          <a:ln>
            <a:noFill/>
          </a:ln>
        </p:spPr>
      </p:pic>
      <p:sp>
        <p:nvSpPr>
          <p:cNvPr id="8" name="Shape 46"/>
          <p:cNvSpPr/>
          <p:nvPr/>
        </p:nvSpPr>
        <p:spPr>
          <a:xfrm>
            <a:off x="279398" y="4290758"/>
            <a:ext cx="2844802" cy="257849"/>
          </a:xfrm>
          <a:prstGeom prst="rect">
            <a:avLst/>
          </a:prstGeom>
          <a:noFill/>
          <a:ln>
            <a:noFill/>
          </a:ln>
        </p:spPr>
        <p:txBody>
          <a:bodyPr lIns="91425" tIns="45700" rIns="91425" bIns="45700" anchor="t" anchorCtr="0">
            <a:noAutofit/>
          </a:bodyPr>
          <a:lstStyle/>
          <a:p>
            <a:pPr lvl="0" algn="r">
              <a:buSzPct val="25000"/>
            </a:pPr>
            <a:r>
              <a:rPr lang="en-US" sz="1600" b="1" i="0" u="none" strike="noStrike" cap="none" baseline="0" smtClean="0">
                <a:solidFill>
                  <a:schemeClr val="lt1"/>
                </a:solidFill>
                <a:latin typeface="Proxima Nova"/>
                <a:ea typeface="Proxima Nova"/>
                <a:cs typeface="Proxima Nova"/>
                <a:sym typeface="Proxima Nova"/>
              </a:rPr>
              <a:t>W</a:t>
            </a:r>
            <a:r>
              <a:rPr lang="en-US" sz="1200" b="0" i="0" u="none" strike="noStrike" cap="none" baseline="0" smtClean="0">
                <a:solidFill>
                  <a:schemeClr val="lt1"/>
                </a:solidFill>
                <a:latin typeface="Proxima Nova"/>
                <a:ea typeface="Proxima Nova"/>
                <a:cs typeface="Proxima Nova"/>
                <a:sym typeface="Proxima Nova"/>
              </a:rPr>
              <a:t>  </a:t>
            </a:r>
            <a:r>
              <a:rPr lang="en-US" sz="1200" smtClean="0">
                <a:solidFill>
                  <a:schemeClr val="bg1"/>
                </a:solidFill>
                <a:latin typeface="Proxima Nova"/>
                <a:ea typeface="Proxima Nova"/>
                <a:cs typeface="Proxima Nova"/>
                <a:sym typeface="Proxima Nova"/>
              </a:rPr>
              <a:t>douglascayers.wordpress.com</a:t>
            </a:r>
            <a:endParaRPr lang="en-US" sz="1200">
              <a:solidFill>
                <a:schemeClr val="bg1"/>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2" name="Shape 122"/>
          <p:cNvSpPr/>
          <p:nvPr/>
        </p:nvSpPr>
        <p:spPr>
          <a:xfrm>
            <a:off x="281904" y="882469"/>
            <a:ext cx="8560437" cy="3651824"/>
          </a:xfrm>
          <a:prstGeom prst="roundRect">
            <a:avLst>
              <a:gd name="adj" fmla="val 16667"/>
            </a:avLst>
          </a:prstGeom>
          <a:noFill/>
          <a:ln>
            <a:noFill/>
          </a:ln>
        </p:spPr>
        <p:txBody>
          <a:bodyPr lIns="91425" tIns="45700" rIns="91425" bIns="45700" anchor="t" anchorCtr="0">
            <a:noAutofit/>
          </a:bodyPr>
          <a:lstStyle/>
          <a:p>
            <a:pPr marL="0" marR="0" lvl="0" indent="0" rtl="0">
              <a:spcBef>
                <a:spcPts val="0"/>
              </a:spcBef>
              <a:spcAft>
                <a:spcPts val="0"/>
              </a:spcAft>
              <a:buSzPct val="25000"/>
              <a:buNone/>
            </a:pPr>
            <a:endParaRPr lang="en-US" sz="1600" b="0" i="0" u="none" strike="noStrike" cap="none" baseline="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3"/>
          <a:stretch>
            <a:fillRect/>
          </a:stretch>
        </p:blipFill>
        <p:spPr>
          <a:xfrm>
            <a:off x="0" y="-32407"/>
            <a:ext cx="9154612" cy="4572000"/>
          </a:xfrm>
          <a:prstGeom prst="rect">
            <a:avLst/>
          </a:prstGeom>
        </p:spPr>
      </p:pic>
    </p:spTree>
    <p:extLst>
      <p:ext uri="{BB962C8B-B14F-4D97-AF65-F5344CB8AC3E}">
        <p14:creationId xmlns:p14="http://schemas.microsoft.com/office/powerpoint/2010/main" val="2881518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40" y="1"/>
            <a:ext cx="9146040" cy="4572000"/>
          </a:xfrm>
          <a:prstGeom prst="rect">
            <a:avLst/>
          </a:prstGeom>
        </p:spPr>
      </p:pic>
    </p:spTree>
    <p:extLst>
      <p:ext uri="{BB962C8B-B14F-4D97-AF65-F5344CB8AC3E}">
        <p14:creationId xmlns:p14="http://schemas.microsoft.com/office/powerpoint/2010/main" val="448865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 y="0"/>
            <a:ext cx="9143999" cy="4572000"/>
          </a:xfrm>
          <a:prstGeom prst="rect">
            <a:avLst/>
          </a:prstGeom>
        </p:spPr>
      </p:pic>
    </p:spTree>
    <p:extLst>
      <p:ext uri="{BB962C8B-B14F-4D97-AF65-F5344CB8AC3E}">
        <p14:creationId xmlns:p14="http://schemas.microsoft.com/office/powerpoint/2010/main" val="4043838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06400" y="303213"/>
            <a:ext cx="8229600" cy="49688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smtClean="0">
                <a:solidFill>
                  <a:schemeClr val="lt1"/>
                </a:solidFill>
                <a:latin typeface="Pacifico"/>
                <a:ea typeface="Pacifico"/>
                <a:cs typeface="Pacifico"/>
                <a:sym typeface="Pacifico"/>
              </a:rPr>
              <a:t>Summer </a:t>
            </a:r>
            <a:r>
              <a:rPr lang="en-US" sz="4000" smtClean="0">
                <a:solidFill>
                  <a:schemeClr val="lt1"/>
                </a:solidFill>
                <a:latin typeface="Pacifico"/>
                <a:ea typeface="Pacifico"/>
                <a:cs typeface="Pacifico"/>
                <a:sym typeface="Pacifico"/>
              </a:rPr>
              <a:t>‘15 Enhancements</a:t>
            </a:r>
            <a:endParaRPr lang="en-US" sz="4000" b="0" i="0" u="none" strike="noStrike" cap="none" baseline="0">
              <a:solidFill>
                <a:schemeClr val="lt1"/>
              </a:solidFill>
              <a:latin typeface="Pacifico"/>
              <a:ea typeface="Pacifico"/>
              <a:cs typeface="Pacifico"/>
              <a:sym typeface="Pacifico"/>
            </a:endParaRPr>
          </a:p>
        </p:txBody>
      </p:sp>
      <p:sp>
        <p:nvSpPr>
          <p:cNvPr id="3" name="Text Placeholder 2"/>
          <p:cNvSpPr>
            <a:spLocks noGrp="1"/>
          </p:cNvSpPr>
          <p:nvPr>
            <p:ph type="body" idx="1"/>
          </p:nvPr>
        </p:nvSpPr>
        <p:spPr>
          <a:xfrm>
            <a:off x="180974" y="1023937"/>
            <a:ext cx="8677275" cy="3357562"/>
          </a:xfrm>
        </p:spPr>
        <p:txBody>
          <a:bodyPr/>
          <a:lstStyle/>
          <a:p>
            <a:pPr lvl="0"/>
            <a:r>
              <a:rPr lang="en-US" sz="1800" smtClean="0">
                <a:solidFill>
                  <a:schemeClr val="bg1"/>
                </a:solidFill>
                <a:latin typeface="Pacifico"/>
              </a:rPr>
              <a:t>ISNEW</a:t>
            </a:r>
            <a:r>
              <a:rPr lang="en-US" sz="1800">
                <a:solidFill>
                  <a:schemeClr val="bg1"/>
                </a:solidFill>
                <a:latin typeface="Pacifico"/>
              </a:rPr>
              <a:t>, ISCHANGED, ISPICKVAL, INCLUDES, and PRIORVALUE </a:t>
            </a:r>
            <a:r>
              <a:rPr lang="en-US" sz="1800" smtClean="0">
                <a:solidFill>
                  <a:schemeClr val="bg1"/>
                </a:solidFill>
                <a:latin typeface="Pacifico"/>
              </a:rPr>
              <a:t>functions</a:t>
            </a:r>
            <a:endParaRPr lang="en-US" sz="1800">
              <a:solidFill>
                <a:schemeClr val="bg1"/>
              </a:solidFill>
              <a:latin typeface="Pacifico"/>
            </a:endParaRPr>
          </a:p>
          <a:p>
            <a:pPr lvl="0"/>
            <a:r>
              <a:rPr lang="en-US" sz="1800" smtClean="0">
                <a:solidFill>
                  <a:schemeClr val="bg1"/>
                </a:solidFill>
                <a:latin typeface="Pacifico"/>
              </a:rPr>
              <a:t>Math </a:t>
            </a:r>
            <a:r>
              <a:rPr lang="en-US" sz="1800">
                <a:solidFill>
                  <a:schemeClr val="bg1"/>
                </a:solidFill>
                <a:latin typeface="Pacifico"/>
              </a:rPr>
              <a:t>and Date functions in field expressions </a:t>
            </a:r>
            <a:r>
              <a:rPr lang="en-US" sz="1800" smtClean="0">
                <a:solidFill>
                  <a:schemeClr val="bg1"/>
                </a:solidFill>
                <a:latin typeface="Pacifico"/>
              </a:rPr>
              <a:t>( </a:t>
            </a:r>
            <a:r>
              <a:rPr lang="en-US" sz="1800" smtClean="0">
                <a:solidFill>
                  <a:srgbClr val="00B0F0"/>
                </a:solidFill>
                <a:latin typeface="Pacifico"/>
              </a:rPr>
              <a:t>TODAY</a:t>
            </a:r>
            <a:r>
              <a:rPr lang="en-US" sz="1800">
                <a:solidFill>
                  <a:srgbClr val="00B0F0"/>
                </a:solidFill>
                <a:latin typeface="Pacifico"/>
              </a:rPr>
              <a:t>() </a:t>
            </a:r>
            <a:r>
              <a:rPr lang="en-US" sz="1800" smtClean="0">
                <a:solidFill>
                  <a:srgbClr val="00B0F0"/>
                </a:solidFill>
                <a:latin typeface="Pacifico"/>
              </a:rPr>
              <a:t>+ 3 </a:t>
            </a:r>
            <a:r>
              <a:rPr lang="en-US" sz="1800" smtClean="0">
                <a:solidFill>
                  <a:schemeClr val="bg1"/>
                </a:solidFill>
                <a:latin typeface="Pacifico"/>
              </a:rPr>
              <a:t>)</a:t>
            </a:r>
            <a:endParaRPr lang="en-US" sz="1800">
              <a:solidFill>
                <a:schemeClr val="bg1"/>
              </a:solidFill>
              <a:latin typeface="Pacifico"/>
            </a:endParaRPr>
          </a:p>
          <a:p>
            <a:pPr lvl="0"/>
            <a:r>
              <a:rPr lang="en-US" sz="1800" smtClean="0">
                <a:solidFill>
                  <a:schemeClr val="bg1"/>
                </a:solidFill>
                <a:latin typeface="Pacifico"/>
              </a:rPr>
              <a:t>Use System </a:t>
            </a:r>
            <a:r>
              <a:rPr lang="en-US" sz="1800">
                <a:solidFill>
                  <a:schemeClr val="bg1"/>
                </a:solidFill>
                <a:latin typeface="Pacifico"/>
              </a:rPr>
              <a:t>variables in formula expressions </a:t>
            </a:r>
            <a:r>
              <a:rPr lang="en-US" sz="1800" smtClean="0">
                <a:solidFill>
                  <a:schemeClr val="bg1"/>
                </a:solidFill>
                <a:latin typeface="Pacifico"/>
              </a:rPr>
              <a:t>( </a:t>
            </a:r>
            <a:r>
              <a:rPr lang="en-US" sz="1800" smtClean="0">
                <a:solidFill>
                  <a:srgbClr val="00B0F0"/>
                </a:solidFill>
                <a:latin typeface="Pacifico"/>
              </a:rPr>
              <a:t>[Account].OwnerId &lt;&gt; $User.Id </a:t>
            </a:r>
            <a:r>
              <a:rPr lang="en-US" sz="1800" smtClean="0">
                <a:solidFill>
                  <a:schemeClr val="bg1"/>
                </a:solidFill>
                <a:latin typeface="Pacifico"/>
              </a:rPr>
              <a:t>)</a:t>
            </a:r>
            <a:endParaRPr lang="en-US" sz="1800">
              <a:solidFill>
                <a:schemeClr val="bg1"/>
              </a:solidFill>
              <a:latin typeface="Pacifico"/>
            </a:endParaRPr>
          </a:p>
          <a:p>
            <a:pPr lvl="0"/>
            <a:r>
              <a:rPr lang="en-US" sz="1800">
                <a:solidFill>
                  <a:schemeClr val="bg1"/>
                </a:solidFill>
                <a:latin typeface="Pacifico"/>
              </a:rPr>
              <a:t>Use multi-select picklists in criteria conditions and formulas </a:t>
            </a:r>
            <a:r>
              <a:rPr lang="en-US" sz="1800" smtClean="0">
                <a:solidFill>
                  <a:schemeClr val="bg1"/>
                </a:solidFill>
                <a:latin typeface="Pacifico"/>
              </a:rPr>
              <a:t>via INCLUDES func.</a:t>
            </a:r>
            <a:endParaRPr lang="en-US" sz="1800">
              <a:solidFill>
                <a:schemeClr val="bg1"/>
              </a:solidFill>
              <a:latin typeface="Pacifico"/>
            </a:endParaRPr>
          </a:p>
          <a:p>
            <a:pPr lvl="0"/>
            <a:r>
              <a:rPr lang="en-US" sz="1800">
                <a:solidFill>
                  <a:schemeClr val="bg1"/>
                </a:solidFill>
                <a:latin typeface="Pacifico"/>
              </a:rPr>
              <a:t>Define conditions when updating related records</a:t>
            </a:r>
          </a:p>
          <a:p>
            <a:pPr lvl="0"/>
            <a:r>
              <a:rPr lang="en-US" sz="1800">
                <a:solidFill>
                  <a:schemeClr val="bg1"/>
                </a:solidFill>
                <a:latin typeface="Pacifico"/>
              </a:rPr>
              <a:t>Immediately delete inactive processes, no more waiting 12 hours</a:t>
            </a:r>
          </a:p>
          <a:p>
            <a:pPr lvl="0"/>
            <a:r>
              <a:rPr lang="en-US" sz="1800">
                <a:solidFill>
                  <a:schemeClr val="bg1"/>
                </a:solidFill>
                <a:latin typeface="Pacifico"/>
              </a:rPr>
              <a:t>Process Builder user interface </a:t>
            </a:r>
            <a:r>
              <a:rPr lang="en-US" sz="1800" smtClean="0">
                <a:solidFill>
                  <a:schemeClr val="bg1"/>
                </a:solidFill>
                <a:latin typeface="Pacifico"/>
              </a:rPr>
              <a:t>enhanced</a:t>
            </a:r>
            <a:endParaRPr lang="en-US" sz="1800">
              <a:solidFill>
                <a:schemeClr val="bg1"/>
              </a:solidFill>
              <a:latin typeface="Pacifico"/>
            </a:endParaRPr>
          </a:p>
        </p:txBody>
      </p:sp>
      <p:sp>
        <p:nvSpPr>
          <p:cNvPr id="2" name="Rectangle 1"/>
          <p:cNvSpPr/>
          <p:nvPr/>
        </p:nvSpPr>
        <p:spPr>
          <a:xfrm>
            <a:off x="339725" y="3743666"/>
            <a:ext cx="8737600" cy="323165"/>
          </a:xfrm>
          <a:prstGeom prst="rect">
            <a:avLst/>
          </a:prstGeom>
        </p:spPr>
        <p:txBody>
          <a:bodyPr wrap="square">
            <a:spAutoFit/>
          </a:bodyPr>
          <a:lstStyle/>
          <a:p>
            <a:pPr lvl="0"/>
            <a:r>
              <a:rPr lang="en-US" sz="1500" u="sng">
                <a:solidFill>
                  <a:schemeClr val="bg1"/>
                </a:solidFill>
                <a:latin typeface="Pacifico"/>
                <a:hlinkClick r:id="rId3"/>
              </a:rPr>
              <a:t>http://releasenotes.docs.salesforce.com/en-us/summer15/release-notes/rn_forcecom_process.htm</a:t>
            </a:r>
            <a:endParaRPr lang="en-US" sz="1500">
              <a:solidFill>
                <a:schemeClr val="bg1"/>
              </a:solidFill>
              <a:latin typeface="Pacifico"/>
            </a:endParaRPr>
          </a:p>
        </p:txBody>
      </p:sp>
    </p:spTree>
    <p:extLst>
      <p:ext uri="{BB962C8B-B14F-4D97-AF65-F5344CB8AC3E}">
        <p14:creationId xmlns:p14="http://schemas.microsoft.com/office/powerpoint/2010/main" val="4173014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06400" y="303213"/>
            <a:ext cx="8229600" cy="49688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0" i="0" u="none" strike="noStrike" cap="none" baseline="0" smtClean="0">
                <a:solidFill>
                  <a:schemeClr val="lt1"/>
                </a:solidFill>
                <a:latin typeface="Pacifico"/>
                <a:ea typeface="Pacifico"/>
                <a:cs typeface="Pacifico"/>
                <a:sym typeface="Pacifico"/>
              </a:rPr>
              <a:t>Demonstrations</a:t>
            </a:r>
            <a:endParaRPr lang="en-US" sz="4000" b="0" i="0" u="none" strike="noStrike" cap="none" baseline="0">
              <a:solidFill>
                <a:schemeClr val="lt1"/>
              </a:solidFill>
              <a:latin typeface="Pacifico"/>
              <a:ea typeface="Pacifico"/>
              <a:cs typeface="Pacifico"/>
              <a:sym typeface="Pacifico"/>
            </a:endParaRPr>
          </a:p>
        </p:txBody>
      </p:sp>
      <p:sp>
        <p:nvSpPr>
          <p:cNvPr id="3" name="Text Placeholder 2"/>
          <p:cNvSpPr>
            <a:spLocks noGrp="1"/>
          </p:cNvSpPr>
          <p:nvPr>
            <p:ph type="body" idx="1"/>
          </p:nvPr>
        </p:nvSpPr>
        <p:spPr>
          <a:xfrm>
            <a:off x="180974" y="1023937"/>
            <a:ext cx="8677275" cy="3357562"/>
          </a:xfrm>
        </p:spPr>
        <p:txBody>
          <a:bodyPr/>
          <a:lstStyle/>
          <a:p>
            <a:pPr marL="666750" lvl="0" indent="-514350">
              <a:buFont typeface="+mj-lt"/>
              <a:buAutoNum type="arabicPeriod"/>
            </a:pPr>
            <a:r>
              <a:rPr lang="en-US" sz="2800" smtClean="0">
                <a:solidFill>
                  <a:schemeClr val="bg1"/>
                </a:solidFill>
                <a:latin typeface="Pacifico"/>
              </a:rPr>
              <a:t>Task to Validate Account</a:t>
            </a:r>
          </a:p>
          <a:p>
            <a:pPr marL="666750" lvl="0" indent="-514350">
              <a:buFont typeface="+mj-lt"/>
              <a:buAutoNum type="arabicPeriod"/>
            </a:pPr>
            <a:r>
              <a:rPr lang="en-US" sz="2800" smtClean="0">
                <a:solidFill>
                  <a:schemeClr val="bg1"/>
                </a:solidFill>
                <a:latin typeface="Pacifico"/>
              </a:rPr>
              <a:t>Chatter Post Big Opportunity Wins</a:t>
            </a:r>
          </a:p>
          <a:p>
            <a:pPr marL="666750" lvl="0" indent="-514350">
              <a:buFont typeface="+mj-lt"/>
              <a:buAutoNum type="arabicPeriod"/>
            </a:pPr>
            <a:r>
              <a:rPr lang="en-US" sz="2800" smtClean="0">
                <a:solidFill>
                  <a:schemeClr val="bg1"/>
                </a:solidFill>
                <a:latin typeface="Pacifico"/>
              </a:rPr>
              <a:t>Sync Account Shipping Address to Contacts</a:t>
            </a:r>
          </a:p>
          <a:p>
            <a:pPr marL="666750" lvl="0" indent="-514350">
              <a:buFont typeface="+mj-lt"/>
              <a:buAutoNum type="arabicPeriod"/>
            </a:pPr>
            <a:r>
              <a:rPr lang="en-US" sz="2800" smtClean="0">
                <a:solidFill>
                  <a:schemeClr val="bg1"/>
                </a:solidFill>
                <a:latin typeface="Pacifico"/>
              </a:rPr>
              <a:t>Auto-Close Lost Oppty’s for Inactive Accounts</a:t>
            </a:r>
          </a:p>
          <a:p>
            <a:pPr marL="666750" lvl="0" indent="-514350">
              <a:buFont typeface="+mj-lt"/>
              <a:buAutoNum type="arabicPeriod"/>
            </a:pPr>
            <a:r>
              <a:rPr lang="en-US" sz="2800" smtClean="0">
                <a:solidFill>
                  <a:schemeClr val="bg1"/>
                </a:solidFill>
                <a:latin typeface="Pacifico"/>
              </a:rPr>
              <a:t>Auto-Create Account &amp; Contact from Opportunity</a:t>
            </a:r>
            <a:endParaRPr lang="en-US" sz="2800">
              <a:solidFill>
                <a:schemeClr val="bg1"/>
              </a:solidFill>
              <a:latin typeface="Pacifico"/>
            </a:endParaRPr>
          </a:p>
        </p:txBody>
      </p:sp>
      <p:sp>
        <p:nvSpPr>
          <p:cNvPr id="2" name="TextBox 1"/>
          <p:cNvSpPr txBox="1"/>
          <p:nvPr/>
        </p:nvSpPr>
        <p:spPr>
          <a:xfrm>
            <a:off x="832021" y="4117888"/>
            <a:ext cx="5386411" cy="307777"/>
          </a:xfrm>
          <a:prstGeom prst="rect">
            <a:avLst/>
          </a:prstGeom>
          <a:noFill/>
        </p:spPr>
        <p:txBody>
          <a:bodyPr wrap="none" rtlCol="0">
            <a:spAutoFit/>
          </a:bodyPr>
          <a:lstStyle/>
          <a:p>
            <a:r>
              <a:rPr lang="en-US">
                <a:hlinkClick r:id="rId3"/>
              </a:rPr>
              <a:t>https://</a:t>
            </a:r>
            <a:r>
              <a:rPr lang="en-US" smtClean="0">
                <a:hlinkClick r:id="rId3"/>
              </a:rPr>
              <a:t>github.com/DouglasCAyers/sfdc-summer-of-trailhead-2015</a:t>
            </a:r>
            <a:r>
              <a:rPr lang="en-US" smtClean="0"/>
              <a:t> </a:t>
            </a:r>
            <a:endParaRPr lang="en-US"/>
          </a:p>
        </p:txBody>
      </p:sp>
    </p:spTree>
    <p:extLst>
      <p:ext uri="{BB962C8B-B14F-4D97-AF65-F5344CB8AC3E}">
        <p14:creationId xmlns:p14="http://schemas.microsoft.com/office/powerpoint/2010/main" val="170879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268288"/>
            <a:ext cx="8148637" cy="496886"/>
          </a:xfrm>
        </p:spPr>
        <p:txBody>
          <a:bodyPr/>
          <a:lstStyle/>
          <a:p>
            <a:r>
              <a:rPr lang="en-US" sz="2800" b="1" smtClean="0">
                <a:solidFill>
                  <a:schemeClr val="lt1"/>
                </a:solidFill>
                <a:latin typeface="Proxima Nova"/>
                <a:ea typeface="Proxima Nova"/>
                <a:cs typeface="Proxima Nova"/>
                <a:sym typeface="Proxima Nova"/>
              </a:rPr>
              <a:t>Why Process Builder over Workflow Rules?</a:t>
            </a:r>
            <a:endParaRPr lang="en-US" sz="2800" b="1"/>
          </a:p>
        </p:txBody>
      </p:sp>
      <p:sp>
        <p:nvSpPr>
          <p:cNvPr id="3" name="Text Placeholder 2"/>
          <p:cNvSpPr>
            <a:spLocks noGrp="1"/>
          </p:cNvSpPr>
          <p:nvPr>
            <p:ph type="body" idx="1"/>
          </p:nvPr>
        </p:nvSpPr>
        <p:spPr>
          <a:xfrm>
            <a:off x="180974" y="1023937"/>
            <a:ext cx="8677275" cy="3357562"/>
          </a:xfrm>
        </p:spPr>
        <p:txBody>
          <a:bodyPr/>
          <a:lstStyle/>
          <a:p>
            <a:pPr lvl="0"/>
            <a:r>
              <a:rPr lang="en-US" sz="2800">
                <a:solidFill>
                  <a:srgbClr val="00B0F0"/>
                </a:solidFill>
                <a:latin typeface="Pacifico"/>
              </a:rPr>
              <a:t>Centralize</a:t>
            </a:r>
            <a:r>
              <a:rPr lang="en-US" sz="2800">
                <a:solidFill>
                  <a:schemeClr val="bg1"/>
                </a:solidFill>
                <a:latin typeface="Pacifico"/>
              </a:rPr>
              <a:t> </a:t>
            </a:r>
            <a:r>
              <a:rPr lang="en-US" sz="2800" smtClean="0">
                <a:solidFill>
                  <a:schemeClr val="bg1"/>
                </a:solidFill>
                <a:latin typeface="Pacifico"/>
              </a:rPr>
              <a:t>multiple if/then </a:t>
            </a:r>
            <a:r>
              <a:rPr lang="en-US" sz="2800">
                <a:solidFill>
                  <a:schemeClr val="bg1"/>
                </a:solidFill>
                <a:latin typeface="Pacifico"/>
              </a:rPr>
              <a:t>statements and </a:t>
            </a:r>
            <a:r>
              <a:rPr lang="en-US" sz="2800" smtClean="0">
                <a:solidFill>
                  <a:schemeClr val="bg1"/>
                </a:solidFill>
                <a:latin typeface="Pacifico"/>
              </a:rPr>
              <a:t>actions</a:t>
            </a:r>
          </a:p>
          <a:p>
            <a:pPr lvl="0"/>
            <a:endParaRPr lang="en-US" sz="2000">
              <a:solidFill>
                <a:schemeClr val="bg1"/>
              </a:solidFill>
              <a:latin typeface="Pacifico"/>
            </a:endParaRPr>
          </a:p>
          <a:p>
            <a:pPr lvl="0"/>
            <a:r>
              <a:rPr lang="en-US" sz="2800">
                <a:solidFill>
                  <a:schemeClr val="bg1"/>
                </a:solidFill>
                <a:latin typeface="Pacifico"/>
              </a:rPr>
              <a:t>Perform </a:t>
            </a:r>
            <a:r>
              <a:rPr lang="en-US" sz="2800">
                <a:solidFill>
                  <a:srgbClr val="00B0F0"/>
                </a:solidFill>
                <a:latin typeface="Pacifico"/>
              </a:rPr>
              <a:t>actions</a:t>
            </a:r>
            <a:r>
              <a:rPr lang="en-US" sz="2800">
                <a:solidFill>
                  <a:schemeClr val="bg1"/>
                </a:solidFill>
                <a:latin typeface="Pacifico"/>
              </a:rPr>
              <a:t> not possible with workflow </a:t>
            </a:r>
            <a:r>
              <a:rPr lang="en-US" sz="2800" smtClean="0">
                <a:solidFill>
                  <a:schemeClr val="bg1"/>
                </a:solidFill>
                <a:latin typeface="Pacifico"/>
              </a:rPr>
              <a:t>rules</a:t>
            </a:r>
          </a:p>
          <a:p>
            <a:pPr lvl="0"/>
            <a:endParaRPr lang="en-US" sz="2000">
              <a:solidFill>
                <a:schemeClr val="bg1"/>
              </a:solidFill>
              <a:latin typeface="Pacifico"/>
            </a:endParaRPr>
          </a:p>
          <a:p>
            <a:pPr lvl="0"/>
            <a:r>
              <a:rPr lang="en-US" sz="2800" smtClean="0">
                <a:solidFill>
                  <a:srgbClr val="00B0F0"/>
                </a:solidFill>
                <a:latin typeface="Pacifico"/>
              </a:rPr>
              <a:t>Visual</a:t>
            </a:r>
            <a:r>
              <a:rPr lang="en-US" sz="2800" smtClean="0">
                <a:solidFill>
                  <a:schemeClr val="bg1"/>
                </a:solidFill>
                <a:latin typeface="Pacifico"/>
              </a:rPr>
              <a:t> user interface to define steps</a:t>
            </a:r>
          </a:p>
          <a:p>
            <a:pPr lvl="0"/>
            <a:endParaRPr lang="en-US" sz="2000">
              <a:solidFill>
                <a:schemeClr val="bg1"/>
              </a:solidFill>
              <a:latin typeface="Pacifico"/>
            </a:endParaRPr>
          </a:p>
          <a:p>
            <a:pPr lvl="0"/>
            <a:r>
              <a:rPr lang="en-US" sz="2800">
                <a:solidFill>
                  <a:schemeClr val="bg1"/>
                </a:solidFill>
                <a:latin typeface="Pacifico"/>
              </a:rPr>
              <a:t>Maintain </a:t>
            </a:r>
            <a:r>
              <a:rPr lang="en-US" sz="2800">
                <a:solidFill>
                  <a:srgbClr val="00B0F0"/>
                </a:solidFill>
                <a:latin typeface="Pacifico"/>
              </a:rPr>
              <a:t>version control </a:t>
            </a:r>
            <a:r>
              <a:rPr lang="en-US" sz="2800">
                <a:solidFill>
                  <a:schemeClr val="bg1"/>
                </a:solidFill>
                <a:latin typeface="Pacifico"/>
              </a:rPr>
              <a:t>over a given </a:t>
            </a:r>
            <a:r>
              <a:rPr lang="en-US" sz="2800" smtClean="0">
                <a:solidFill>
                  <a:schemeClr val="bg1"/>
                </a:solidFill>
                <a:latin typeface="Pacifico"/>
              </a:rPr>
              <a:t>process</a:t>
            </a:r>
            <a:endParaRPr lang="en-US" sz="2800">
              <a:solidFill>
                <a:schemeClr val="bg1"/>
              </a:solidFill>
              <a:latin typeface="Pacifico"/>
            </a:endParaRPr>
          </a:p>
          <a:p>
            <a:endParaRPr lang="en-US" sz="2800">
              <a:solidFill>
                <a:schemeClr val="bg1"/>
              </a:solidFill>
              <a:latin typeface="Pacifico"/>
            </a:endParaRPr>
          </a:p>
        </p:txBody>
      </p:sp>
    </p:spTree>
    <p:extLst>
      <p:ext uri="{BB962C8B-B14F-4D97-AF65-F5344CB8AC3E}">
        <p14:creationId xmlns:p14="http://schemas.microsoft.com/office/powerpoint/2010/main" val="191651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268288"/>
            <a:ext cx="8148637" cy="496886"/>
          </a:xfrm>
        </p:spPr>
        <p:txBody>
          <a:bodyPr/>
          <a:lstStyle/>
          <a:p>
            <a:r>
              <a:rPr lang="en-US" sz="2800" b="1" smtClean="0">
                <a:solidFill>
                  <a:schemeClr val="lt1"/>
                </a:solidFill>
                <a:latin typeface="Proxima Nova"/>
                <a:ea typeface="Proxima Nova"/>
                <a:cs typeface="Proxima Nova"/>
                <a:sym typeface="Proxima Nova"/>
              </a:rPr>
              <a:t>When to use Process Builder or Visual Flows?</a:t>
            </a:r>
            <a:endParaRPr lang="en-US" sz="2800" b="1"/>
          </a:p>
        </p:txBody>
      </p:sp>
      <p:sp>
        <p:nvSpPr>
          <p:cNvPr id="3" name="Text Placeholder 2"/>
          <p:cNvSpPr>
            <a:spLocks noGrp="1"/>
          </p:cNvSpPr>
          <p:nvPr>
            <p:ph type="body" idx="1"/>
          </p:nvPr>
        </p:nvSpPr>
        <p:spPr>
          <a:xfrm>
            <a:off x="180974" y="1023937"/>
            <a:ext cx="8677275" cy="3357562"/>
          </a:xfrm>
        </p:spPr>
        <p:txBody>
          <a:bodyPr/>
          <a:lstStyle/>
          <a:p>
            <a:pPr lvl="0"/>
            <a:r>
              <a:rPr lang="en-US" sz="2400" smtClean="0">
                <a:solidFill>
                  <a:srgbClr val="00B0F0"/>
                </a:solidFill>
                <a:latin typeface="Pacifico"/>
              </a:rPr>
              <a:t>UI Based Processes </a:t>
            </a:r>
            <a:r>
              <a:rPr lang="en-US" sz="2400" smtClean="0">
                <a:solidFill>
                  <a:schemeClr val="bg1"/>
                </a:solidFill>
                <a:latin typeface="Pacifico"/>
              </a:rPr>
              <a:t>– Visual Flows is about user interfaces that let users progress through a wizard style UI.</a:t>
            </a:r>
            <a:br>
              <a:rPr lang="en-US" sz="2400" smtClean="0">
                <a:solidFill>
                  <a:schemeClr val="bg1"/>
                </a:solidFill>
                <a:latin typeface="Pacifico"/>
              </a:rPr>
            </a:br>
            <a:r>
              <a:rPr lang="en-US" sz="2400" smtClean="0">
                <a:solidFill>
                  <a:schemeClr val="bg1"/>
                </a:solidFill>
                <a:latin typeface="Pacifico"/>
              </a:rPr>
              <a:t>Interactive and </a:t>
            </a:r>
            <a:r>
              <a:rPr lang="en-US" sz="2400" smtClean="0">
                <a:solidFill>
                  <a:srgbClr val="FFC000"/>
                </a:solidFill>
                <a:latin typeface="Pacifico"/>
              </a:rPr>
              <a:t>manually</a:t>
            </a:r>
            <a:r>
              <a:rPr lang="en-US" sz="2400" smtClean="0">
                <a:solidFill>
                  <a:schemeClr val="bg1"/>
                </a:solidFill>
                <a:latin typeface="Pacifico"/>
              </a:rPr>
              <a:t> launched.</a:t>
            </a:r>
          </a:p>
          <a:p>
            <a:pPr lvl="0"/>
            <a:endParaRPr lang="en-US" sz="2000" smtClean="0">
              <a:solidFill>
                <a:schemeClr val="bg1"/>
              </a:solidFill>
              <a:latin typeface="Pacifico"/>
            </a:endParaRPr>
          </a:p>
          <a:p>
            <a:pPr lvl="0"/>
            <a:r>
              <a:rPr lang="en-US" sz="2400" smtClean="0">
                <a:solidFill>
                  <a:srgbClr val="00B0F0"/>
                </a:solidFill>
                <a:latin typeface="Pacifico"/>
              </a:rPr>
              <a:t>Record Based Processes </a:t>
            </a:r>
            <a:r>
              <a:rPr lang="en-US" sz="2400" smtClean="0">
                <a:solidFill>
                  <a:schemeClr val="bg1"/>
                </a:solidFill>
                <a:latin typeface="Pacifico"/>
              </a:rPr>
              <a:t>– Process Builder are actions you define to occur behind the scenes in response to records being created or edited.</a:t>
            </a:r>
            <a:br>
              <a:rPr lang="en-US" sz="2400" smtClean="0">
                <a:solidFill>
                  <a:schemeClr val="bg1"/>
                </a:solidFill>
                <a:latin typeface="Pacifico"/>
              </a:rPr>
            </a:br>
            <a:r>
              <a:rPr lang="en-US" sz="2400" smtClean="0">
                <a:solidFill>
                  <a:schemeClr val="bg1"/>
                </a:solidFill>
                <a:latin typeface="Pacifico"/>
              </a:rPr>
              <a:t>Non-interactive and </a:t>
            </a:r>
            <a:r>
              <a:rPr lang="en-US" sz="2400" smtClean="0">
                <a:solidFill>
                  <a:srgbClr val="FFC000"/>
                </a:solidFill>
                <a:latin typeface="Pacifico"/>
              </a:rPr>
              <a:t>automatically</a:t>
            </a:r>
            <a:r>
              <a:rPr lang="en-US" sz="2400" smtClean="0">
                <a:solidFill>
                  <a:schemeClr val="bg1"/>
                </a:solidFill>
                <a:latin typeface="Pacifico"/>
              </a:rPr>
              <a:t> launched.</a:t>
            </a:r>
            <a:endParaRPr lang="en-US" sz="2400" b="1">
              <a:solidFill>
                <a:schemeClr val="bg1"/>
              </a:solidFill>
              <a:latin typeface="Pacifico"/>
            </a:endParaRPr>
          </a:p>
          <a:p>
            <a:endParaRPr lang="en-US" sz="2800">
              <a:solidFill>
                <a:schemeClr val="bg1"/>
              </a:solidFill>
              <a:latin typeface="Pacifico"/>
            </a:endParaRPr>
          </a:p>
        </p:txBody>
      </p:sp>
    </p:spTree>
    <p:extLst>
      <p:ext uri="{BB962C8B-B14F-4D97-AF65-F5344CB8AC3E}">
        <p14:creationId xmlns:p14="http://schemas.microsoft.com/office/powerpoint/2010/main" val="379442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268288"/>
            <a:ext cx="8148637" cy="496886"/>
          </a:xfrm>
        </p:spPr>
        <p:txBody>
          <a:bodyPr/>
          <a:lstStyle/>
          <a:p>
            <a:r>
              <a:rPr lang="en-US" sz="2800" b="1" smtClean="0">
                <a:solidFill>
                  <a:schemeClr val="lt1"/>
                </a:solidFill>
                <a:latin typeface="Proxima Nova"/>
                <a:ea typeface="Proxima Nova"/>
                <a:cs typeface="Proxima Nova"/>
                <a:sym typeface="Proxima Nova"/>
              </a:rPr>
              <a:t>Best Practices</a:t>
            </a:r>
            <a:endParaRPr lang="en-US" sz="2800" b="1"/>
          </a:p>
        </p:txBody>
      </p:sp>
      <p:sp>
        <p:nvSpPr>
          <p:cNvPr id="3" name="Text Placeholder 2"/>
          <p:cNvSpPr>
            <a:spLocks noGrp="1"/>
          </p:cNvSpPr>
          <p:nvPr>
            <p:ph type="body" idx="1"/>
          </p:nvPr>
        </p:nvSpPr>
        <p:spPr>
          <a:xfrm>
            <a:off x="180974" y="1023937"/>
            <a:ext cx="8677275" cy="3357562"/>
          </a:xfrm>
        </p:spPr>
        <p:txBody>
          <a:bodyPr/>
          <a:lstStyle/>
          <a:p>
            <a:r>
              <a:rPr lang="en-US" sz="2400" smtClean="0">
                <a:solidFill>
                  <a:srgbClr val="00B0F0"/>
                </a:solidFill>
                <a:latin typeface="Pacifico"/>
              </a:rPr>
              <a:t>Check </a:t>
            </a:r>
            <a:r>
              <a:rPr lang="en-US" sz="2400" smtClean="0">
                <a:solidFill>
                  <a:schemeClr val="bg1"/>
                </a:solidFill>
                <a:latin typeface="Pacifico"/>
              </a:rPr>
              <a:t>– to see </a:t>
            </a:r>
            <a:r>
              <a:rPr lang="en-US" sz="2400">
                <a:solidFill>
                  <a:schemeClr val="bg1"/>
                </a:solidFill>
                <a:latin typeface="Pacifico"/>
              </a:rPr>
              <a:t>if there are any </a:t>
            </a:r>
            <a:r>
              <a:rPr lang="en-US" sz="2400">
                <a:solidFill>
                  <a:srgbClr val="FFC000"/>
                </a:solidFill>
                <a:latin typeface="Pacifico"/>
              </a:rPr>
              <a:t>workflows</a:t>
            </a:r>
            <a:r>
              <a:rPr lang="en-US" sz="2400">
                <a:solidFill>
                  <a:schemeClr val="bg1"/>
                </a:solidFill>
                <a:latin typeface="Pacifico"/>
              </a:rPr>
              <a:t> </a:t>
            </a:r>
            <a:r>
              <a:rPr lang="en-US" sz="2400" smtClean="0">
                <a:solidFill>
                  <a:schemeClr val="bg1"/>
                </a:solidFill>
                <a:latin typeface="Pacifico"/>
              </a:rPr>
              <a:t>or </a:t>
            </a:r>
            <a:r>
              <a:rPr lang="en-US" sz="2400" smtClean="0">
                <a:solidFill>
                  <a:srgbClr val="FFC000"/>
                </a:solidFill>
                <a:latin typeface="Pacifico"/>
              </a:rPr>
              <a:t>triggers</a:t>
            </a:r>
            <a:r>
              <a:rPr lang="en-US" sz="2400" smtClean="0">
                <a:solidFill>
                  <a:schemeClr val="bg1"/>
                </a:solidFill>
                <a:latin typeface="Pacifico"/>
              </a:rPr>
              <a:t> on </a:t>
            </a:r>
            <a:r>
              <a:rPr lang="en-US" sz="2400">
                <a:solidFill>
                  <a:schemeClr val="bg1"/>
                </a:solidFill>
                <a:latin typeface="Pacifico"/>
              </a:rPr>
              <a:t>the object doing the same thing as the </a:t>
            </a:r>
            <a:r>
              <a:rPr lang="en-US" sz="2400" smtClean="0">
                <a:solidFill>
                  <a:schemeClr val="bg1"/>
                </a:solidFill>
                <a:latin typeface="Pacifico"/>
              </a:rPr>
              <a:t>process.</a:t>
            </a:r>
          </a:p>
          <a:p>
            <a:endParaRPr lang="en-US" sz="2000" smtClean="0">
              <a:solidFill>
                <a:schemeClr val="bg1"/>
              </a:solidFill>
              <a:latin typeface="Pacifico"/>
            </a:endParaRPr>
          </a:p>
          <a:p>
            <a:r>
              <a:rPr lang="en-US" sz="2400">
                <a:solidFill>
                  <a:srgbClr val="00B0F0"/>
                </a:solidFill>
                <a:latin typeface="Pacifico"/>
              </a:rPr>
              <a:t>Avoid </a:t>
            </a:r>
            <a:r>
              <a:rPr lang="en-US" sz="2400" smtClean="0">
                <a:solidFill>
                  <a:schemeClr val="bg1"/>
                </a:solidFill>
                <a:latin typeface="Pacifico"/>
              </a:rPr>
              <a:t>– interweaving Apex</a:t>
            </a:r>
            <a:r>
              <a:rPr lang="en-US" sz="2400">
                <a:solidFill>
                  <a:schemeClr val="bg1"/>
                </a:solidFill>
                <a:latin typeface="Pacifico"/>
              </a:rPr>
              <a:t>, Workflow, and Processes together for the same </a:t>
            </a:r>
            <a:r>
              <a:rPr lang="en-US" sz="2400" smtClean="0">
                <a:solidFill>
                  <a:schemeClr val="bg1"/>
                </a:solidFill>
                <a:latin typeface="Pacifico"/>
              </a:rPr>
              <a:t>process. </a:t>
            </a:r>
            <a:r>
              <a:rPr lang="en-US" sz="2400" smtClean="0">
                <a:solidFill>
                  <a:srgbClr val="FFC000"/>
                </a:solidFill>
                <a:latin typeface="Pacifico"/>
              </a:rPr>
              <a:t>Unpredictable</a:t>
            </a:r>
            <a:r>
              <a:rPr lang="en-US" sz="2400" smtClean="0">
                <a:solidFill>
                  <a:schemeClr val="bg1"/>
                </a:solidFill>
                <a:latin typeface="Pacifico"/>
              </a:rPr>
              <a:t> behavior.</a:t>
            </a:r>
          </a:p>
          <a:p>
            <a:endParaRPr lang="en-US" sz="2000" smtClean="0">
              <a:solidFill>
                <a:schemeClr val="bg1"/>
              </a:solidFill>
              <a:latin typeface="Pacifico"/>
            </a:endParaRPr>
          </a:p>
          <a:p>
            <a:r>
              <a:rPr lang="en-US" sz="2400" smtClean="0">
                <a:solidFill>
                  <a:srgbClr val="00B0F0"/>
                </a:solidFill>
                <a:latin typeface="Pacifico"/>
              </a:rPr>
              <a:t>Document </a:t>
            </a:r>
            <a:r>
              <a:rPr lang="en-US" sz="2400" smtClean="0">
                <a:solidFill>
                  <a:schemeClr val="bg1"/>
                </a:solidFill>
                <a:latin typeface="Pacifico"/>
              </a:rPr>
              <a:t>– use description field to explain </a:t>
            </a:r>
            <a:r>
              <a:rPr lang="en-US" sz="2400" smtClean="0">
                <a:solidFill>
                  <a:srgbClr val="FFC000"/>
                </a:solidFill>
                <a:latin typeface="Pacifico"/>
              </a:rPr>
              <a:t>why</a:t>
            </a:r>
            <a:r>
              <a:rPr lang="en-US" sz="2400" smtClean="0">
                <a:solidFill>
                  <a:schemeClr val="bg1"/>
                </a:solidFill>
                <a:latin typeface="Pacifico"/>
              </a:rPr>
              <a:t>.</a:t>
            </a:r>
          </a:p>
          <a:p>
            <a:endParaRPr lang="en-US" sz="2000" smtClean="0">
              <a:solidFill>
                <a:srgbClr val="FFC000"/>
              </a:solidFill>
              <a:latin typeface="Pacifico"/>
            </a:endParaRPr>
          </a:p>
          <a:p>
            <a:r>
              <a:rPr lang="en-US" sz="2400" smtClean="0">
                <a:solidFill>
                  <a:srgbClr val="00B0F0"/>
                </a:solidFill>
                <a:latin typeface="Pacifico"/>
              </a:rPr>
              <a:t>Test </a:t>
            </a:r>
            <a:r>
              <a:rPr lang="en-US" sz="2400" smtClean="0">
                <a:solidFill>
                  <a:schemeClr val="bg1"/>
                </a:solidFill>
                <a:latin typeface="Pacifico"/>
              </a:rPr>
              <a:t>– and test some more. </a:t>
            </a:r>
            <a:r>
              <a:rPr lang="en-US" sz="2400" smtClean="0">
                <a:solidFill>
                  <a:srgbClr val="FFC000"/>
                </a:solidFill>
                <a:latin typeface="Pacifico"/>
              </a:rPr>
              <a:t>Sandbox</a:t>
            </a:r>
            <a:r>
              <a:rPr lang="en-US" sz="2400" smtClean="0">
                <a:solidFill>
                  <a:schemeClr val="bg1"/>
                </a:solidFill>
                <a:latin typeface="Pacifico"/>
              </a:rPr>
              <a:t> first!</a:t>
            </a:r>
          </a:p>
        </p:txBody>
      </p:sp>
    </p:spTree>
    <p:extLst>
      <p:ext uri="{BB962C8B-B14F-4D97-AF65-F5344CB8AC3E}">
        <p14:creationId xmlns:p14="http://schemas.microsoft.com/office/powerpoint/2010/main" val="366960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1104326"/>
            <a:ext cx="8229600" cy="1050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But how do you learn </a:t>
            </a:r>
          </a:p>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AND</a:t>
            </a:r>
          </a:p>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keep up with all this stuff?</a:t>
            </a:r>
          </a:p>
        </p:txBody>
      </p:sp>
      <p:pic>
        <p:nvPicPr>
          <p:cNvPr id="161" name="Shape 161"/>
          <p:cNvPicPr preferRelativeResize="0"/>
          <p:nvPr/>
        </p:nvPicPr>
        <p:blipFill>
          <a:blip r:embed="rId3">
            <a:alphaModFix/>
          </a:blip>
          <a:stretch>
            <a:fillRect/>
          </a:stretch>
        </p:blipFill>
        <p:spPr>
          <a:xfrm>
            <a:off x="3637062" y="2652375"/>
            <a:ext cx="1792176" cy="1792176"/>
          </a:xfrm>
          <a:prstGeom prst="rect">
            <a:avLst/>
          </a:prstGeom>
          <a:noFill/>
          <a:ln>
            <a:noFill/>
          </a:ln>
        </p:spPr>
      </p:pic>
    </p:spTree>
    <p:extLst>
      <p:ext uri="{BB962C8B-B14F-4D97-AF65-F5344CB8AC3E}">
        <p14:creationId xmlns:p14="http://schemas.microsoft.com/office/powerpoint/2010/main" val="211090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556220" y="4141788"/>
            <a:ext cx="8229600" cy="496886"/>
          </a:xfrm>
          <a:prstGeom prst="rect">
            <a:avLst/>
          </a:prstGeom>
          <a:noFill/>
          <a:ln>
            <a:noFill/>
          </a:ln>
        </p:spPr>
        <p:txBody>
          <a:bodyPr lIns="91425" tIns="45700" rIns="91425" bIns="45700" anchor="ctr" anchorCtr="0">
            <a:noAutofit/>
          </a:bodyPr>
          <a:lstStyle/>
          <a:p>
            <a:pPr lvl="0" algn="ctr">
              <a:buSzPct val="25000"/>
            </a:pPr>
            <a:r>
              <a:rPr lang="en-US" sz="1600">
                <a:solidFill>
                  <a:schemeClr val="lt1"/>
                </a:solidFill>
                <a:latin typeface="Pacifico"/>
                <a:ea typeface="Pacifico"/>
                <a:cs typeface="Pacifico"/>
                <a:sym typeface="Pacifico"/>
                <a:hlinkClick r:id="rId3"/>
              </a:rPr>
              <a:t>https://</a:t>
            </a:r>
            <a:r>
              <a:rPr lang="en-US" sz="1600" smtClean="0">
                <a:solidFill>
                  <a:schemeClr val="lt1"/>
                </a:solidFill>
                <a:latin typeface="Pacifico"/>
                <a:ea typeface="Pacifico"/>
                <a:cs typeface="Pacifico"/>
                <a:sym typeface="Pacifico"/>
                <a:hlinkClick r:id="rId3"/>
              </a:rPr>
              <a:t>developer.salesforce.com/trailhead/module/business_process_automation</a:t>
            </a:r>
            <a:r>
              <a:rPr lang="en-US" sz="1600" smtClean="0">
                <a:solidFill>
                  <a:schemeClr val="lt1"/>
                </a:solidFill>
                <a:latin typeface="Pacifico"/>
                <a:ea typeface="Pacifico"/>
                <a:cs typeface="Pacifico"/>
                <a:sym typeface="Pacifico"/>
              </a:rPr>
              <a:t> </a:t>
            </a:r>
            <a:endParaRPr lang="en-US" sz="1600" b="0" i="0" u="none" strike="noStrike" cap="none" baseline="0">
              <a:solidFill>
                <a:schemeClr val="lt1"/>
              </a:solidFill>
              <a:latin typeface="Pacifico"/>
              <a:ea typeface="Pacifico"/>
              <a:cs typeface="Pacifico"/>
              <a:sym typeface="Pacifico"/>
            </a:endParaRPr>
          </a:p>
        </p:txBody>
      </p:sp>
      <p:pic>
        <p:nvPicPr>
          <p:cNvPr id="3" name="Picture 2"/>
          <p:cNvPicPr>
            <a:picLocks noChangeAspect="1"/>
          </p:cNvPicPr>
          <p:nvPr/>
        </p:nvPicPr>
        <p:blipFill>
          <a:blip r:embed="rId4"/>
          <a:stretch>
            <a:fillRect/>
          </a:stretch>
        </p:blipFill>
        <p:spPr>
          <a:xfrm>
            <a:off x="1531778" y="67011"/>
            <a:ext cx="6278483" cy="4074777"/>
          </a:xfrm>
          <a:prstGeom prst="rect">
            <a:avLst/>
          </a:prstGeom>
        </p:spPr>
      </p:pic>
    </p:spTree>
    <p:extLst>
      <p:ext uri="{BB962C8B-B14F-4D97-AF65-F5344CB8AC3E}">
        <p14:creationId xmlns:p14="http://schemas.microsoft.com/office/powerpoint/2010/main" val="3159055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07962" y="117155"/>
            <a:ext cx="8229600" cy="5939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0" i="0" u="none" strike="noStrike" cap="none" baseline="0">
                <a:solidFill>
                  <a:schemeClr val="lt1"/>
                </a:solidFill>
                <a:latin typeface="Pacifico"/>
                <a:ea typeface="Pacifico"/>
                <a:cs typeface="Pacifico"/>
                <a:sym typeface="Pacifico"/>
              </a:rPr>
              <a:t>Two Approaches to Development</a:t>
            </a:r>
          </a:p>
        </p:txBody>
      </p:sp>
      <p:sp>
        <p:nvSpPr>
          <p:cNvPr id="118" name="Shape 118"/>
          <p:cNvSpPr/>
          <p:nvPr/>
        </p:nvSpPr>
        <p:spPr>
          <a:xfrm>
            <a:off x="5359400" y="1397000"/>
            <a:ext cx="2892300" cy="877800"/>
          </a:xfrm>
          <a:prstGeom prst="roundRect">
            <a:avLst>
              <a:gd name="adj" fmla="val 16667"/>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Visualforce Pages</a:t>
            </a:r>
          </a:p>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Visualforce Components</a:t>
            </a:r>
          </a:p>
          <a:p>
            <a:pPr marL="0" marR="0" lvl="0" indent="0" algn="l" rtl="0">
              <a:spcBef>
                <a:spcPts val="0"/>
              </a:spcBef>
              <a:spcAft>
                <a:spcPts val="0"/>
              </a:spcAft>
              <a:buSzPct val="25000"/>
              <a:buNone/>
            </a:pPr>
            <a:r>
              <a:rPr lang="en-US" sz="1600">
                <a:solidFill>
                  <a:srgbClr val="FFFFFF"/>
                </a:solidFill>
                <a:latin typeface="Proxima Nova"/>
                <a:ea typeface="Proxima Nova"/>
                <a:cs typeface="Proxima Nova"/>
                <a:sym typeface="Proxima Nova"/>
              </a:rPr>
              <a:t>Lightning Components</a:t>
            </a:r>
          </a:p>
        </p:txBody>
      </p:sp>
      <p:sp>
        <p:nvSpPr>
          <p:cNvPr id="119" name="Shape 119"/>
          <p:cNvSpPr/>
          <p:nvPr/>
        </p:nvSpPr>
        <p:spPr>
          <a:xfrm>
            <a:off x="5359400" y="2435225"/>
            <a:ext cx="3182999" cy="877800"/>
          </a:xfrm>
          <a:prstGeom prst="roundRect">
            <a:avLst>
              <a:gd name="adj" fmla="val 16667"/>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Apex Controllers</a:t>
            </a:r>
          </a:p>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Apex Triggers</a:t>
            </a:r>
          </a:p>
        </p:txBody>
      </p:sp>
      <p:sp>
        <p:nvSpPr>
          <p:cNvPr id="120" name="Shape 120"/>
          <p:cNvSpPr/>
          <p:nvPr/>
        </p:nvSpPr>
        <p:spPr>
          <a:xfrm>
            <a:off x="5359400" y="3455987"/>
            <a:ext cx="3182999" cy="877800"/>
          </a:xfrm>
          <a:prstGeom prst="roundRect">
            <a:avLst>
              <a:gd name="adj" fmla="val 16667"/>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Metadata API</a:t>
            </a:r>
          </a:p>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REST API</a:t>
            </a:r>
          </a:p>
          <a:p>
            <a:pPr marL="0" marR="0" lvl="0" indent="0" algn="l" rtl="0">
              <a:spcBef>
                <a:spcPts val="0"/>
              </a:spcBef>
              <a:spcAft>
                <a:spcPts val="0"/>
              </a:spcAft>
              <a:buSzPct val="25000"/>
              <a:buNone/>
            </a:pPr>
            <a:r>
              <a:rPr lang="en-US" sz="1600" b="0" i="0" u="none" strike="noStrike" cap="none" baseline="0">
                <a:solidFill>
                  <a:srgbClr val="FFFFFF"/>
                </a:solidFill>
                <a:latin typeface="Proxima Nova"/>
                <a:ea typeface="Proxima Nova"/>
                <a:cs typeface="Proxima Nova"/>
                <a:sym typeface="Proxima Nova"/>
              </a:rPr>
              <a:t>Bulk API</a:t>
            </a:r>
          </a:p>
        </p:txBody>
      </p:sp>
      <p:sp>
        <p:nvSpPr>
          <p:cNvPr id="121" name="Shape 121"/>
          <p:cNvSpPr/>
          <p:nvPr/>
        </p:nvSpPr>
        <p:spPr>
          <a:xfrm>
            <a:off x="65088" y="2435225"/>
            <a:ext cx="3311400" cy="877800"/>
          </a:xfrm>
          <a:prstGeom prst="roundRect">
            <a:avLst>
              <a:gd name="adj" fmla="val 16667"/>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Formula Fields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Validation Rules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Workflows and Approvals</a:t>
            </a:r>
          </a:p>
        </p:txBody>
      </p:sp>
      <p:sp>
        <p:nvSpPr>
          <p:cNvPr id="122" name="Shape 122"/>
          <p:cNvSpPr/>
          <p:nvPr/>
        </p:nvSpPr>
        <p:spPr>
          <a:xfrm>
            <a:off x="65088" y="3455987"/>
            <a:ext cx="3311400" cy="877800"/>
          </a:xfrm>
          <a:prstGeom prst="roundRect">
            <a:avLst>
              <a:gd name="adj" fmla="val 16667"/>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Custom Objects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Custom Fields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Relationships</a:t>
            </a:r>
          </a:p>
        </p:txBody>
      </p:sp>
      <p:sp>
        <p:nvSpPr>
          <p:cNvPr id="123" name="Shape 123"/>
          <p:cNvSpPr/>
          <p:nvPr/>
        </p:nvSpPr>
        <p:spPr>
          <a:xfrm>
            <a:off x="690562" y="1401762"/>
            <a:ext cx="2687700" cy="879599"/>
          </a:xfrm>
          <a:prstGeom prst="roundRect">
            <a:avLst>
              <a:gd name="adj" fmla="val 16667"/>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Page Layouts</a:t>
            </a:r>
          </a:p>
          <a:p>
            <a:pPr marL="0" marR="0" lvl="0" indent="0" algn="r" rtl="0">
              <a:spcBef>
                <a:spcPts val="0"/>
              </a:spcBef>
              <a:spcAft>
                <a:spcPts val="0"/>
              </a:spcAft>
              <a:buSzPct val="25000"/>
              <a:buNone/>
            </a:pPr>
            <a:r>
              <a:rPr lang="en-US" sz="1600" b="0" i="0" u="none" strike="noStrike" cap="none" baseline="0">
                <a:solidFill>
                  <a:schemeClr val="lt1"/>
                </a:solidFill>
                <a:latin typeface="Proxima Nova"/>
                <a:ea typeface="Proxima Nova"/>
                <a:cs typeface="Proxima Nova"/>
                <a:sym typeface="Proxima Nova"/>
              </a:rPr>
              <a:t>Record Types</a:t>
            </a:r>
          </a:p>
          <a:p>
            <a:pPr marL="0" marR="0" lvl="0" indent="0" algn="r" rtl="0">
              <a:spcBef>
                <a:spcPts val="0"/>
              </a:spcBef>
              <a:spcAft>
                <a:spcPts val="0"/>
              </a:spcAft>
              <a:buSzPct val="25000"/>
              <a:buNone/>
            </a:pPr>
            <a:r>
              <a:rPr lang="en-US" sz="1600">
                <a:solidFill>
                  <a:schemeClr val="lt1"/>
                </a:solidFill>
                <a:latin typeface="Proxima Nova"/>
                <a:ea typeface="Proxima Nova"/>
                <a:cs typeface="Proxima Nova"/>
                <a:sym typeface="Proxima Nova"/>
              </a:rPr>
              <a:t>Lightning App Builder</a:t>
            </a:r>
          </a:p>
        </p:txBody>
      </p:sp>
      <p:sp>
        <p:nvSpPr>
          <p:cNvPr id="124" name="Shape 124"/>
          <p:cNvSpPr txBox="1"/>
          <p:nvPr/>
        </p:nvSpPr>
        <p:spPr>
          <a:xfrm>
            <a:off x="3751262" y="1552575"/>
            <a:ext cx="1143000" cy="5841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0" i="0" u="none" strike="noStrike" cap="none" baseline="0">
                <a:solidFill>
                  <a:srgbClr val="38ABED"/>
                </a:solidFill>
                <a:latin typeface="Proxima Nova"/>
                <a:ea typeface="Proxima Nova"/>
                <a:cs typeface="Proxima Nova"/>
                <a:sym typeface="Proxima Nova"/>
              </a:rPr>
              <a:t>User Interface</a:t>
            </a:r>
          </a:p>
        </p:txBody>
      </p:sp>
      <p:sp>
        <p:nvSpPr>
          <p:cNvPr id="125" name="Shape 125"/>
          <p:cNvSpPr txBox="1"/>
          <p:nvPr/>
        </p:nvSpPr>
        <p:spPr>
          <a:xfrm>
            <a:off x="3751262" y="2581275"/>
            <a:ext cx="1143000" cy="5858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0" i="0" u="none" strike="noStrike" cap="none" baseline="0">
                <a:solidFill>
                  <a:srgbClr val="38ABED"/>
                </a:solidFill>
                <a:latin typeface="Proxima Nova"/>
                <a:ea typeface="Proxima Nova"/>
                <a:cs typeface="Proxima Nova"/>
                <a:sym typeface="Proxima Nova"/>
              </a:rPr>
              <a:t>Business Logic</a:t>
            </a:r>
          </a:p>
        </p:txBody>
      </p:sp>
      <p:sp>
        <p:nvSpPr>
          <p:cNvPr id="126" name="Shape 126"/>
          <p:cNvSpPr txBox="1"/>
          <p:nvPr/>
        </p:nvSpPr>
        <p:spPr>
          <a:xfrm>
            <a:off x="3751262" y="3603625"/>
            <a:ext cx="1143000" cy="5841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0" i="0" u="none" strike="noStrike" cap="none" baseline="0">
                <a:solidFill>
                  <a:srgbClr val="38ABED"/>
                </a:solidFill>
                <a:latin typeface="Proxima Nova"/>
                <a:ea typeface="Proxima Nova"/>
                <a:cs typeface="Proxima Nova"/>
                <a:sym typeface="Proxima Nova"/>
              </a:rPr>
              <a:t>Data Model</a:t>
            </a:r>
          </a:p>
        </p:txBody>
      </p:sp>
      <p:sp>
        <p:nvSpPr>
          <p:cNvPr id="127" name="Shape 127"/>
          <p:cNvSpPr txBox="1"/>
          <p:nvPr/>
        </p:nvSpPr>
        <p:spPr>
          <a:xfrm>
            <a:off x="830944" y="804862"/>
            <a:ext cx="3111599" cy="460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rgbClr val="38ABED"/>
                </a:solidFill>
                <a:latin typeface="Proxima Nova"/>
                <a:ea typeface="Proxima Nova"/>
                <a:cs typeface="Proxima Nova"/>
                <a:sym typeface="Proxima Nova"/>
              </a:rPr>
              <a:t>Team Clicks</a:t>
            </a:r>
          </a:p>
        </p:txBody>
      </p:sp>
      <p:sp>
        <p:nvSpPr>
          <p:cNvPr id="128" name="Shape 128"/>
          <p:cNvSpPr txBox="1"/>
          <p:nvPr/>
        </p:nvSpPr>
        <p:spPr>
          <a:xfrm>
            <a:off x="4484064" y="804862"/>
            <a:ext cx="3486299" cy="460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rgbClr val="38ABED"/>
                </a:solidFill>
                <a:latin typeface="Proxima Nova"/>
                <a:ea typeface="Proxima Nova"/>
                <a:cs typeface="Proxima Nova"/>
                <a:sym typeface="Proxima Nova"/>
              </a:rPr>
              <a:t>Team Code</a:t>
            </a:r>
          </a:p>
        </p:txBody>
      </p:sp>
      <p:cxnSp>
        <p:nvCxnSpPr>
          <p:cNvPr id="129" name="Shape 129"/>
          <p:cNvCxnSpPr/>
          <p:nvPr/>
        </p:nvCxnSpPr>
        <p:spPr>
          <a:xfrm>
            <a:off x="1033462" y="2286000"/>
            <a:ext cx="6713399" cy="7800"/>
          </a:xfrm>
          <a:prstGeom prst="straightConnector1">
            <a:avLst/>
          </a:prstGeom>
          <a:noFill/>
          <a:ln w="25400" cap="flat" cmpd="sng">
            <a:solidFill>
              <a:schemeClr val="lt2"/>
            </a:solidFill>
            <a:prstDash val="solid"/>
            <a:round/>
            <a:headEnd type="none" w="med" len="med"/>
            <a:tailEnd type="none" w="med" len="med"/>
          </a:ln>
        </p:spPr>
      </p:cxnSp>
      <p:cxnSp>
        <p:nvCxnSpPr>
          <p:cNvPr id="130" name="Shape 130"/>
          <p:cNvCxnSpPr/>
          <p:nvPr/>
        </p:nvCxnSpPr>
        <p:spPr>
          <a:xfrm>
            <a:off x="1033462" y="3411537"/>
            <a:ext cx="6713399" cy="17399"/>
          </a:xfrm>
          <a:prstGeom prst="straightConnector1">
            <a:avLst/>
          </a:prstGeom>
          <a:noFill/>
          <a:ln w="2540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268288"/>
            <a:ext cx="8148637" cy="496886"/>
          </a:xfrm>
        </p:spPr>
        <p:txBody>
          <a:bodyPr/>
          <a:lstStyle/>
          <a:p>
            <a:r>
              <a:rPr lang="en-US" sz="2800" b="1" smtClean="0">
                <a:solidFill>
                  <a:schemeClr val="lt1"/>
                </a:solidFill>
                <a:latin typeface="Proxima Nova"/>
                <a:ea typeface="Proxima Nova"/>
                <a:cs typeface="Proxima Nova"/>
                <a:sym typeface="Proxima Nova"/>
              </a:rPr>
              <a:t>Resources</a:t>
            </a:r>
            <a:endParaRPr lang="en-US" sz="2800" b="1"/>
          </a:p>
        </p:txBody>
      </p:sp>
      <p:sp>
        <p:nvSpPr>
          <p:cNvPr id="3" name="Text Placeholder 2"/>
          <p:cNvSpPr>
            <a:spLocks noGrp="1"/>
          </p:cNvSpPr>
          <p:nvPr>
            <p:ph type="body" idx="1"/>
          </p:nvPr>
        </p:nvSpPr>
        <p:spPr>
          <a:xfrm>
            <a:off x="221454" y="765174"/>
            <a:ext cx="8677275" cy="3357562"/>
          </a:xfrm>
        </p:spPr>
        <p:txBody>
          <a:bodyPr/>
          <a:lstStyle/>
          <a:p>
            <a:r>
              <a:rPr lang="en-US" sz="1600" u="sng">
                <a:hlinkClick r:id="rId2"/>
              </a:rPr>
              <a:t>https://rakeshistom.wordpress.com</a:t>
            </a:r>
            <a:r>
              <a:rPr lang="en-US" sz="1600"/>
              <a:t> </a:t>
            </a:r>
          </a:p>
          <a:p>
            <a:pPr lvl="0"/>
            <a:r>
              <a:rPr lang="en-US" sz="1600" u="sng" smtClean="0">
                <a:hlinkClick r:id="rId3"/>
              </a:rPr>
              <a:t>https</a:t>
            </a:r>
            <a:r>
              <a:rPr lang="en-US" sz="1600" u="sng">
                <a:hlinkClick r:id="rId3"/>
              </a:rPr>
              <a:t>://developer.salesforce.com/trailhead/business_process_automation/process_builder</a:t>
            </a:r>
            <a:r>
              <a:rPr lang="en-US" sz="1600"/>
              <a:t> </a:t>
            </a:r>
          </a:p>
          <a:p>
            <a:pPr lvl="0"/>
            <a:r>
              <a:rPr lang="en-US" sz="1600" u="sng" smtClean="0">
                <a:hlinkClick r:id="rId4"/>
              </a:rPr>
              <a:t>http</a:t>
            </a:r>
            <a:r>
              <a:rPr lang="en-US" sz="1600" u="sng">
                <a:hlinkClick r:id="rId4"/>
              </a:rPr>
              <a:t>://gearscrm.com/overview-of-salesforce-process-builder</a:t>
            </a:r>
            <a:endParaRPr lang="en-US" sz="1600"/>
          </a:p>
          <a:p>
            <a:pPr lvl="0"/>
            <a:r>
              <a:rPr lang="en-US" sz="1600" u="sng">
                <a:hlinkClick r:id="rId5"/>
              </a:rPr>
              <a:t>http://</a:t>
            </a:r>
            <a:r>
              <a:rPr lang="en-US" sz="1600" u="sng" smtClean="0">
                <a:hlinkClick r:id="rId5"/>
              </a:rPr>
              <a:t>www.arkusinc.com/archive/2015/go-lightning-fast-with-process-builder</a:t>
            </a:r>
            <a:endParaRPr lang="en-US" sz="1600" u="sng" smtClean="0"/>
          </a:p>
          <a:p>
            <a:pPr lvl="0"/>
            <a:r>
              <a:rPr lang="en-US" sz="1600" u="sng" smtClean="0">
                <a:hlinkClick r:id="rId6"/>
              </a:rPr>
              <a:t>http</a:t>
            </a:r>
            <a:r>
              <a:rPr lang="en-US" sz="1600" u="sng">
                <a:hlinkClick r:id="rId6"/>
              </a:rPr>
              <a:t>://thewizardnews.com/wizards-apprentice</a:t>
            </a:r>
            <a:r>
              <a:rPr lang="en-US" sz="1600"/>
              <a:t> </a:t>
            </a:r>
          </a:p>
          <a:p>
            <a:pPr lvl="0"/>
            <a:r>
              <a:rPr lang="en-US" sz="1600" u="sng">
                <a:hlinkClick r:id="rId7"/>
              </a:rPr>
              <a:t>http://bobbuzzard.blogspot.com/2015/02/lightning-process-builder-and-invocable.html</a:t>
            </a:r>
            <a:r>
              <a:rPr lang="en-US" sz="1600"/>
              <a:t> </a:t>
            </a:r>
          </a:p>
          <a:p>
            <a:pPr lvl="0"/>
            <a:r>
              <a:rPr lang="en-US" sz="1600" u="sng" smtClean="0">
                <a:hlinkClick r:id="rId8"/>
              </a:rPr>
              <a:t>http://andyinthecloud.com/2015/03/01/extending-lightning-process-builder-and-visual-workflow-with-apex/</a:t>
            </a:r>
            <a:r>
              <a:rPr lang="en-US" sz="1600" smtClean="0"/>
              <a:t> </a:t>
            </a:r>
          </a:p>
          <a:p>
            <a:pPr lvl="0"/>
            <a:r>
              <a:rPr lang="en-US" sz="1600" u="sng">
                <a:hlinkClick r:id="rId9"/>
              </a:rPr>
              <a:t>https://help.salesforce.com/HTViewHelpDoc?id=process_overview.htm</a:t>
            </a:r>
            <a:r>
              <a:rPr lang="en-US" sz="1600"/>
              <a:t> </a:t>
            </a:r>
          </a:p>
          <a:p>
            <a:pPr lvl="0"/>
            <a:r>
              <a:rPr lang="en-US" sz="1600" u="sng">
                <a:hlinkClick r:id="rId10"/>
              </a:rPr>
              <a:t>https://help.salesforce.com/HTViewHelpDoc?id=process_which_tool.htm</a:t>
            </a:r>
            <a:r>
              <a:rPr lang="en-US" sz="1600"/>
              <a:t> </a:t>
            </a:r>
          </a:p>
          <a:p>
            <a:r>
              <a:rPr lang="en-US" sz="1600" u="sng" smtClean="0">
                <a:hlinkClick r:id="rId11"/>
              </a:rPr>
              <a:t>https</a:t>
            </a:r>
            <a:r>
              <a:rPr lang="en-US" sz="1600" u="sng">
                <a:hlinkClick r:id="rId11"/>
              </a:rPr>
              <a:t>://help.salesforce.com/apex/HTViewSolution?urlname=Scheduled-Actions-from-Process-Builder-do-not-use-the-current-record-values-when-the-scheduled-action-is-processed</a:t>
            </a:r>
            <a:r>
              <a:rPr lang="en-US" sz="1600"/>
              <a:t> </a:t>
            </a:r>
            <a:endParaRPr lang="en-US" sz="1600">
              <a:solidFill>
                <a:schemeClr val="bg1"/>
              </a:solidFill>
              <a:latin typeface="Pacifico"/>
            </a:endParaRPr>
          </a:p>
        </p:txBody>
      </p:sp>
    </p:spTree>
    <p:extLst>
      <p:ext uri="{BB962C8B-B14F-4D97-AF65-F5344CB8AC3E}">
        <p14:creationId xmlns:p14="http://schemas.microsoft.com/office/powerpoint/2010/main" val="134706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07962" y="117155"/>
            <a:ext cx="8229600" cy="593999"/>
          </a:xfrm>
          <a:prstGeom prst="rect">
            <a:avLst/>
          </a:prstGeom>
          <a:noFill/>
          <a:ln>
            <a:noFill/>
          </a:ln>
        </p:spPr>
        <p:txBody>
          <a:bodyPr lIns="91425" tIns="45700" rIns="91425" bIns="45700" anchor="ctr" anchorCtr="0">
            <a:noAutofit/>
          </a:bodyPr>
          <a:lstStyle/>
          <a:p>
            <a:pPr lvl="0" rtl="0">
              <a:spcBef>
                <a:spcPts val="0"/>
              </a:spcBef>
              <a:buSzPct val="25000"/>
              <a:buNone/>
            </a:pPr>
            <a:r>
              <a:rPr lang="en-US" sz="2800">
                <a:solidFill>
                  <a:srgbClr val="FFFFFF"/>
                </a:solidFill>
                <a:latin typeface="Pacifico"/>
                <a:ea typeface="Pacifico"/>
                <a:cs typeface="Pacifico"/>
                <a:sym typeface="Pacifico"/>
              </a:rPr>
              <a:t>Tools for Getting the Job Done</a:t>
            </a:r>
          </a:p>
        </p:txBody>
      </p:sp>
      <p:grpSp>
        <p:nvGrpSpPr>
          <p:cNvPr id="136" name="Shape 136"/>
          <p:cNvGrpSpPr/>
          <p:nvPr/>
        </p:nvGrpSpPr>
        <p:grpSpPr>
          <a:xfrm>
            <a:off x="2070609" y="1354787"/>
            <a:ext cx="1469400" cy="2515859"/>
            <a:chOff x="1988109" y="1354787"/>
            <a:chExt cx="1469400" cy="2515859"/>
          </a:xfrm>
        </p:grpSpPr>
        <p:pic>
          <p:nvPicPr>
            <p:cNvPr id="137" name="Shape 137"/>
            <p:cNvPicPr preferRelativeResize="0"/>
            <p:nvPr/>
          </p:nvPicPr>
          <p:blipFill rotWithShape="1">
            <a:blip r:embed="rId3">
              <a:alphaModFix/>
            </a:blip>
            <a:srcRect/>
            <a:stretch/>
          </p:blipFill>
          <p:spPr>
            <a:xfrm>
              <a:off x="2024972" y="1354787"/>
              <a:ext cx="1395600" cy="1284000"/>
            </a:xfrm>
            <a:prstGeom prst="roundRect">
              <a:avLst>
                <a:gd name="adj" fmla="val 9602"/>
              </a:avLst>
            </a:prstGeom>
            <a:noFill/>
            <a:ln>
              <a:noFill/>
            </a:ln>
          </p:spPr>
        </p:pic>
        <p:sp>
          <p:nvSpPr>
            <p:cNvPr id="138" name="Shape 138"/>
            <p:cNvSpPr txBox="1"/>
            <p:nvPr/>
          </p:nvSpPr>
          <p:spPr>
            <a:xfrm>
              <a:off x="2311382" y="2834741"/>
              <a:ext cx="822900" cy="334799"/>
            </a:xfrm>
            <a:prstGeom prst="rect">
              <a:avLst/>
            </a:prstGeom>
            <a:noFill/>
            <a:ln>
              <a:noFill/>
            </a:ln>
          </p:spPr>
          <p:txBody>
            <a:bodyPr lIns="57150" tIns="28575" rIns="57150" bIns="28575"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Form</a:t>
              </a:r>
            </a:p>
          </p:txBody>
        </p:sp>
        <p:sp>
          <p:nvSpPr>
            <p:cNvPr id="139" name="Shape 139"/>
            <p:cNvSpPr txBox="1"/>
            <p:nvPr/>
          </p:nvSpPr>
          <p:spPr>
            <a:xfrm>
              <a:off x="1988109" y="3166546"/>
              <a:ext cx="1469400" cy="704099"/>
            </a:xfrm>
            <a:prstGeom prst="rect">
              <a:avLst/>
            </a:prstGeom>
            <a:noFill/>
            <a:ln>
              <a:noFill/>
            </a:ln>
          </p:spPr>
          <p:txBody>
            <a:bodyPr lIns="57150" tIns="28575" rIns="57150" bIns="28575" anchor="t" anchorCtr="0">
              <a:noAutofit/>
            </a:bodyPr>
            <a:lstStyle/>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Form Builder for Apps, Portals, </a:t>
              </a:r>
            </a:p>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&amp; Sites</a:t>
              </a:r>
            </a:p>
          </p:txBody>
        </p:sp>
      </p:grpSp>
      <p:grpSp>
        <p:nvGrpSpPr>
          <p:cNvPr id="140" name="Shape 140"/>
          <p:cNvGrpSpPr/>
          <p:nvPr/>
        </p:nvGrpSpPr>
        <p:grpSpPr>
          <a:xfrm>
            <a:off x="289566" y="1290583"/>
            <a:ext cx="1605000" cy="2614563"/>
            <a:chOff x="259654" y="1290583"/>
            <a:chExt cx="1605000" cy="2614563"/>
          </a:xfrm>
        </p:grpSpPr>
        <p:sp>
          <p:nvSpPr>
            <p:cNvPr id="141" name="Shape 141"/>
            <p:cNvSpPr txBox="1"/>
            <p:nvPr/>
          </p:nvSpPr>
          <p:spPr>
            <a:xfrm>
              <a:off x="597672" y="2817427"/>
              <a:ext cx="9291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Model</a:t>
              </a:r>
            </a:p>
          </p:txBody>
        </p:sp>
        <p:sp>
          <p:nvSpPr>
            <p:cNvPr id="142" name="Shape 142"/>
            <p:cNvSpPr txBox="1"/>
            <p:nvPr/>
          </p:nvSpPr>
          <p:spPr>
            <a:xfrm>
              <a:off x="301037" y="3166546"/>
              <a:ext cx="1522199" cy="7385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Proxima Nova"/>
                <a:buNone/>
              </a:pPr>
              <a:r>
                <a:rPr lang="en-US" sz="1300" b="0" i="0" u="none" strike="noStrike" cap="none" baseline="0">
                  <a:solidFill>
                    <a:schemeClr val="lt1"/>
                  </a:solidFill>
                  <a:latin typeface="Proxima Nova"/>
                  <a:ea typeface="Proxima Nova"/>
                  <a:cs typeface="Proxima Nova"/>
                  <a:sym typeface="Proxima Nova"/>
                </a:rPr>
                <a:t>Schema Builder for Easy Data Management</a:t>
              </a:r>
            </a:p>
          </p:txBody>
        </p:sp>
        <p:pic>
          <p:nvPicPr>
            <p:cNvPr id="143" name="Shape 143"/>
            <p:cNvPicPr preferRelativeResize="0"/>
            <p:nvPr/>
          </p:nvPicPr>
          <p:blipFill rotWithShape="1">
            <a:blip r:embed="rId4">
              <a:alphaModFix/>
            </a:blip>
            <a:srcRect/>
            <a:stretch/>
          </p:blipFill>
          <p:spPr>
            <a:xfrm>
              <a:off x="259654" y="1290583"/>
              <a:ext cx="1605000" cy="1412400"/>
            </a:xfrm>
            <a:prstGeom prst="roundRect">
              <a:avLst>
                <a:gd name="adj" fmla="val 9442"/>
              </a:avLst>
            </a:prstGeom>
            <a:noFill/>
            <a:ln>
              <a:noFill/>
            </a:ln>
          </p:spPr>
        </p:pic>
      </p:grpSp>
      <p:grpSp>
        <p:nvGrpSpPr>
          <p:cNvPr id="144" name="Shape 144"/>
          <p:cNvGrpSpPr/>
          <p:nvPr/>
        </p:nvGrpSpPr>
        <p:grpSpPr>
          <a:xfrm>
            <a:off x="5560010" y="1413153"/>
            <a:ext cx="1880099" cy="2888293"/>
            <a:chOff x="5530098" y="1413153"/>
            <a:chExt cx="1880099" cy="2888293"/>
          </a:xfrm>
        </p:grpSpPr>
        <p:sp>
          <p:nvSpPr>
            <p:cNvPr id="145" name="Shape 145"/>
            <p:cNvSpPr txBox="1"/>
            <p:nvPr/>
          </p:nvSpPr>
          <p:spPr>
            <a:xfrm>
              <a:off x="6087387" y="2834741"/>
              <a:ext cx="765599" cy="334799"/>
            </a:xfrm>
            <a:prstGeom prst="rect">
              <a:avLst/>
            </a:prstGeom>
            <a:noFill/>
            <a:ln>
              <a:noFill/>
            </a:ln>
          </p:spPr>
          <p:txBody>
            <a:bodyPr lIns="57150" tIns="28575" rIns="57150" bIns="28575"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Flow</a:t>
              </a:r>
            </a:p>
          </p:txBody>
        </p:sp>
        <p:sp>
          <p:nvSpPr>
            <p:cNvPr id="146" name="Shape 146"/>
            <p:cNvSpPr txBox="1"/>
            <p:nvPr/>
          </p:nvSpPr>
          <p:spPr>
            <a:xfrm>
              <a:off x="5817094" y="3166546"/>
              <a:ext cx="1306200" cy="1134900"/>
            </a:xfrm>
            <a:prstGeom prst="rect">
              <a:avLst/>
            </a:prstGeom>
            <a:noFill/>
            <a:ln>
              <a:noFill/>
            </a:ln>
          </p:spPr>
          <p:txBody>
            <a:bodyPr lIns="57150" tIns="28575" rIns="57150" bIns="28575" anchor="t" anchorCtr="0">
              <a:noAutofit/>
            </a:bodyPr>
            <a:lstStyle/>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Drag &amp; Drop Workflow Builder for Business Processes</a:t>
              </a:r>
            </a:p>
          </p:txBody>
        </p:sp>
        <p:pic>
          <p:nvPicPr>
            <p:cNvPr id="147" name="Shape 147"/>
            <p:cNvPicPr preferRelativeResize="0"/>
            <p:nvPr/>
          </p:nvPicPr>
          <p:blipFill rotWithShape="1">
            <a:blip r:embed="rId5">
              <a:alphaModFix/>
            </a:blip>
            <a:srcRect/>
            <a:stretch/>
          </p:blipFill>
          <p:spPr>
            <a:xfrm>
              <a:off x="5530098" y="1413153"/>
              <a:ext cx="1880099" cy="1167299"/>
            </a:xfrm>
            <a:prstGeom prst="roundRect">
              <a:avLst>
                <a:gd name="adj" fmla="val 10838"/>
              </a:avLst>
            </a:prstGeom>
            <a:noFill/>
            <a:ln>
              <a:noFill/>
            </a:ln>
          </p:spPr>
        </p:pic>
      </p:grpSp>
      <p:grpSp>
        <p:nvGrpSpPr>
          <p:cNvPr id="148" name="Shape 148"/>
          <p:cNvGrpSpPr/>
          <p:nvPr/>
        </p:nvGrpSpPr>
        <p:grpSpPr>
          <a:xfrm>
            <a:off x="7548232" y="1465682"/>
            <a:ext cx="1306200" cy="2439464"/>
            <a:chOff x="7518320" y="1465682"/>
            <a:chExt cx="1306200" cy="2439464"/>
          </a:xfrm>
        </p:grpSpPr>
        <p:sp>
          <p:nvSpPr>
            <p:cNvPr id="149" name="Shape 149"/>
            <p:cNvSpPr/>
            <p:nvPr/>
          </p:nvSpPr>
          <p:spPr>
            <a:xfrm>
              <a:off x="7534099" y="2797783"/>
              <a:ext cx="1274699" cy="408599"/>
            </a:xfrm>
            <a:prstGeom prst="roundRect">
              <a:avLst>
                <a:gd name="adj" fmla="val 16667"/>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Analytics</a:t>
              </a:r>
            </a:p>
          </p:txBody>
        </p:sp>
        <p:sp>
          <p:nvSpPr>
            <p:cNvPr id="150" name="Shape 150"/>
            <p:cNvSpPr/>
            <p:nvPr/>
          </p:nvSpPr>
          <p:spPr>
            <a:xfrm>
              <a:off x="7518320" y="3166546"/>
              <a:ext cx="1306200" cy="738599"/>
            </a:xfrm>
            <a:prstGeom prst="roundRect">
              <a:avLst>
                <a:gd name="adj" fmla="val 0"/>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Proxima Nova"/>
                <a:buNone/>
              </a:pPr>
              <a:r>
                <a:rPr lang="en-US" sz="1300" b="0" i="0" u="none" strike="noStrike" cap="none" baseline="0">
                  <a:solidFill>
                    <a:schemeClr val="lt1"/>
                  </a:solidFill>
                  <a:latin typeface="Proxima Nova"/>
                  <a:ea typeface="Proxima Nova"/>
                  <a:cs typeface="Proxima Nova"/>
                  <a:sym typeface="Proxima Nova"/>
                </a:rPr>
                <a:t>Drag &amp; drop Chart &amp; Report Builder</a:t>
              </a:r>
            </a:p>
          </p:txBody>
        </p:sp>
        <p:pic>
          <p:nvPicPr>
            <p:cNvPr id="151" name="Shape 151"/>
            <p:cNvPicPr preferRelativeResize="0"/>
            <p:nvPr/>
          </p:nvPicPr>
          <p:blipFill rotWithShape="1">
            <a:blip r:embed="rId6">
              <a:alphaModFix/>
            </a:blip>
            <a:srcRect/>
            <a:stretch/>
          </p:blipFill>
          <p:spPr>
            <a:xfrm>
              <a:off x="7572717" y="1465682"/>
              <a:ext cx="1197300" cy="1062299"/>
            </a:xfrm>
            <a:prstGeom prst="roundRect">
              <a:avLst>
                <a:gd name="adj" fmla="val 8127"/>
              </a:avLst>
            </a:prstGeom>
            <a:noFill/>
            <a:ln>
              <a:noFill/>
            </a:ln>
          </p:spPr>
        </p:pic>
      </p:grpSp>
      <p:grpSp>
        <p:nvGrpSpPr>
          <p:cNvPr id="152" name="Shape 152"/>
          <p:cNvGrpSpPr/>
          <p:nvPr/>
        </p:nvGrpSpPr>
        <p:grpSpPr>
          <a:xfrm>
            <a:off x="3716047" y="1243891"/>
            <a:ext cx="1626600" cy="2876655"/>
            <a:chOff x="3686135" y="1243891"/>
            <a:chExt cx="1626600" cy="2876655"/>
          </a:xfrm>
        </p:grpSpPr>
        <p:pic>
          <p:nvPicPr>
            <p:cNvPr id="153" name="Shape 153"/>
            <p:cNvPicPr preferRelativeResize="0"/>
            <p:nvPr/>
          </p:nvPicPr>
          <p:blipFill rotWithShape="1">
            <a:blip r:embed="rId7">
              <a:alphaModFix/>
            </a:blip>
            <a:srcRect/>
            <a:stretch/>
          </p:blipFill>
          <p:spPr>
            <a:xfrm>
              <a:off x="3686135" y="1243891"/>
              <a:ext cx="1626600" cy="1505700"/>
            </a:xfrm>
            <a:prstGeom prst="roundRect">
              <a:avLst>
                <a:gd name="adj" fmla="val 9890"/>
              </a:avLst>
            </a:prstGeom>
            <a:noFill/>
            <a:ln>
              <a:noFill/>
            </a:ln>
          </p:spPr>
        </p:pic>
        <p:sp>
          <p:nvSpPr>
            <p:cNvPr id="154" name="Shape 154"/>
            <p:cNvSpPr/>
            <p:nvPr/>
          </p:nvSpPr>
          <p:spPr>
            <a:xfrm>
              <a:off x="3884901" y="2797783"/>
              <a:ext cx="1229100" cy="408599"/>
            </a:xfrm>
            <a:prstGeom prst="roundRect">
              <a:avLst>
                <a:gd name="adj" fmla="val 16667"/>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8ABED"/>
                </a:buClr>
                <a:buSzPct val="25000"/>
                <a:buFont typeface="Proxima Nova"/>
                <a:buNone/>
              </a:pPr>
              <a:r>
                <a:rPr lang="en-US" sz="1800" b="0" i="0" u="none" strike="noStrike" cap="none" baseline="0">
                  <a:solidFill>
                    <a:srgbClr val="38ABED"/>
                  </a:solidFill>
                  <a:latin typeface="Proxima Nova"/>
                  <a:ea typeface="Proxima Nova"/>
                  <a:cs typeface="Proxima Nova"/>
                  <a:sym typeface="Proxima Nova"/>
                </a:rPr>
                <a:t>Function</a:t>
              </a:r>
            </a:p>
          </p:txBody>
        </p:sp>
        <p:sp>
          <p:nvSpPr>
            <p:cNvPr id="155" name="Shape 155"/>
            <p:cNvSpPr/>
            <p:nvPr/>
          </p:nvSpPr>
          <p:spPr>
            <a:xfrm>
              <a:off x="3801016" y="3166546"/>
              <a:ext cx="1396800" cy="953999"/>
            </a:xfrm>
            <a:prstGeom prst="roundRect">
              <a:avLst>
                <a:gd name="adj" fmla="val 0"/>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Re-usable Formulas, Validations </a:t>
              </a:r>
            </a:p>
            <a:p>
              <a:pPr marL="0" marR="0" lvl="0" indent="0" algn="ctr" rtl="0">
                <a:lnSpc>
                  <a:spcPct val="100000"/>
                </a:lnSpc>
                <a:spcBef>
                  <a:spcPts val="0"/>
                </a:spcBef>
                <a:spcAft>
                  <a:spcPts val="0"/>
                </a:spcAft>
                <a:buClr>
                  <a:srgbClr val="FFFFFF"/>
                </a:buClr>
                <a:buSzPct val="25000"/>
                <a:buFont typeface="Proxima Nova"/>
                <a:buNone/>
              </a:pPr>
              <a:r>
                <a:rPr lang="en-US" sz="1300" b="0" i="0" u="none" strike="noStrike" cap="none" baseline="0">
                  <a:solidFill>
                    <a:srgbClr val="FFFFFF"/>
                  </a:solidFill>
                  <a:latin typeface="Proxima Nova"/>
                  <a:ea typeface="Proxima Nova"/>
                  <a:cs typeface="Proxima Nova"/>
                  <a:sym typeface="Proxima Nova"/>
                </a:rPr>
                <a:t>&amp; Logic</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1104326"/>
            <a:ext cx="8229600" cy="1050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But how do you learn </a:t>
            </a:r>
          </a:p>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AND</a:t>
            </a:r>
          </a:p>
          <a:p>
            <a:pPr marL="0" marR="0" lvl="0" indent="0" algn="ctr" rtl="0">
              <a:spcBef>
                <a:spcPts val="0"/>
              </a:spcBef>
              <a:spcAft>
                <a:spcPts val="0"/>
              </a:spcAft>
              <a:buSzPct val="25000"/>
              <a:buNone/>
            </a:pPr>
            <a:r>
              <a:rPr lang="en-US" sz="3200">
                <a:solidFill>
                  <a:schemeClr val="lt1"/>
                </a:solidFill>
                <a:latin typeface="Proxima Nova"/>
                <a:ea typeface="Proxima Nova"/>
                <a:cs typeface="Proxima Nova"/>
                <a:sym typeface="Proxima Nova"/>
              </a:rPr>
              <a:t>keep up with all this stuff?</a:t>
            </a:r>
          </a:p>
        </p:txBody>
      </p:sp>
      <p:pic>
        <p:nvPicPr>
          <p:cNvPr id="161" name="Shape 161"/>
          <p:cNvPicPr preferRelativeResize="0"/>
          <p:nvPr/>
        </p:nvPicPr>
        <p:blipFill>
          <a:blip r:embed="rId3">
            <a:alphaModFix/>
          </a:blip>
          <a:stretch>
            <a:fillRect/>
          </a:stretch>
        </p:blipFill>
        <p:spPr>
          <a:xfrm>
            <a:off x="3637062" y="2652375"/>
            <a:ext cx="1792176" cy="17921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29329" y="2267607"/>
            <a:ext cx="8229600" cy="4968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lt1"/>
                </a:solidFill>
                <a:latin typeface="Proxima Nova"/>
                <a:ea typeface="Proxima Nova"/>
                <a:cs typeface="Proxima Nova"/>
                <a:sym typeface="Proxima Nova"/>
              </a:rPr>
              <a:t>Trailhead is a </a:t>
            </a:r>
          </a:p>
          <a:p>
            <a:pPr marL="0" marR="0" lvl="0" indent="0" algn="ctr" rtl="0">
              <a:spcBef>
                <a:spcPts val="0"/>
              </a:spcBef>
              <a:spcAft>
                <a:spcPts val="0"/>
              </a:spcAft>
              <a:buSzPct val="25000"/>
              <a:buNone/>
            </a:pPr>
            <a:r>
              <a:rPr lang="en-US" sz="3600" b="0" i="0" u="none" strike="noStrike" cap="none" baseline="0">
                <a:solidFill>
                  <a:schemeClr val="lt1"/>
                </a:solidFill>
                <a:latin typeface="Proxima Nova"/>
                <a:ea typeface="Proxima Nova"/>
                <a:cs typeface="Proxima Nova"/>
                <a:sym typeface="Proxima Nova"/>
              </a:rPr>
              <a:t/>
            </a:r>
            <a:br>
              <a:rPr lang="en-US" sz="3600" b="0" i="0" u="none" strike="noStrike" cap="none" baseline="0">
                <a:solidFill>
                  <a:schemeClr val="lt1"/>
                </a:solidFill>
                <a:latin typeface="Proxima Nova"/>
                <a:ea typeface="Proxima Nova"/>
                <a:cs typeface="Proxima Nova"/>
                <a:sym typeface="Proxima Nova"/>
              </a:rPr>
            </a:br>
            <a:r>
              <a:rPr lang="en-US" sz="3600" b="0" i="0" u="none" strike="noStrike" cap="none" baseline="0">
                <a:solidFill>
                  <a:srgbClr val="168DD6"/>
                </a:solidFill>
                <a:latin typeface="Proxima Nova"/>
                <a:ea typeface="Proxima Nova"/>
                <a:cs typeface="Proxima Nova"/>
                <a:sym typeface="Proxima Nova"/>
              </a:rPr>
              <a:t>fun, interactive, guided &amp; FREE</a:t>
            </a:r>
            <a:br>
              <a:rPr lang="en-US" sz="3600" b="0" i="0" u="none" strike="noStrike" cap="none" baseline="0">
                <a:solidFill>
                  <a:srgbClr val="168DD6"/>
                </a:solidFill>
                <a:latin typeface="Proxima Nova"/>
                <a:ea typeface="Proxima Nova"/>
                <a:cs typeface="Proxima Nova"/>
                <a:sym typeface="Proxima Nova"/>
              </a:rPr>
            </a:br>
            <a:r>
              <a:rPr lang="en-US" sz="3600" b="0" i="0" u="none" strike="noStrike" cap="none" baseline="0">
                <a:solidFill>
                  <a:schemeClr val="lt1"/>
                </a:solidFill>
                <a:latin typeface="Proxima Nova"/>
                <a:ea typeface="Proxima Nova"/>
                <a:cs typeface="Proxima Nova"/>
                <a:sym typeface="Proxima Nova"/>
              </a:rPr>
              <a:t>way for </a:t>
            </a:r>
            <a:br>
              <a:rPr lang="en-US" sz="3600" b="0" i="0" u="none" strike="noStrike" cap="none" baseline="0">
                <a:solidFill>
                  <a:schemeClr val="lt1"/>
                </a:solidFill>
                <a:latin typeface="Proxima Nova"/>
                <a:ea typeface="Proxima Nova"/>
                <a:cs typeface="Proxima Nova"/>
                <a:sym typeface="Proxima Nova"/>
              </a:rPr>
            </a:br>
            <a:r>
              <a:rPr lang="en-US" sz="3600" b="0" i="0" u="none" strike="noStrike" cap="none" baseline="0">
                <a:solidFill>
                  <a:srgbClr val="168DD6"/>
                </a:solidFill>
                <a:latin typeface="Proxima Nova"/>
                <a:ea typeface="Proxima Nova"/>
                <a:cs typeface="Proxima Nova"/>
                <a:sym typeface="Proxima Nova"/>
              </a:rPr>
              <a:t>Admins and Developers </a:t>
            </a:r>
            <a:r>
              <a:rPr lang="en-US" sz="3600" b="0" i="0" u="none" strike="noStrike" cap="none" baseline="0">
                <a:solidFill>
                  <a:schemeClr val="lt1"/>
                </a:solidFill>
                <a:latin typeface="Proxima Nova"/>
                <a:ea typeface="Proxima Nova"/>
                <a:cs typeface="Proxima Nova"/>
                <a:sym typeface="Proxima Nova"/>
              </a:rPr>
              <a:t/>
            </a:r>
            <a:br>
              <a:rPr lang="en-US" sz="3600" b="0" i="0" u="none" strike="noStrike" cap="none" baseline="0">
                <a:solidFill>
                  <a:schemeClr val="lt1"/>
                </a:solidFill>
                <a:latin typeface="Proxima Nova"/>
                <a:ea typeface="Proxima Nova"/>
                <a:cs typeface="Proxima Nova"/>
                <a:sym typeface="Proxima Nova"/>
              </a:rPr>
            </a:br>
            <a:r>
              <a:rPr lang="en-US" sz="3600" b="0" i="0" u="none" strike="noStrike" cap="none" baseline="0">
                <a:solidFill>
                  <a:schemeClr val="lt1"/>
                </a:solidFill>
                <a:latin typeface="Proxima Nova"/>
                <a:ea typeface="Proxima Nova"/>
                <a:cs typeface="Proxima Nova"/>
                <a:sym typeface="Proxima Nova"/>
              </a:rPr>
              <a:t>to learn Salesforce</a:t>
            </a:r>
          </a:p>
        </p:txBody>
      </p:sp>
      <p:sp>
        <p:nvSpPr>
          <p:cNvPr id="167" name="Shape 167"/>
          <p:cNvSpPr txBox="1"/>
          <p:nvPr/>
        </p:nvSpPr>
        <p:spPr>
          <a:xfrm>
            <a:off x="420914" y="4235753"/>
            <a:ext cx="8345714"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u="sng">
                <a:solidFill>
                  <a:schemeClr val="hlink"/>
                </a:solidFill>
                <a:latin typeface="Proxima Nova"/>
                <a:ea typeface="Proxima Nova"/>
                <a:cs typeface="Proxima Nova"/>
                <a:sym typeface="Proxima Nova"/>
                <a:hlinkClick r:id="rId3"/>
              </a:rPr>
              <a:t>https://</a:t>
            </a:r>
            <a:r>
              <a:rPr lang="en-US" sz="2400" b="0" i="0" u="sng" strike="noStrike" cap="none" baseline="0">
                <a:solidFill>
                  <a:schemeClr val="hlink"/>
                </a:solidFill>
                <a:latin typeface="Proxima Nova"/>
                <a:ea typeface="Proxima Nova"/>
                <a:cs typeface="Proxima Nova"/>
                <a:sym typeface="Proxima Nova"/>
                <a:hlinkClick r:id="rId3"/>
              </a:rPr>
              <a:t>developer.salesforce.com/trailhead</a:t>
            </a:r>
            <a:r>
              <a:rPr lang="en-US" sz="2400" b="0" i="0" u="none" strike="noStrike" cap="none" baseline="0">
                <a:solidFill>
                  <a:schemeClr val="lt1"/>
                </a:solidFill>
                <a:latin typeface="Proxima Nova"/>
                <a:ea typeface="Proxima Nova"/>
                <a:cs typeface="Proxima Nova"/>
                <a:sym typeface="Proxima Nova"/>
              </a:rPr>
              <a:t>  </a:t>
            </a:r>
          </a:p>
        </p:txBody>
      </p:sp>
      <p:pic>
        <p:nvPicPr>
          <p:cNvPr id="168" name="Shape 168"/>
          <p:cNvPicPr preferRelativeResize="0"/>
          <p:nvPr/>
        </p:nvPicPr>
        <p:blipFill rotWithShape="1">
          <a:blip r:embed="rId4">
            <a:alphaModFix amt="40000"/>
          </a:blip>
          <a:srcRect b="49166"/>
          <a:stretch/>
        </p:blipFill>
        <p:spPr>
          <a:xfrm>
            <a:off x="3276575" y="0"/>
            <a:ext cx="1896349" cy="963975"/>
          </a:xfrm>
          <a:prstGeom prst="rect">
            <a:avLst/>
          </a:prstGeom>
          <a:noFill/>
          <a:ln>
            <a:noFill/>
          </a:ln>
        </p:spPr>
      </p:pic>
      <p:pic>
        <p:nvPicPr>
          <p:cNvPr id="169" name="Shape 169"/>
          <p:cNvPicPr preferRelativeResize="0"/>
          <p:nvPr/>
        </p:nvPicPr>
        <p:blipFill rotWithShape="1">
          <a:blip r:embed="rId4">
            <a:alphaModFix amt="37000"/>
          </a:blip>
          <a:srcRect t="67686"/>
          <a:stretch/>
        </p:blipFill>
        <p:spPr>
          <a:xfrm>
            <a:off x="3269915" y="1368086"/>
            <a:ext cx="1868374" cy="57912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356500" y="341350"/>
            <a:ext cx="1930499" cy="19401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000" b="0" i="0" u="none" strike="noStrike" cap="none" baseline="0">
                <a:solidFill>
                  <a:schemeClr val="lt1"/>
                </a:solidFill>
                <a:latin typeface="Pacifico"/>
                <a:ea typeface="Pacifico"/>
                <a:cs typeface="Pacifico"/>
                <a:sym typeface="Pacifico"/>
              </a:rPr>
              <a:t>Trailhead</a:t>
            </a:r>
          </a:p>
          <a:p>
            <a:pPr marL="0" marR="0" lvl="0" indent="0" algn="ctr" rtl="0">
              <a:spcBef>
                <a:spcPts val="0"/>
              </a:spcBef>
              <a:spcAft>
                <a:spcPts val="0"/>
              </a:spcAft>
              <a:buSzPct val="25000"/>
              <a:buNone/>
            </a:pPr>
            <a:r>
              <a:rPr lang="en-US" sz="3000" b="0" i="0" u="none" strike="noStrike" cap="none" baseline="0">
                <a:solidFill>
                  <a:schemeClr val="lt1"/>
                </a:solidFill>
                <a:latin typeface="Pacifico"/>
                <a:ea typeface="Pacifico"/>
                <a:cs typeface="Pacifico"/>
                <a:sym typeface="Pacifico"/>
              </a:rPr>
              <a:t>is fun</a:t>
            </a:r>
          </a:p>
        </p:txBody>
      </p:sp>
      <p:grpSp>
        <p:nvGrpSpPr>
          <p:cNvPr id="175" name="Shape 175"/>
          <p:cNvGrpSpPr/>
          <p:nvPr/>
        </p:nvGrpSpPr>
        <p:grpSpPr>
          <a:xfrm>
            <a:off x="1421450" y="2461567"/>
            <a:ext cx="1930399" cy="2201564"/>
            <a:chOff x="541177" y="1517650"/>
            <a:chExt cx="1930399" cy="2201564"/>
          </a:xfrm>
        </p:grpSpPr>
        <p:pic>
          <p:nvPicPr>
            <p:cNvPr id="176" name="Shape 176"/>
            <p:cNvPicPr preferRelativeResize="0"/>
            <p:nvPr/>
          </p:nvPicPr>
          <p:blipFill rotWithShape="1">
            <a:blip r:embed="rId3">
              <a:alphaModFix/>
            </a:blip>
            <a:srcRect/>
            <a:stretch/>
          </p:blipFill>
          <p:spPr>
            <a:xfrm>
              <a:off x="582614" y="1517650"/>
              <a:ext cx="1851899" cy="1660800"/>
            </a:xfrm>
            <a:prstGeom prst="rect">
              <a:avLst/>
            </a:prstGeom>
            <a:noFill/>
            <a:ln>
              <a:noFill/>
            </a:ln>
          </p:spPr>
        </p:pic>
        <p:sp>
          <p:nvSpPr>
            <p:cNvPr id="177" name="Shape 177"/>
            <p:cNvSpPr txBox="1"/>
            <p:nvPr/>
          </p:nvSpPr>
          <p:spPr>
            <a:xfrm>
              <a:off x="541177" y="3257550"/>
              <a:ext cx="1930399"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0" u="none" strike="noStrike" cap="none" baseline="0">
                  <a:solidFill>
                    <a:srgbClr val="D8D8D8"/>
                  </a:solidFill>
                  <a:latin typeface="Proxima Nova"/>
                  <a:ea typeface="Proxima Nova"/>
                  <a:cs typeface="Proxima Nova"/>
                  <a:sym typeface="Proxima Nova"/>
                </a:rPr>
                <a:t>Challenges</a:t>
              </a:r>
            </a:p>
          </p:txBody>
        </p:sp>
      </p:grpSp>
      <p:grpSp>
        <p:nvGrpSpPr>
          <p:cNvPr id="178" name="Shape 178"/>
          <p:cNvGrpSpPr/>
          <p:nvPr/>
        </p:nvGrpSpPr>
        <p:grpSpPr>
          <a:xfrm>
            <a:off x="3563555" y="2478238"/>
            <a:ext cx="2228580" cy="2168226"/>
            <a:chOff x="2857500" y="1309688"/>
            <a:chExt cx="2228580" cy="2168226"/>
          </a:xfrm>
        </p:grpSpPr>
        <p:pic>
          <p:nvPicPr>
            <p:cNvPr id="179" name="Shape 179"/>
            <p:cNvPicPr preferRelativeResize="0"/>
            <p:nvPr/>
          </p:nvPicPr>
          <p:blipFill rotWithShape="1">
            <a:blip r:embed="rId4">
              <a:alphaModFix/>
            </a:blip>
            <a:srcRect l="20856" r="21827"/>
            <a:stretch/>
          </p:blipFill>
          <p:spPr>
            <a:xfrm>
              <a:off x="2857500" y="1309688"/>
              <a:ext cx="2228580" cy="1650187"/>
            </a:xfrm>
            <a:prstGeom prst="rect">
              <a:avLst/>
            </a:prstGeom>
            <a:noFill/>
            <a:ln>
              <a:noFill/>
            </a:ln>
          </p:spPr>
        </p:pic>
        <p:sp>
          <p:nvSpPr>
            <p:cNvPr id="180" name="Shape 180"/>
            <p:cNvSpPr txBox="1"/>
            <p:nvPr/>
          </p:nvSpPr>
          <p:spPr>
            <a:xfrm>
              <a:off x="2985927" y="3016250"/>
              <a:ext cx="1930399"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0" u="none" strike="noStrike" cap="none" baseline="0">
                  <a:solidFill>
                    <a:srgbClr val="D8D8D8"/>
                  </a:solidFill>
                  <a:latin typeface="Proxima Nova"/>
                  <a:ea typeface="Proxima Nova"/>
                  <a:cs typeface="Proxima Nova"/>
                  <a:sym typeface="Proxima Nova"/>
                </a:rPr>
                <a:t>Points</a:t>
              </a:r>
            </a:p>
          </p:txBody>
        </p:sp>
      </p:grpSp>
      <p:grpSp>
        <p:nvGrpSpPr>
          <p:cNvPr id="181" name="Shape 181"/>
          <p:cNvGrpSpPr/>
          <p:nvPr/>
        </p:nvGrpSpPr>
        <p:grpSpPr>
          <a:xfrm>
            <a:off x="5792131" y="2449661"/>
            <a:ext cx="1930399" cy="2225376"/>
            <a:chOff x="6921500" y="960438"/>
            <a:chExt cx="1930399" cy="2225376"/>
          </a:xfrm>
        </p:grpSpPr>
        <p:pic>
          <p:nvPicPr>
            <p:cNvPr id="182" name="Shape 182"/>
            <p:cNvPicPr preferRelativeResize="0"/>
            <p:nvPr/>
          </p:nvPicPr>
          <p:blipFill rotWithShape="1">
            <a:blip r:embed="rId5">
              <a:alphaModFix/>
            </a:blip>
            <a:srcRect l="19269" r="20767"/>
            <a:stretch/>
          </p:blipFill>
          <p:spPr>
            <a:xfrm>
              <a:off x="7162799" y="960438"/>
              <a:ext cx="1561954" cy="1693860"/>
            </a:xfrm>
            <a:prstGeom prst="rect">
              <a:avLst/>
            </a:prstGeom>
            <a:noFill/>
            <a:ln>
              <a:noFill/>
            </a:ln>
          </p:spPr>
        </p:pic>
        <p:sp>
          <p:nvSpPr>
            <p:cNvPr id="183" name="Shape 183"/>
            <p:cNvSpPr txBox="1"/>
            <p:nvPr/>
          </p:nvSpPr>
          <p:spPr>
            <a:xfrm>
              <a:off x="6921500" y="2724150"/>
              <a:ext cx="1930399"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0" u="none" strike="noStrike" cap="none" baseline="0">
                  <a:solidFill>
                    <a:srgbClr val="D8D8D8"/>
                  </a:solidFill>
                  <a:latin typeface="Proxima Nova"/>
                  <a:ea typeface="Proxima Nova"/>
                  <a:cs typeface="Proxima Nova"/>
                  <a:sym typeface="Proxima Nova"/>
                </a:rPr>
                <a:t>Badges</a:t>
              </a:r>
            </a:p>
          </p:txBody>
        </p:sp>
      </p:grpSp>
      <p:pic>
        <p:nvPicPr>
          <p:cNvPr id="184" name="Shape 184"/>
          <p:cNvPicPr preferRelativeResize="0"/>
          <p:nvPr/>
        </p:nvPicPr>
        <p:blipFill rotWithShape="1">
          <a:blip r:embed="rId6">
            <a:alphaModFix/>
          </a:blip>
          <a:srcRect/>
          <a:stretch/>
        </p:blipFill>
        <p:spPr>
          <a:xfrm>
            <a:off x="3563546" y="265123"/>
            <a:ext cx="4064099" cy="20318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5"/>
                                        </p:tgtEl>
                                      </p:cBhvr>
                                    </p:animEffect>
                                    <p:set>
                                      <p:cBhvr>
                                        <p:cTn id="7" dur="1" fill="hold">
                                          <p:stCondLst>
                                            <p:cond delay="499"/>
                                          </p:stCondLst>
                                        </p:cTn>
                                        <p:tgtEl>
                                          <p:spTgt spid="17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8"/>
                                        </p:tgtEl>
                                      </p:cBhvr>
                                    </p:animEffect>
                                    <p:set>
                                      <p:cBhvr>
                                        <p:cTn id="12" dur="1" fill="hold">
                                          <p:stCondLst>
                                            <p:cond delay="499"/>
                                          </p:stCondLst>
                                        </p:cTn>
                                        <p:tgtEl>
                                          <p:spTgt spid="17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81"/>
                                        </p:tgtEl>
                                      </p:cBhvr>
                                    </p:animEffect>
                                    <p:set>
                                      <p:cBhvr>
                                        <p:cTn id="17" dur="1" fill="hold">
                                          <p:stCondLst>
                                            <p:cond delay="499"/>
                                          </p:stCondLst>
                                        </p:cTn>
                                        <p:tgtEl>
                                          <p:spTgt spid="1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79775" y="125425"/>
            <a:ext cx="8864099" cy="4968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en-US" sz="2800" b="0" i="0" u="none" strike="noStrike" cap="none" baseline="0">
                <a:solidFill>
                  <a:schemeClr val="lt1"/>
                </a:solidFill>
                <a:latin typeface="Pacifico"/>
                <a:ea typeface="Pacifico"/>
                <a:cs typeface="Pacifico"/>
                <a:sym typeface="Pacifico"/>
              </a:rPr>
              <a:t>Show us your badges</a:t>
            </a:r>
          </a:p>
        </p:txBody>
      </p:sp>
      <p:pic>
        <p:nvPicPr>
          <p:cNvPr id="240" name="Shape 240"/>
          <p:cNvPicPr preferRelativeResize="0"/>
          <p:nvPr/>
        </p:nvPicPr>
        <p:blipFill rotWithShape="1">
          <a:blip r:embed="rId3">
            <a:alphaModFix/>
          </a:blip>
          <a:srcRect/>
          <a:stretch/>
        </p:blipFill>
        <p:spPr>
          <a:xfrm>
            <a:off x="1393359" y="780387"/>
            <a:ext cx="6357300" cy="2941499"/>
          </a:xfrm>
          <a:prstGeom prst="rect">
            <a:avLst/>
          </a:prstGeom>
          <a:noFill/>
          <a:ln>
            <a:noFill/>
          </a:ln>
        </p:spPr>
      </p:pic>
      <p:sp>
        <p:nvSpPr>
          <p:cNvPr id="241" name="Shape 241"/>
          <p:cNvSpPr txBox="1"/>
          <p:nvPr/>
        </p:nvSpPr>
        <p:spPr>
          <a:xfrm>
            <a:off x="279775" y="3904348"/>
            <a:ext cx="6313799" cy="646199"/>
          </a:xfrm>
          <a:prstGeom prst="rect">
            <a:avLst/>
          </a:prstGeom>
          <a:noFill/>
          <a:ln>
            <a:noFill/>
          </a:ln>
        </p:spPr>
        <p:txBody>
          <a:bodyPr lIns="91425" tIns="45700" rIns="91425" bIns="45700" anchor="t" anchorCtr="0">
            <a:noAutofit/>
          </a:bodyPr>
          <a:lstStyle/>
          <a:p>
            <a:pPr marL="231775" marR="0" lvl="0" indent="-231775" algn="l" rtl="0">
              <a:spcBef>
                <a:spcPts val="0"/>
              </a:spcBef>
              <a:spcAft>
                <a:spcPts val="0"/>
              </a:spcAft>
              <a:buClr>
                <a:srgbClr val="D8D8D8"/>
              </a:buClr>
              <a:buSzPct val="100000"/>
              <a:buFont typeface="Proxima Nova"/>
              <a:buChar char="❖"/>
            </a:pPr>
            <a:r>
              <a:rPr lang="en-US" sz="1800" b="0" i="0" u="none" strike="noStrike" cap="none" baseline="0">
                <a:solidFill>
                  <a:srgbClr val="D8D8D8"/>
                </a:solidFill>
                <a:latin typeface="Proxima Nova"/>
                <a:ea typeface="Proxima Nova"/>
                <a:cs typeface="Proxima Nova"/>
                <a:sym typeface="Proxima Nova"/>
              </a:rPr>
              <a:t>Show the world your progress on Trailhead</a:t>
            </a:r>
          </a:p>
          <a:p>
            <a:pPr marL="231775" marR="0" lvl="0" indent="-231775" algn="l" rtl="0">
              <a:spcBef>
                <a:spcPts val="0"/>
              </a:spcBef>
              <a:spcAft>
                <a:spcPts val="0"/>
              </a:spcAft>
              <a:buClr>
                <a:srgbClr val="D8D8D8"/>
              </a:buClr>
              <a:buSzPct val="100000"/>
              <a:buFont typeface="Proxima Nova"/>
              <a:buChar char="❖"/>
            </a:pPr>
            <a:r>
              <a:rPr lang="en-US" sz="1800" b="0" i="0" u="none" strike="noStrike" cap="none" baseline="0">
                <a:solidFill>
                  <a:srgbClr val="D8D8D8"/>
                </a:solidFill>
                <a:latin typeface="Proxima Nova"/>
                <a:ea typeface="Proxima Nova"/>
                <a:cs typeface="Proxima Nova"/>
                <a:sym typeface="Proxima Nova"/>
              </a:rPr>
              <a:t>Share your badges on Twitter! #trailhead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60375" y="176213"/>
            <a:ext cx="8229600" cy="49688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a:solidFill>
                  <a:schemeClr val="lt1"/>
                </a:solidFill>
                <a:latin typeface="Proxima Nova"/>
                <a:ea typeface="Proxima Nova"/>
                <a:cs typeface="Proxima Nova"/>
                <a:sym typeface="Proxima Nova"/>
              </a:rPr>
              <a:t>L</a:t>
            </a:r>
            <a:r>
              <a:rPr lang="en-US" sz="2800" b="0" i="0" u="none" strike="noStrike" cap="none" baseline="0">
                <a:solidFill>
                  <a:schemeClr val="lt1"/>
                </a:solidFill>
                <a:latin typeface="Proxima Nova"/>
                <a:ea typeface="Proxima Nova"/>
                <a:cs typeface="Proxima Nova"/>
                <a:sym typeface="Proxima Nova"/>
              </a:rPr>
              <a:t>et </a:t>
            </a:r>
            <a:r>
              <a:rPr lang="en-US" sz="2800" smtClean="0">
                <a:solidFill>
                  <a:schemeClr val="lt1"/>
                </a:solidFill>
                <a:latin typeface="Proxima Nova"/>
                <a:ea typeface="Proxima Nova"/>
                <a:cs typeface="Proxima Nova"/>
                <a:sym typeface="Proxima Nova"/>
              </a:rPr>
              <a:t>Trailhead</a:t>
            </a:r>
            <a:r>
              <a:rPr lang="en-US" sz="2800" b="0" i="0" u="none" strike="noStrike" cap="none" baseline="0" smtClean="0">
                <a:solidFill>
                  <a:schemeClr val="lt1"/>
                </a:solidFill>
                <a:latin typeface="Proxima Nova"/>
                <a:ea typeface="Proxima Nova"/>
                <a:cs typeface="Proxima Nova"/>
                <a:sym typeface="Proxima Nova"/>
              </a:rPr>
              <a:t> </a:t>
            </a:r>
            <a:r>
              <a:rPr lang="en-US" sz="2800" b="0" i="0" u="none" strike="noStrike" cap="none" baseline="0">
                <a:solidFill>
                  <a:schemeClr val="lt1"/>
                </a:solidFill>
                <a:latin typeface="Proxima Nova"/>
                <a:ea typeface="Proxima Nova"/>
                <a:cs typeface="Proxima Nova"/>
                <a:sym typeface="Proxima Nova"/>
              </a:rPr>
              <a:t>guide you</a:t>
            </a:r>
          </a:p>
        </p:txBody>
      </p:sp>
      <p:pic>
        <p:nvPicPr>
          <p:cNvPr id="196" name="Shape 196"/>
          <p:cNvPicPr preferRelativeResize="0"/>
          <p:nvPr/>
        </p:nvPicPr>
        <p:blipFill>
          <a:blip r:embed="rId3">
            <a:alphaModFix/>
          </a:blip>
          <a:stretch>
            <a:fillRect/>
          </a:stretch>
        </p:blipFill>
        <p:spPr>
          <a:xfrm>
            <a:off x="971825" y="760750"/>
            <a:ext cx="7396949" cy="1771775"/>
          </a:xfrm>
          <a:prstGeom prst="rect">
            <a:avLst/>
          </a:prstGeom>
          <a:noFill/>
          <a:ln>
            <a:noFill/>
          </a:ln>
        </p:spPr>
      </p:pic>
      <p:sp>
        <p:nvSpPr>
          <p:cNvPr id="197" name="Shape 197"/>
          <p:cNvSpPr txBox="1">
            <a:spLocks noGrp="1"/>
          </p:cNvSpPr>
          <p:nvPr>
            <p:ph type="title" idx="2"/>
          </p:nvPr>
        </p:nvSpPr>
        <p:spPr>
          <a:xfrm>
            <a:off x="555500" y="2632988"/>
            <a:ext cx="8229600" cy="4968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0" i="0" u="none" strike="noStrike" cap="none" baseline="0">
                <a:solidFill>
                  <a:schemeClr val="lt1"/>
                </a:solidFill>
                <a:latin typeface="Proxima Nova"/>
                <a:ea typeface="Proxima Nova"/>
                <a:cs typeface="Proxima Nova"/>
                <a:sym typeface="Proxima Nova"/>
              </a:rPr>
              <a:t>…or blaze your own trail</a:t>
            </a:r>
          </a:p>
        </p:txBody>
      </p:sp>
      <p:pic>
        <p:nvPicPr>
          <p:cNvPr id="198" name="Shape 198"/>
          <p:cNvPicPr preferRelativeResize="0"/>
          <p:nvPr/>
        </p:nvPicPr>
        <p:blipFill>
          <a:blip r:embed="rId4">
            <a:alphaModFix/>
          </a:blip>
          <a:stretch>
            <a:fillRect/>
          </a:stretch>
        </p:blipFill>
        <p:spPr>
          <a:xfrm>
            <a:off x="2499275" y="3206000"/>
            <a:ext cx="4168625" cy="17992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par>
                                <p:cTn id="8" presetID="10" presetClass="entr" presetSubtype="0" fill="hold" nodeType="withEffect">
                                  <p:stCondLst>
                                    <p:cond delay="0"/>
                                  </p:stCondLst>
                                  <p:childTnLst>
                                    <p:set>
                                      <p:cBhvr>
                                        <p:cTn id="9" dur="1" fill="hold">
                                          <p:stCondLst>
                                            <p:cond delay="0"/>
                                          </p:stCondLst>
                                        </p:cTn>
                                        <p:tgtEl>
                                          <p:spTgt spid="198"/>
                                        </p:tgtEl>
                                        <p:attrNameLst>
                                          <p:attrName>style.visibility</p:attrName>
                                        </p:attrNameLst>
                                      </p:cBhvr>
                                      <p:to>
                                        <p:strVal val="visible"/>
                                      </p:to>
                                    </p:set>
                                    <p:animEffect transition="in" filter="fade">
                                      <p:cBhvr>
                                        <p:cTn id="1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456C"/>
        </a:solidFill>
        <a:effectLst/>
      </p:bgPr>
    </p:bg>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73075" y="1827213"/>
            <a:ext cx="8229600" cy="49688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0" i="0" u="none" strike="noStrike" cap="none" baseline="0">
                <a:solidFill>
                  <a:schemeClr val="lt1"/>
                </a:solidFill>
                <a:latin typeface="Pacifico"/>
                <a:ea typeface="Pacifico"/>
                <a:cs typeface="Pacifico"/>
                <a:sym typeface="Pacifico"/>
              </a:rPr>
              <a:t>Demonstration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014-devweek-template">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A5313E3921E446AB30A85975332AD6" ma:contentTypeVersion="0" ma:contentTypeDescription="Create a new document." ma:contentTypeScope="" ma:versionID="93811c031fd9a48c494e04e565a5b1f2">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A2972-14B0-49B1-8AEE-649693552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8AEB7C3-F954-4EFF-90E4-1AA4F328AF2E}">
  <ds:schemaRefs>
    <ds:schemaRef ds:uri="http://schemas.microsoft.com/sharepoint/v3/contenttype/forms"/>
  </ds:schemaRefs>
</ds:datastoreItem>
</file>

<file path=customXml/itemProps3.xml><?xml version="1.0" encoding="utf-8"?>
<ds:datastoreItem xmlns:ds="http://schemas.openxmlformats.org/officeDocument/2006/customXml" ds:itemID="{EFA5023C-CFF0-49E8-B99E-7FADFF4A9B8A}">
  <ds:schemaRefs>
    <ds:schemaRef ds:uri="http://schemas.microsoft.com/office/2006/documentManagement/types"/>
    <ds:schemaRef ds:uri="http://purl.org/dc/elements/1.1/"/>
    <ds:schemaRef ds:uri="http://www.w3.org/XML/1998/namespace"/>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1269</TotalTime>
  <Words>2490</Words>
  <Application>Microsoft Office PowerPoint</Application>
  <PresentationFormat>On-screen Show (16:9)</PresentationFormat>
  <Paragraphs>183</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Noto Symbol</vt:lpstr>
      <vt:lpstr>Pacifico</vt:lpstr>
      <vt:lpstr>Proxima Nova</vt:lpstr>
      <vt:lpstr>2014-devweek-template</vt:lpstr>
      <vt:lpstr>PowerPoint Presentation</vt:lpstr>
      <vt:lpstr>Two Approaches to Development</vt:lpstr>
      <vt:lpstr>Tools for Getting the Job Done</vt:lpstr>
      <vt:lpstr>But how do you learn  AND keep up with all this stuff?</vt:lpstr>
      <vt:lpstr>Trailhead is a   fun, interactive, guided &amp; FREE way for  Admins and Developers  to learn Salesforce</vt:lpstr>
      <vt:lpstr>Trailhead is fun</vt:lpstr>
      <vt:lpstr>Show us your badges</vt:lpstr>
      <vt:lpstr>Let Trailhead guide you</vt:lpstr>
      <vt:lpstr>Demonstration</vt:lpstr>
      <vt:lpstr>PowerPoint Presentation</vt:lpstr>
      <vt:lpstr>PowerPoint Presentation</vt:lpstr>
      <vt:lpstr>PowerPoint Presentation</vt:lpstr>
      <vt:lpstr>Summer ‘15 Enhancements</vt:lpstr>
      <vt:lpstr>Demonstrations</vt:lpstr>
      <vt:lpstr>Why Process Builder over Workflow Rules?</vt:lpstr>
      <vt:lpstr>When to use Process Builder or Visual Flows?</vt:lpstr>
      <vt:lpstr>Best Practices</vt:lpstr>
      <vt:lpstr>But how do you learn  AND keep up with all this stuff?</vt:lpstr>
      <vt:lpstr>https://developer.salesforce.com/trailhead/module/business_process_automation </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Ayers</dc:creator>
  <cp:lastModifiedBy>Douglas Ayers</cp:lastModifiedBy>
  <cp:revision>55</cp:revision>
  <dcterms:modified xsi:type="dcterms:W3CDTF">2015-07-16T03:49:27Z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0x01010079A5313E3921E446AB30A85975332AD6</vt:lpwstr>
  </property>
</Properties>
</file>