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2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1388B-F3EB-D540-AD10-468232C7DE76}" type="datetimeFigureOut">
              <a:rPr lang="en-US" smtClean="0"/>
              <a:t>9/2/18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63D36-F8A3-9241-930B-810B38F6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5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Think-Pair-Share: </a:t>
            </a:r>
            <a:br>
              <a:rPr lang="en-US" baseline="0" dirty="0"/>
            </a:br>
            <a:r>
              <a:rPr lang="en-US" baseline="0" dirty="0"/>
              <a:t>1. Give students time to think. </a:t>
            </a:r>
            <a:br>
              <a:rPr lang="en-US" baseline="0" dirty="0"/>
            </a:br>
            <a:r>
              <a:rPr lang="en-US" baseline="0" dirty="0"/>
              <a:t>2. Have students vote. </a:t>
            </a:r>
            <a:br>
              <a:rPr lang="en-US" baseline="0" dirty="0"/>
            </a:br>
            <a:r>
              <a:rPr lang="en-US" baseline="0" dirty="0"/>
              <a:t>3. Have students discuss if &lt; 80% right (“You have 1 minute: 59, 58, 57”). </a:t>
            </a:r>
            <a:br>
              <a:rPr lang="en-US" baseline="0" dirty="0"/>
            </a:br>
            <a:r>
              <a:rPr lang="en-US" baseline="0" dirty="0"/>
              <a:t>4. Have students re-vote.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Programs: </a:t>
            </a:r>
          </a:p>
          <a:p>
            <a:r>
              <a:rPr lang="en-US" dirty="0"/>
              <a:t>1: Starts</a:t>
            </a:r>
            <a:r>
              <a:rPr lang="en-US" baseline="0" dirty="0"/>
              <a:t> at the second multiple</a:t>
            </a:r>
          </a:p>
          <a:p>
            <a:r>
              <a:rPr lang="en-US" baseline="0" dirty="0"/>
              <a:t>2: Correct</a:t>
            </a:r>
          </a:p>
          <a:p>
            <a:r>
              <a:rPr lang="en-US" baseline="0" dirty="0"/>
              <a:t>3: Doubles each time</a:t>
            </a:r>
          </a:p>
          <a:p>
            <a:r>
              <a:rPr lang="en-US" baseline="0" dirty="0"/>
              <a:t>4: Outputs the number, then the number + 102, then the number + 204.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23F0-4CC8-4BDE-9910-16540DFF23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0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BCC7-C9EB-AD49-98D3-9F05BD63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3111-0EF2-DC40-BB5F-604AC3D44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B203F-2788-4043-B916-DC89F2B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A2CC-37BD-A848-9F44-6A355CA3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E507-DB0F-2945-82BC-DA4E5C78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2BF8-F0B2-4143-AC54-E2FC05E8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33036-3EAD-8E4A-B194-43F7A2E6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CA52-A1A5-D84F-AC9D-F465AA90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6E0E-17EB-754E-923F-8839BB08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EB00B-CB71-4748-A7BC-D1BE0B7A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8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D5D08-F681-D945-8E95-1B3B1BE97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DFFF-90A3-8842-B7DD-DD5EF78F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9012E-0B59-304D-B426-8E920824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AB45C-2CFD-1C47-8A3F-31872922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4690-413F-5E48-B76D-DBD638C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3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D07C-5E5A-FE40-A47C-AC3EC7C9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08B3-95A2-B246-8E9D-0DC0D7CB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064A1-27CE-A34E-88A7-F51BB80B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DADA-FF5B-094B-BED2-2BF4F6F5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32D17-923F-6D4C-9132-56D31F11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A473-F1A3-084F-8AE9-7F8D1A8C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D4B87-F214-344F-99E9-22138A927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89EC-5B97-5945-A433-63F5F3C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BEB4-7A74-5F40-ABF2-D6CEB582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C230-40BD-4447-AB9B-189ECEE6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9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B856-0646-D74F-9326-5B2859B2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2157-63A0-784B-B86F-3FCD9DC2C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FBE68-0FB0-D542-BBEA-1AFAE3D6F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0428B-6F9E-5447-9B5B-485D12F0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0AA75-47ED-6146-BCE6-ED6FDB06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BC23C-10C1-B14F-83BC-116A1118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E215-EA3A-754D-9EC6-BF99DEC8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B01A-8212-BE4F-9823-EC9B1C9B3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ED467-3FB8-524D-81F3-6A1D71196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A9BD7-F2E1-394D-94D3-DEEB0CFE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D46E1-4016-A74A-82AF-D8345C2B8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5C05B-5EFF-EA41-99E7-87BC6563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0211C-62A5-E049-B50C-122EE244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389E9-29B9-0F49-92EB-688D0D2A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CD58-F0AF-2E47-9486-1E3E96C6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1A6BC-E2F5-DB49-BA3C-E2FF288C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A6C34-F5E2-1541-832D-9232CD60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9715E-1E67-244F-AACD-3148342D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7FFDC-3CC5-6A4E-8948-B66E1D2A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8B789-423F-8B49-A6BE-9F70C260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176A1-0778-9940-9985-2B9AA1D3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BA8C-DDFD-F044-A8F8-5A63FABF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CFB3-8252-EC4A-9B55-ECEB0E099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292E5-7CCD-D64C-B3A0-EC6C3DCBD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CBC65-4277-0742-AE6A-6A54084E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7E5D3-18DD-AB4E-AF77-5ADE1D24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2153-2B4D-0544-8F41-AD3B3CA8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7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7A4F-C382-864A-BBCF-45043FD4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C123B-18A8-8E4F-BD96-8ACC75A3F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17580-2660-4C48-98C6-74942DD2D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B5C8F-765B-B548-AE4B-23311F13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920AA-5A7C-8845-8318-5170EFE2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CE8C0-1B92-AA46-946D-F50A105E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5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402CF-DABB-F343-9C20-9E595491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7A1FA-D9E2-7446-9781-CC11659C1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D644-71E0-AE4F-B5D0-6239ED15C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F6B4-AF1E-4343-8E34-091B15E46DD5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D54D-A73B-C748-A4FD-1303F89EC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2B9E9-2997-3945-8F47-B987E3031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C885-1153-3C47-8573-4DFA2DDC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 Man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39856-4E3F-254D-A99D-DE95ADC5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There’s a little man in the mailroom that follows each instruction to the letter but he can only follow one instruction at a time.</a:t>
            </a:r>
          </a:p>
        </p:txBody>
      </p:sp>
    </p:spTree>
    <p:extLst>
      <p:ext uri="{BB962C8B-B14F-4D97-AF65-F5344CB8AC3E}">
        <p14:creationId xmlns:p14="http://schemas.microsoft.com/office/powerpoint/2010/main" val="251992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7631-F348-0447-984F-4B1A63352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 Man Computer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0E639A5-7FCE-FE44-968D-4B4369FFA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Components and Behavior</a:t>
            </a:r>
          </a:p>
        </p:txBody>
      </p:sp>
    </p:spTree>
    <p:extLst>
      <p:ext uri="{BB962C8B-B14F-4D97-AF65-F5344CB8AC3E}">
        <p14:creationId xmlns:p14="http://schemas.microsoft.com/office/powerpoint/2010/main" val="89976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9A7E72-89D0-E041-A72E-D761CF4A9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50" y="2308949"/>
            <a:ext cx="2641759" cy="30630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3F0259-0A4A-3F43-BB36-AD5F43705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80792"/>
              </p:ext>
            </p:extLst>
          </p:nvPr>
        </p:nvGraphicFramePr>
        <p:xfrm>
          <a:off x="7430124" y="351173"/>
          <a:ext cx="3836943" cy="6380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3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00-04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05-09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10-14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15-19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20-24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25-29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30-34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35-39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40-44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45-49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50-54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55-59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60-64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65-69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70-74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75-79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80-84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85-89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90-94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95-99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B852311A-D871-AD49-B686-2CFEFC966C64}"/>
              </a:ext>
            </a:extLst>
          </p:cNvPr>
          <p:cNvGrpSpPr/>
          <p:nvPr/>
        </p:nvGrpSpPr>
        <p:grpSpPr>
          <a:xfrm>
            <a:off x="1413740" y="3289130"/>
            <a:ext cx="1114667" cy="668985"/>
            <a:chOff x="1413740" y="3289130"/>
            <a:chExt cx="1114667" cy="6689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1F1B72-03DF-364C-971C-0BF07BCB3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740" y="3289130"/>
              <a:ext cx="762722" cy="6057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DDE69C-B18E-D24D-A025-9828DE100894}"/>
                </a:ext>
              </a:extLst>
            </p:cNvPr>
            <p:cNvSpPr txBox="1"/>
            <p:nvPr/>
          </p:nvSpPr>
          <p:spPr>
            <a:xfrm>
              <a:off x="1446581" y="3588783"/>
              <a:ext cx="108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181A8B-D49F-9544-BAA6-737196391328}"/>
              </a:ext>
            </a:extLst>
          </p:cNvPr>
          <p:cNvGrpSpPr/>
          <p:nvPr/>
        </p:nvGrpSpPr>
        <p:grpSpPr>
          <a:xfrm>
            <a:off x="1381569" y="4723006"/>
            <a:ext cx="1206924" cy="661928"/>
            <a:chOff x="6649267" y="2179746"/>
            <a:chExt cx="1206924" cy="66192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40B655A-01C8-9448-B575-93C9D6DAC85C}"/>
                </a:ext>
              </a:extLst>
            </p:cNvPr>
            <p:cNvSpPr/>
            <p:nvPr/>
          </p:nvSpPr>
          <p:spPr>
            <a:xfrm>
              <a:off x="6649267" y="2482849"/>
              <a:ext cx="778479" cy="35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A893AE-02AE-BD47-84CA-33039720333C}"/>
                </a:ext>
              </a:extLst>
            </p:cNvPr>
            <p:cNvSpPr txBox="1"/>
            <p:nvPr/>
          </p:nvSpPr>
          <p:spPr>
            <a:xfrm>
              <a:off x="6774365" y="2179746"/>
              <a:ext cx="108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Calc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41E019-9E60-5F40-BBCE-B8F81016D218}"/>
              </a:ext>
            </a:extLst>
          </p:cNvPr>
          <p:cNvGrpSpPr/>
          <p:nvPr/>
        </p:nvGrpSpPr>
        <p:grpSpPr>
          <a:xfrm>
            <a:off x="539451" y="2096222"/>
            <a:ext cx="2527054" cy="1010393"/>
            <a:chOff x="5774979" y="1831281"/>
            <a:chExt cx="2527054" cy="101039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9684EF4-9901-C84F-8F08-F45BD1D720B8}"/>
                </a:ext>
              </a:extLst>
            </p:cNvPr>
            <p:cNvSpPr/>
            <p:nvPr/>
          </p:nvSpPr>
          <p:spPr>
            <a:xfrm>
              <a:off x="6649267" y="2482849"/>
              <a:ext cx="778479" cy="35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B447D2-513D-0D43-80A1-C39D43522274}"/>
                </a:ext>
              </a:extLst>
            </p:cNvPr>
            <p:cNvSpPr txBox="1"/>
            <p:nvPr/>
          </p:nvSpPr>
          <p:spPr>
            <a:xfrm>
              <a:off x="5774979" y="1831281"/>
              <a:ext cx="2527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Instruction Location Counter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70DC87-FD26-4843-B803-43C8D4496D82}"/>
              </a:ext>
            </a:extLst>
          </p:cNvPr>
          <p:cNvGrpSpPr/>
          <p:nvPr/>
        </p:nvGrpSpPr>
        <p:grpSpPr>
          <a:xfrm>
            <a:off x="1373893" y="4060522"/>
            <a:ext cx="1081826" cy="683053"/>
            <a:chOff x="1376241" y="3289130"/>
            <a:chExt cx="1081826" cy="68305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50A0304-4125-AF4E-B7F4-759CBDFBB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740" y="3289130"/>
              <a:ext cx="762722" cy="60572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E1E983-E48D-844A-B016-0DA345D05D8F}"/>
                </a:ext>
              </a:extLst>
            </p:cNvPr>
            <p:cNvSpPr txBox="1"/>
            <p:nvPr/>
          </p:nvSpPr>
          <p:spPr>
            <a:xfrm>
              <a:off x="1376241" y="3602851"/>
              <a:ext cx="108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8929-DC88-CB42-8051-4B2B7601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99F7-F811-5345-B899-BA802DF7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man is the “processor”.  He executes the instructions</a:t>
            </a:r>
          </a:p>
          <a:p>
            <a:r>
              <a:rPr lang="en-US" dirty="0"/>
              <a:t>The mailboxes are RAM (the LMC does not have a disk).  Each mailbox holds either data (information we want to store) or instructions</a:t>
            </a:r>
          </a:p>
          <a:p>
            <a:r>
              <a:rPr lang="en-US" dirty="0"/>
              <a:t>The instruction counter tells us which mailbox we need to execute </a:t>
            </a:r>
          </a:p>
          <a:p>
            <a:r>
              <a:rPr lang="en-US" dirty="0"/>
              <a:t>The input tray is where we get information from the user</a:t>
            </a:r>
          </a:p>
          <a:p>
            <a:r>
              <a:rPr lang="en-US" dirty="0"/>
              <a:t>The output tray is where we put information for the user</a:t>
            </a:r>
          </a:p>
          <a:p>
            <a:r>
              <a:rPr lang="en-US" dirty="0" err="1"/>
              <a:t>Calc</a:t>
            </a:r>
            <a:r>
              <a:rPr lang="en-US" dirty="0"/>
              <a:t> is a temporary location we can put information to be used later</a:t>
            </a:r>
          </a:p>
        </p:txBody>
      </p:sp>
    </p:spTree>
    <p:extLst>
      <p:ext uri="{BB962C8B-B14F-4D97-AF65-F5344CB8AC3E}">
        <p14:creationId xmlns:p14="http://schemas.microsoft.com/office/powerpoint/2010/main" val="291554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560D-D33A-394D-B7EF-A3E631DB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05D3-51F8-A54D-879C-55934675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are three digit numbers</a:t>
            </a:r>
          </a:p>
          <a:p>
            <a:r>
              <a:rPr lang="en-US" dirty="0"/>
              <a:t>The first digit is the command</a:t>
            </a:r>
          </a:p>
          <a:p>
            <a:r>
              <a:rPr lang="en-US" dirty="0"/>
              <a:t>The second two numbers are general the mailbox to execute the command on</a:t>
            </a:r>
          </a:p>
          <a:p>
            <a:r>
              <a:rPr lang="en-US" dirty="0"/>
              <a:t>For example, 1XX means take the value in the XX mailbox and add it to whatever is in the temporary location, </a:t>
            </a:r>
            <a:r>
              <a:rPr lang="en-US" dirty="0" err="1"/>
              <a:t>calc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3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0448-54AF-D64E-822F-A2C33AA0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Instructions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2D60E-DC53-4040-B87B-43D23CA464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1XX – add the value in mailbox XX 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2XX – subtract the value in mailbox xx from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3XX – put the value of </a:t>
            </a:r>
            <a:r>
              <a:rPr lang="en-US" dirty="0" err="1"/>
              <a:t>calc</a:t>
            </a:r>
            <a:r>
              <a:rPr lang="en-US" dirty="0"/>
              <a:t> into mailbox XX</a:t>
            </a:r>
          </a:p>
          <a:p>
            <a:r>
              <a:rPr lang="en-US" dirty="0"/>
              <a:t>5XX – take the value of mailbox XX and put it into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6XX – set the instruction counter to XX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69A1B5-33FD-064C-B270-FA63FADB67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7XX – set the instruction counter to XX if </a:t>
            </a:r>
            <a:r>
              <a:rPr lang="en-US" dirty="0" err="1"/>
              <a:t>calc</a:t>
            </a:r>
            <a:r>
              <a:rPr lang="en-US" dirty="0"/>
              <a:t> is 0, otherwise nap</a:t>
            </a:r>
          </a:p>
          <a:p>
            <a:r>
              <a:rPr lang="en-US" dirty="0"/>
              <a:t>8XX – set the instruction counter to XX if </a:t>
            </a:r>
            <a:r>
              <a:rPr lang="en-US" dirty="0" err="1"/>
              <a:t>calc</a:t>
            </a:r>
            <a:r>
              <a:rPr lang="en-US" dirty="0"/>
              <a:t> is positive, otherwise nap</a:t>
            </a:r>
          </a:p>
          <a:p>
            <a:r>
              <a:rPr lang="en-US" dirty="0"/>
              <a:t>901 – grab the top item from input and put it in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902 – put </a:t>
            </a:r>
            <a:r>
              <a:rPr lang="en-US" dirty="0" err="1"/>
              <a:t>calc</a:t>
            </a:r>
            <a:r>
              <a:rPr lang="en-US" dirty="0"/>
              <a:t> into output</a:t>
            </a:r>
          </a:p>
          <a:p>
            <a:r>
              <a:rPr lang="en-US" dirty="0"/>
              <a:t>000 – stop and go home</a:t>
            </a:r>
          </a:p>
        </p:txBody>
      </p:sp>
    </p:spTree>
    <p:extLst>
      <p:ext uri="{BB962C8B-B14F-4D97-AF65-F5344CB8AC3E}">
        <p14:creationId xmlns:p14="http://schemas.microsoft.com/office/powerpoint/2010/main" val="211934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C81910-C50E-D64B-AE9E-5FE5F6E2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Add 2 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F22CD-5EDE-FD43-8F86-1DABAFA2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number from input into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Copy that number to an unused mailbox (mailbox 20)</a:t>
            </a:r>
          </a:p>
          <a:p>
            <a:r>
              <a:rPr lang="en-US" dirty="0"/>
              <a:t>Get another number from input into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Add the number we put into a mailbox 20 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calc</a:t>
            </a:r>
            <a:r>
              <a:rPr lang="en-US" dirty="0"/>
              <a:t> to the output</a:t>
            </a:r>
          </a:p>
          <a:p>
            <a:r>
              <a:rPr lang="en-US" dirty="0"/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79356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6AFB-0FB3-2E4A-BF37-AA15F4C8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Add 2 Numbers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D6BE3-FF47-E249-9DE9-FCAB6E5F13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r>
              <a:rPr lang="en-US" dirty="0"/>
              <a:t>STORE 20</a:t>
            </a:r>
          </a:p>
          <a:p>
            <a:r>
              <a:rPr lang="en-US" dirty="0"/>
              <a:t>INPUT</a:t>
            </a:r>
          </a:p>
          <a:p>
            <a:r>
              <a:rPr lang="en-US" dirty="0"/>
              <a:t>ADD 20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HALT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758051-FA84-824A-A369-8DDF56B074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901</a:t>
            </a:r>
          </a:p>
          <a:p>
            <a:r>
              <a:rPr lang="en-US" dirty="0"/>
              <a:t>320</a:t>
            </a:r>
          </a:p>
          <a:p>
            <a:r>
              <a:rPr lang="en-US" dirty="0"/>
              <a:t>901</a:t>
            </a:r>
          </a:p>
          <a:p>
            <a:r>
              <a:rPr lang="en-US" dirty="0"/>
              <a:t>120</a:t>
            </a:r>
          </a:p>
          <a:p>
            <a:r>
              <a:rPr lang="en-US" dirty="0"/>
              <a:t>902</a:t>
            </a:r>
          </a:p>
          <a:p>
            <a:r>
              <a:rPr lang="en-US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110236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2D8E-32DB-EB45-8E7D-40CF6D85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Read / Write Two Numbers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87137-EA49-BD46-8F4E-474BB66C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number from input into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Copy the number to an unused mailbox (mailbox 20)</a:t>
            </a:r>
          </a:p>
          <a:p>
            <a:r>
              <a:rPr lang="en-US" dirty="0"/>
              <a:t>Get a number from input into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Copy the number to an unused mailbox (mailbox 21)</a:t>
            </a:r>
          </a:p>
          <a:p>
            <a:r>
              <a:rPr lang="en-US" dirty="0"/>
              <a:t>Copy the value from mailbox 20 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Copy the value in </a:t>
            </a:r>
            <a:r>
              <a:rPr lang="en-US" dirty="0" err="1"/>
              <a:t>calc</a:t>
            </a:r>
            <a:r>
              <a:rPr lang="en-US" dirty="0"/>
              <a:t> to output</a:t>
            </a:r>
          </a:p>
          <a:p>
            <a:r>
              <a:rPr lang="en-US" dirty="0"/>
              <a:t>Copy the value from mailbox 21 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Copy the value in </a:t>
            </a:r>
            <a:r>
              <a:rPr lang="en-US" dirty="0" err="1"/>
              <a:t>calc</a:t>
            </a:r>
            <a:r>
              <a:rPr lang="en-US" dirty="0"/>
              <a:t> to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9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9E41-1BF0-2D42-99E9-98723BC3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– Swap Two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F198-A482-4D49-A305-A9B5BD4E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number from input into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503439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9E41-1BF0-2D42-99E9-98723BC3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– First Three Multiples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F198-A482-4D49-A305-A9B5BD4E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number from input into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27303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D636EB-DF62-6A47-B18D-3D0AC09F9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35" y="1235675"/>
            <a:ext cx="10167729" cy="43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3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67191" cy="1450757"/>
          </a:xfrm>
        </p:spPr>
        <p:txBody>
          <a:bodyPr>
            <a:normAutofit/>
          </a:bodyPr>
          <a:lstStyle/>
          <a:p>
            <a:r>
              <a:rPr lang="en-US" dirty="0"/>
              <a:t>Your Turn – First Three Multiples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89960" y="1845734"/>
            <a:ext cx="2407920" cy="402336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800" b="1" dirty="0"/>
              <a:t>2</a:t>
            </a:r>
            <a:endParaRPr lang="en-US" sz="480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901	INPUT</a:t>
            </a:r>
            <a:br>
              <a:rPr lang="en-US" dirty="0"/>
            </a:br>
            <a:r>
              <a:rPr lang="en-US" dirty="0"/>
              <a:t>320	STORE 20</a:t>
            </a:r>
            <a:br>
              <a:rPr lang="en-US" dirty="0"/>
            </a:br>
            <a:r>
              <a:rPr lang="en-US" dirty="0"/>
              <a:t>902	OUTPUT</a:t>
            </a:r>
            <a:br>
              <a:rPr lang="en-US" dirty="0"/>
            </a:br>
            <a:r>
              <a:rPr lang="en-US" dirty="0"/>
              <a:t>120	ADD 20</a:t>
            </a:r>
            <a:br>
              <a:rPr lang="en-US" dirty="0"/>
            </a:br>
            <a:r>
              <a:rPr lang="en-US" dirty="0"/>
              <a:t>902	OUTPUT</a:t>
            </a:r>
            <a:br>
              <a:rPr lang="en-US" dirty="0"/>
            </a:br>
            <a:r>
              <a:rPr lang="en-US" dirty="0"/>
              <a:t>120	ADD 20</a:t>
            </a:r>
            <a:br>
              <a:rPr lang="en-US" dirty="0"/>
            </a:br>
            <a:r>
              <a:rPr lang="en-US" dirty="0"/>
              <a:t>902	OUTPUT</a:t>
            </a:r>
            <a:br>
              <a:rPr lang="en-US" dirty="0"/>
            </a:br>
            <a:r>
              <a:rPr lang="en-US" dirty="0"/>
              <a:t>000	HALT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897880" y="1845734"/>
            <a:ext cx="2407920" cy="45550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5200" b="1" dirty="0"/>
              <a:t>3</a:t>
            </a:r>
          </a:p>
          <a:p>
            <a:pPr>
              <a:lnSpc>
                <a:spcPct val="110000"/>
              </a:lnSpc>
            </a:pPr>
            <a:r>
              <a:rPr lang="en-US" dirty="0"/>
              <a:t>901	INPUT</a:t>
            </a:r>
            <a:br>
              <a:rPr lang="en-US" dirty="0"/>
            </a:br>
            <a:r>
              <a:rPr lang="en-US" dirty="0"/>
              <a:t>320	STORE 20</a:t>
            </a:r>
            <a:br>
              <a:rPr lang="en-US" dirty="0"/>
            </a:br>
            <a:r>
              <a:rPr lang="en-US" dirty="0"/>
              <a:t>902	OUTPUT</a:t>
            </a:r>
            <a:br>
              <a:rPr lang="en-US" dirty="0"/>
            </a:br>
            <a:r>
              <a:rPr lang="en-US" dirty="0"/>
              <a:t>520	LOAD 20</a:t>
            </a:r>
            <a:br>
              <a:rPr lang="en-US" dirty="0"/>
            </a:br>
            <a:r>
              <a:rPr lang="en-US" dirty="0"/>
              <a:t>120	ADD 20</a:t>
            </a:r>
            <a:br>
              <a:rPr lang="en-US" dirty="0"/>
            </a:br>
            <a:r>
              <a:rPr lang="en-US" dirty="0"/>
              <a:t>320	STORE 20</a:t>
            </a:r>
            <a:br>
              <a:rPr lang="en-US" dirty="0"/>
            </a:br>
            <a:r>
              <a:rPr lang="en-US" dirty="0"/>
              <a:t>902	OUTPUT</a:t>
            </a:r>
            <a:br>
              <a:rPr lang="en-US" dirty="0"/>
            </a:br>
            <a:r>
              <a:rPr lang="en-US" dirty="0"/>
              <a:t>520	LOAD 20</a:t>
            </a:r>
            <a:br>
              <a:rPr lang="en-US" dirty="0"/>
            </a:br>
            <a:r>
              <a:rPr lang="en-US" dirty="0"/>
              <a:t>120	ADD 20</a:t>
            </a:r>
            <a:br>
              <a:rPr lang="en-US" dirty="0"/>
            </a:br>
            <a:r>
              <a:rPr lang="en-US" dirty="0"/>
              <a:t>320	STORE 20</a:t>
            </a:r>
            <a:br>
              <a:rPr lang="en-US" dirty="0"/>
            </a:br>
            <a:r>
              <a:rPr lang="en-US" dirty="0"/>
              <a:t>902	OUTPUT</a:t>
            </a:r>
            <a:br>
              <a:rPr lang="en-US" dirty="0"/>
            </a:br>
            <a:r>
              <a:rPr lang="en-US" dirty="0"/>
              <a:t>000	HALT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8305800" y="1845734"/>
            <a:ext cx="2407920" cy="4023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800" b="1" dirty="0"/>
              <a:t>4</a:t>
            </a:r>
            <a:endParaRPr lang="en-US" sz="4800" dirty="0"/>
          </a:p>
          <a:p>
            <a:pPr>
              <a:lnSpc>
                <a:spcPct val="100000"/>
              </a:lnSpc>
            </a:pPr>
            <a:r>
              <a:rPr lang="en-US" dirty="0"/>
              <a:t>901	INPUT</a:t>
            </a:r>
            <a:br>
              <a:rPr lang="en-US" dirty="0"/>
            </a:br>
            <a:r>
              <a:rPr lang="en-US" dirty="0"/>
              <a:t>902	OUTPUT</a:t>
            </a:r>
            <a:br>
              <a:rPr lang="en-US" dirty="0"/>
            </a:br>
            <a:r>
              <a:rPr lang="en-US" dirty="0"/>
              <a:t>102	ADD 2</a:t>
            </a:r>
            <a:br>
              <a:rPr lang="en-US" dirty="0"/>
            </a:br>
            <a:r>
              <a:rPr lang="en-US" dirty="0"/>
              <a:t>902	OUTPUT</a:t>
            </a:r>
            <a:br>
              <a:rPr lang="en-US" dirty="0"/>
            </a:br>
            <a:r>
              <a:rPr lang="en-US" dirty="0"/>
              <a:t>102	ADD 2</a:t>
            </a:r>
            <a:br>
              <a:rPr lang="en-US" dirty="0"/>
            </a:br>
            <a:r>
              <a:rPr lang="en-US" dirty="0"/>
              <a:t>902	OUTPUT</a:t>
            </a:r>
            <a:br>
              <a:rPr lang="en-US" dirty="0"/>
            </a:br>
            <a:r>
              <a:rPr lang="en-US" dirty="0"/>
              <a:t>000	HALT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half" idx="2"/>
          </p:nvPr>
        </p:nvSpPr>
        <p:spPr>
          <a:xfrm>
            <a:off x="1082040" y="1845734"/>
            <a:ext cx="2407920" cy="402336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800" b="1" dirty="0"/>
              <a:t>1</a:t>
            </a:r>
            <a:endParaRPr lang="en-US" sz="480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901	INPUT</a:t>
            </a:r>
            <a:br>
              <a:rPr lang="en-US" dirty="0"/>
            </a:br>
            <a:r>
              <a:rPr lang="en-US" dirty="0"/>
              <a:t>320	STORE 20</a:t>
            </a:r>
            <a:br>
              <a:rPr lang="en-US" dirty="0"/>
            </a:br>
            <a:r>
              <a:rPr lang="en-US" dirty="0"/>
              <a:t>120	ADD 20</a:t>
            </a:r>
            <a:br>
              <a:rPr lang="en-US" dirty="0"/>
            </a:br>
            <a:r>
              <a:rPr lang="en-US" dirty="0"/>
              <a:t>902	OUTPUT</a:t>
            </a:r>
            <a:br>
              <a:rPr lang="en-US" dirty="0"/>
            </a:br>
            <a:r>
              <a:rPr lang="en-US" dirty="0"/>
              <a:t>120	ADD 20</a:t>
            </a:r>
            <a:br>
              <a:rPr lang="en-US" dirty="0"/>
            </a:br>
            <a:r>
              <a:rPr lang="en-US" dirty="0"/>
              <a:t>902	OUTPUT</a:t>
            </a:r>
            <a:br>
              <a:rPr lang="en-US" dirty="0"/>
            </a:br>
            <a:r>
              <a:rPr lang="en-US" dirty="0"/>
              <a:t>120	ADD 20</a:t>
            </a:r>
            <a:br>
              <a:rPr lang="en-US" dirty="0"/>
            </a:br>
            <a:r>
              <a:rPr lang="en-US" dirty="0"/>
              <a:t>902	OUTPUT</a:t>
            </a:r>
            <a:br>
              <a:rPr lang="en-US" dirty="0"/>
            </a:br>
            <a:r>
              <a:rPr lang="en-US" dirty="0"/>
              <a:t>000	HALT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0713720" y="1845734"/>
            <a:ext cx="682413" cy="4023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800" b="1" dirty="0"/>
              <a:t>5</a:t>
            </a:r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000" b="1" dirty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989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55F1-DEC3-6344-B466-D1C26DDE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BB18-08E3-EA4F-AEC9-F1E01E0A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 programmable electronic device designed to accept data, perform prescribed mathematical and logical operations at high speed, and display the results of these operations</a:t>
            </a:r>
          </a:p>
          <a:p>
            <a:r>
              <a:rPr lang="en-US" dirty="0"/>
              <a:t>Mainframes, desktop and laptop computers, tablets, and smartphones are some of the different types of computers</a:t>
            </a:r>
          </a:p>
        </p:txBody>
      </p:sp>
    </p:spTree>
    <p:extLst>
      <p:ext uri="{BB962C8B-B14F-4D97-AF65-F5344CB8AC3E}">
        <p14:creationId xmlns:p14="http://schemas.microsoft.com/office/powerpoint/2010/main" val="168989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2D54-1982-A54A-997B-6EE698C7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EE5B-559F-4047-A5AB-B1213786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CPU</a:t>
            </a:r>
            <a:r>
              <a:rPr lang="en-US" dirty="0"/>
              <a:t> (Central Processing Unit) – </a:t>
            </a:r>
            <a:br>
              <a:rPr lang="en-US" dirty="0"/>
            </a:br>
            <a:r>
              <a:rPr lang="en-US" dirty="0"/>
              <a:t>the brains of the computer, where</a:t>
            </a:r>
            <a:br>
              <a:rPr lang="en-US" dirty="0"/>
            </a:br>
            <a:r>
              <a:rPr lang="en-US" dirty="0"/>
              <a:t>instructions are executed</a:t>
            </a:r>
          </a:p>
          <a:p>
            <a:r>
              <a:rPr lang="en-US" b="1" dirty="0"/>
              <a:t>RAM</a:t>
            </a:r>
            <a:r>
              <a:rPr lang="en-US" dirty="0"/>
              <a:t> (Random Access Memory) – </a:t>
            </a:r>
            <a:br>
              <a:rPr lang="en-US" dirty="0"/>
            </a:br>
            <a:r>
              <a:rPr lang="en-US" dirty="0"/>
              <a:t>memory that can be accessed </a:t>
            </a:r>
            <a:br>
              <a:rPr lang="en-US" dirty="0"/>
            </a:br>
            <a:r>
              <a:rPr lang="en-US" dirty="0"/>
              <a:t>quickly, stores running programs,</a:t>
            </a:r>
            <a:br>
              <a:rPr lang="en-US" dirty="0"/>
            </a:br>
            <a:r>
              <a:rPr lang="en-US" dirty="0"/>
              <a:t>but loses contents if you turn off</a:t>
            </a:r>
            <a:br>
              <a:rPr lang="en-US" dirty="0"/>
            </a:br>
            <a:r>
              <a:rPr lang="en-US" dirty="0"/>
              <a:t>the power</a:t>
            </a:r>
          </a:p>
          <a:p>
            <a:r>
              <a:rPr lang="en-US" b="1" dirty="0"/>
              <a:t>Disk</a:t>
            </a:r>
            <a:r>
              <a:rPr lang="en-US" dirty="0"/>
              <a:t> – memory that is slow to </a:t>
            </a:r>
            <a:br>
              <a:rPr lang="en-US" dirty="0"/>
            </a:br>
            <a:r>
              <a:rPr lang="en-US" dirty="0"/>
              <a:t>access, stores files, folders and </a:t>
            </a:r>
            <a:br>
              <a:rPr lang="en-US" dirty="0"/>
            </a:br>
            <a:r>
              <a:rPr lang="en-US" dirty="0"/>
              <a:t>settings, does not lose contents</a:t>
            </a:r>
            <a:br>
              <a:rPr lang="en-US" dirty="0"/>
            </a:br>
            <a:r>
              <a:rPr lang="en-US" dirty="0"/>
              <a:t>if power is lost</a:t>
            </a:r>
          </a:p>
          <a:p>
            <a:r>
              <a:rPr lang="en-US" b="1" dirty="0"/>
              <a:t>Motherboard</a:t>
            </a:r>
            <a:r>
              <a:rPr lang="en-US" dirty="0"/>
              <a:t> – connects all the</a:t>
            </a:r>
            <a:br>
              <a:rPr lang="en-US" dirty="0"/>
            </a:br>
            <a:r>
              <a:rPr lang="en-US" dirty="0"/>
              <a:t>components together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05C1619A-231A-9645-9FBA-03D36884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020" y="1825627"/>
            <a:ext cx="4400550" cy="449159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2B3DB72-8422-974E-9177-D0588771EDB7}"/>
              </a:ext>
            </a:extLst>
          </p:cNvPr>
          <p:cNvSpPr/>
          <p:nvPr/>
        </p:nvSpPr>
        <p:spPr>
          <a:xfrm>
            <a:off x="8084820" y="5029200"/>
            <a:ext cx="1676400" cy="12880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4E68A3-357E-4641-884D-DE39E3D29356}"/>
              </a:ext>
            </a:extLst>
          </p:cNvPr>
          <p:cNvSpPr/>
          <p:nvPr/>
        </p:nvSpPr>
        <p:spPr>
          <a:xfrm>
            <a:off x="9700942" y="5029199"/>
            <a:ext cx="1336628" cy="91440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06810C-B913-7146-948E-0B80548113AC}"/>
              </a:ext>
            </a:extLst>
          </p:cNvPr>
          <p:cNvSpPr/>
          <p:nvPr/>
        </p:nvSpPr>
        <p:spPr>
          <a:xfrm>
            <a:off x="9837420" y="2819400"/>
            <a:ext cx="1352550" cy="1143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6AA6BA-010A-1541-803C-8F35B9E01B03}"/>
              </a:ext>
            </a:extLst>
          </p:cNvPr>
          <p:cNvSpPr/>
          <p:nvPr/>
        </p:nvSpPr>
        <p:spPr>
          <a:xfrm>
            <a:off x="6256020" y="4691181"/>
            <a:ext cx="2057400" cy="18514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847315-619A-0A4A-99AF-663BF4D590BB}"/>
              </a:ext>
            </a:extLst>
          </p:cNvPr>
          <p:cNvSpPr/>
          <p:nvPr/>
        </p:nvSpPr>
        <p:spPr>
          <a:xfrm>
            <a:off x="7932420" y="1793782"/>
            <a:ext cx="1371600" cy="79701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CD76DD-0F8A-2147-AB9D-01C7C848EE0D}"/>
              </a:ext>
            </a:extLst>
          </p:cNvPr>
          <p:cNvSpPr/>
          <p:nvPr/>
        </p:nvSpPr>
        <p:spPr>
          <a:xfrm>
            <a:off x="9787663" y="3886225"/>
            <a:ext cx="1402307" cy="114297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13703D-A5D1-8549-9E46-5ADC88BBA13C}"/>
              </a:ext>
            </a:extLst>
          </p:cNvPr>
          <p:cNvSpPr/>
          <p:nvPr/>
        </p:nvSpPr>
        <p:spPr>
          <a:xfrm>
            <a:off x="6484620" y="1793781"/>
            <a:ext cx="1447800" cy="14646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BC21E0-20E2-B040-B137-8B5C99B28BD6}"/>
              </a:ext>
            </a:extLst>
          </p:cNvPr>
          <p:cNvSpPr/>
          <p:nvPr/>
        </p:nvSpPr>
        <p:spPr>
          <a:xfrm>
            <a:off x="9391593" y="1793780"/>
            <a:ext cx="1695735" cy="11780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D18DF-4433-2840-84AC-B56F0FE0665E}"/>
              </a:ext>
            </a:extLst>
          </p:cNvPr>
          <p:cNvSpPr/>
          <p:nvPr/>
        </p:nvSpPr>
        <p:spPr>
          <a:xfrm>
            <a:off x="6332220" y="3191326"/>
            <a:ext cx="1686920" cy="11780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A79A-E8F2-6243-8653-C6E930CC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5BB2-4F7C-1540-92E2-D065BC40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CPU executes instructions</a:t>
            </a:r>
          </a:p>
          <a:p>
            <a:r>
              <a:rPr lang="en-US" dirty="0"/>
              <a:t>The instructions are written in binary (ones and zeroes), and they are very simple</a:t>
            </a:r>
          </a:p>
          <a:p>
            <a:pPr lvl="1"/>
            <a:r>
              <a:rPr lang="en-US" dirty="0"/>
              <a:t>Load information from memory or disk</a:t>
            </a:r>
          </a:p>
          <a:p>
            <a:pPr lvl="1"/>
            <a:r>
              <a:rPr lang="en-US" dirty="0"/>
              <a:t>Store information to memory or disk</a:t>
            </a:r>
          </a:p>
          <a:p>
            <a:pPr lvl="1"/>
            <a:r>
              <a:rPr lang="en-US" dirty="0"/>
              <a:t>Add two pieces of information together</a:t>
            </a:r>
          </a:p>
          <a:p>
            <a:pPr lvl="1"/>
            <a:r>
              <a:rPr lang="en-US" dirty="0"/>
              <a:t>Subtract two pieces of information</a:t>
            </a:r>
          </a:p>
          <a:p>
            <a:r>
              <a:rPr lang="en-US" dirty="0"/>
              <a:t>More complex instructions are just combining these instructions together</a:t>
            </a:r>
          </a:p>
          <a:p>
            <a:pPr lvl="1"/>
            <a:r>
              <a:rPr lang="en-US" dirty="0"/>
              <a:t>For example, multiplication is just repeated addition</a:t>
            </a:r>
          </a:p>
          <a:p>
            <a:pPr lvl="1"/>
            <a:r>
              <a:rPr lang="en-US" dirty="0"/>
              <a:t>Division is just repeated subtraction</a:t>
            </a:r>
          </a:p>
        </p:txBody>
      </p:sp>
    </p:spTree>
    <p:extLst>
      <p:ext uri="{BB962C8B-B14F-4D97-AF65-F5344CB8AC3E}">
        <p14:creationId xmlns:p14="http://schemas.microsoft.com/office/powerpoint/2010/main" val="241674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AFE8-8C01-0D40-B251-EBC1F56B8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Execution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B50C6-1B05-054D-BFFE-9968AC945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Fetch =&gt; Decode =&gt; Execute</a:t>
            </a:r>
          </a:p>
        </p:txBody>
      </p:sp>
    </p:spTree>
    <p:extLst>
      <p:ext uri="{BB962C8B-B14F-4D97-AF65-F5344CB8AC3E}">
        <p14:creationId xmlns:p14="http://schemas.microsoft.com/office/powerpoint/2010/main" val="84312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4B5B-7CF7-8B4A-BB20-B5D4AB25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Man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E335-FFCA-954F-810B-8F3DC891E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Little Man Computer (LMC) is designed to show how a computer thinks at a very basic level</a:t>
            </a:r>
          </a:p>
          <a:p>
            <a:r>
              <a:rPr lang="en-US" dirty="0"/>
              <a:t>Programming the LMC is almost like programming a real computer in what is called “assembly” (readable version of the ones and zeroes)</a:t>
            </a:r>
          </a:p>
          <a:p>
            <a:r>
              <a:rPr lang="en-US" dirty="0"/>
              <a:t>LMC demonstrates that computers are only capable of executing basic instructions</a:t>
            </a:r>
          </a:p>
          <a:p>
            <a:r>
              <a:rPr lang="en-US" dirty="0"/>
              <a:t>They appear intelligent because they can execute those instructions much, much faster than we can</a:t>
            </a:r>
          </a:p>
        </p:txBody>
      </p:sp>
    </p:spTree>
    <p:extLst>
      <p:ext uri="{BB962C8B-B14F-4D97-AF65-F5344CB8AC3E}">
        <p14:creationId xmlns:p14="http://schemas.microsoft.com/office/powerpoint/2010/main" val="407915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3FB1-B5D2-E344-9328-C3468085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8E18-B514-D644-B446-0D293D60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that we want to tell the computer to add two numbers</a:t>
            </a:r>
          </a:p>
          <a:p>
            <a:r>
              <a:rPr lang="en-US" dirty="0"/>
              <a:t>We need to give the computer the command in a format that it understands (ones and zeros)</a:t>
            </a:r>
          </a:p>
          <a:p>
            <a:r>
              <a:rPr lang="en-US" dirty="0"/>
              <a:t>We write the command in text: ADD 1, 3 (also known as assembly)</a:t>
            </a:r>
          </a:p>
          <a:p>
            <a:r>
              <a:rPr lang="en-US" dirty="0"/>
              <a:t>We then use a tool to convert this text command into its number equivalent: 913 (also known as an assembler)</a:t>
            </a:r>
          </a:p>
          <a:p>
            <a:r>
              <a:rPr lang="en-US" dirty="0"/>
              <a:t>This number can then be converted into ones and zeroes which the processor can execute</a:t>
            </a:r>
          </a:p>
        </p:txBody>
      </p:sp>
    </p:spTree>
    <p:extLst>
      <p:ext uri="{BB962C8B-B14F-4D97-AF65-F5344CB8AC3E}">
        <p14:creationId xmlns:p14="http://schemas.microsoft.com/office/powerpoint/2010/main" val="121130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1405-C9F3-E347-AB49-227DD0C1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One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FA0D-F0A5-EA45-84A3-82A482DB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an instruction from memory</a:t>
            </a:r>
          </a:p>
          <a:p>
            <a:r>
              <a:rPr lang="en-US" dirty="0"/>
              <a:t>Decode the instruction (determine what the instruction is)</a:t>
            </a:r>
          </a:p>
          <a:p>
            <a:r>
              <a:rPr lang="en-US" dirty="0"/>
              <a:t>Execute the instruction</a:t>
            </a:r>
          </a:p>
          <a:p>
            <a:pPr lvl="1"/>
            <a:r>
              <a:rPr lang="en-US" dirty="0"/>
              <a:t>Fetch data</a:t>
            </a:r>
          </a:p>
          <a:p>
            <a:pPr lvl="1"/>
            <a:r>
              <a:rPr lang="en-US" dirty="0"/>
              <a:t>Execute instruction</a:t>
            </a:r>
          </a:p>
          <a:p>
            <a:pPr lvl="1"/>
            <a:r>
              <a:rPr lang="en-US" dirty="0"/>
              <a:t>Return result</a:t>
            </a:r>
          </a:p>
        </p:txBody>
      </p:sp>
    </p:spTree>
    <p:extLst>
      <p:ext uri="{BB962C8B-B14F-4D97-AF65-F5344CB8AC3E}">
        <p14:creationId xmlns:p14="http://schemas.microsoft.com/office/powerpoint/2010/main" val="201225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769</Words>
  <Application>Microsoft Macintosh PowerPoint</Application>
  <PresentationFormat>Widescreen</PresentationFormat>
  <Paragraphs>148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Little Man Computer</vt:lpstr>
      <vt:lpstr>PowerPoint Presentation</vt:lpstr>
      <vt:lpstr>What is a Computer?</vt:lpstr>
      <vt:lpstr>Computer Components</vt:lpstr>
      <vt:lpstr>CPU</vt:lpstr>
      <vt:lpstr>Execution Cycle</vt:lpstr>
      <vt:lpstr>Little Man Computer</vt:lpstr>
      <vt:lpstr>Assembly</vt:lpstr>
      <vt:lpstr>Executing One Command</vt:lpstr>
      <vt:lpstr>Little Man Computer</vt:lpstr>
      <vt:lpstr>PowerPoint Presentation</vt:lpstr>
      <vt:lpstr>Components</vt:lpstr>
      <vt:lpstr>Instructions</vt:lpstr>
      <vt:lpstr>All Instructions</vt:lpstr>
      <vt:lpstr>Example – Add 2 Numbers</vt:lpstr>
      <vt:lpstr>Example – Add 2 Numbers</vt:lpstr>
      <vt:lpstr>Example – Read / Write Two Numbers</vt:lpstr>
      <vt:lpstr>Your Turn – Swap Two Numbers</vt:lpstr>
      <vt:lpstr>Your Turn – First Three Multiples</vt:lpstr>
      <vt:lpstr>Your Turn – First Three Multiples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Man Computer</dc:title>
  <dc:creator>Ethan McGee</dc:creator>
  <cp:lastModifiedBy>Ethan McGee</cp:lastModifiedBy>
  <cp:revision>15</cp:revision>
  <dcterms:created xsi:type="dcterms:W3CDTF">2018-09-03T03:00:02Z</dcterms:created>
  <dcterms:modified xsi:type="dcterms:W3CDTF">2018-09-03T03:48:57Z</dcterms:modified>
</cp:coreProperties>
</file>