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96" r:id="rId2"/>
    <p:sldId id="278" r:id="rId3"/>
    <p:sldId id="294" r:id="rId4"/>
    <p:sldId id="281" r:id="rId5"/>
    <p:sldId id="279" r:id="rId6"/>
    <p:sldId id="293" r:id="rId7"/>
    <p:sldId id="280" r:id="rId8"/>
    <p:sldId id="283" r:id="rId9"/>
    <p:sldId id="256" r:id="rId10"/>
    <p:sldId id="286" r:id="rId11"/>
    <p:sldId id="269" r:id="rId12"/>
    <p:sldId id="272" r:id="rId13"/>
    <p:sldId id="271" r:id="rId14"/>
    <p:sldId id="276" r:id="rId15"/>
    <p:sldId id="277" r:id="rId16"/>
    <p:sldId id="284" r:id="rId17"/>
    <p:sldId id="299" r:id="rId18"/>
    <p:sldId id="268" r:id="rId19"/>
    <p:sldId id="297" r:id="rId20"/>
    <p:sldId id="292" r:id="rId21"/>
    <p:sldId id="291" r:id="rId22"/>
    <p:sldId id="287" r:id="rId23"/>
    <p:sldId id="298"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9" autoAdjust="0"/>
    <p:restoredTop sz="70197" autoAdjust="0"/>
  </p:normalViewPr>
  <p:slideViewPr>
    <p:cSldViewPr>
      <p:cViewPr varScale="1">
        <p:scale>
          <a:sx n="79" d="100"/>
          <a:sy n="79" d="100"/>
        </p:scale>
        <p:origin x="1446" y="72"/>
      </p:cViewPr>
      <p:guideLst>
        <p:guide orient="horz" pos="2160"/>
        <p:guide pos="2880"/>
      </p:guideLst>
    </p:cSldViewPr>
  </p:slideViewPr>
  <p:outlineViewPr>
    <p:cViewPr>
      <p:scale>
        <a:sx n="33" d="100"/>
        <a:sy n="33" d="100"/>
      </p:scale>
      <p:origin x="12" y="264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566" cy="466379"/>
          </a:xfrm>
          <a:prstGeom prst="rect">
            <a:avLst/>
          </a:prstGeom>
        </p:spPr>
        <p:txBody>
          <a:bodyPr vert="horz" lIns="69760" tIns="34880" rIns="69760" bIns="34880" rtlCol="0"/>
          <a:lstStyle>
            <a:lvl1pPr algn="l">
              <a:defRPr sz="900"/>
            </a:lvl1pPr>
          </a:lstStyle>
          <a:p>
            <a:endParaRPr lang="en-US"/>
          </a:p>
        </p:txBody>
      </p:sp>
      <p:sp>
        <p:nvSpPr>
          <p:cNvPr id="3" name="Date Placeholder 2"/>
          <p:cNvSpPr>
            <a:spLocks noGrp="1"/>
          </p:cNvSpPr>
          <p:nvPr>
            <p:ph type="dt" sz="quarter" idx="1"/>
          </p:nvPr>
        </p:nvSpPr>
        <p:spPr>
          <a:xfrm>
            <a:off x="3971463" y="0"/>
            <a:ext cx="3037566" cy="466379"/>
          </a:xfrm>
          <a:prstGeom prst="rect">
            <a:avLst/>
          </a:prstGeom>
        </p:spPr>
        <p:txBody>
          <a:bodyPr vert="horz" lIns="69760" tIns="34880" rIns="69760" bIns="34880" rtlCol="0"/>
          <a:lstStyle>
            <a:lvl1pPr algn="r">
              <a:defRPr sz="900"/>
            </a:lvl1pPr>
          </a:lstStyle>
          <a:p>
            <a:fld id="{DFBB7E66-74B9-4FD4-B3CD-48E9E4B31532}" type="datetimeFigureOut">
              <a:rPr lang="en-US" smtClean="0"/>
              <a:t>8/30/2017</a:t>
            </a:fld>
            <a:endParaRPr lang="en-US"/>
          </a:p>
        </p:txBody>
      </p:sp>
      <p:sp>
        <p:nvSpPr>
          <p:cNvPr id="4" name="Footer Placeholder 3"/>
          <p:cNvSpPr>
            <a:spLocks noGrp="1"/>
          </p:cNvSpPr>
          <p:nvPr>
            <p:ph type="ftr" sz="quarter" idx="2"/>
          </p:nvPr>
        </p:nvSpPr>
        <p:spPr>
          <a:xfrm>
            <a:off x="1" y="8830022"/>
            <a:ext cx="3037566" cy="466378"/>
          </a:xfrm>
          <a:prstGeom prst="rect">
            <a:avLst/>
          </a:prstGeom>
        </p:spPr>
        <p:txBody>
          <a:bodyPr vert="horz" lIns="69760" tIns="34880" rIns="69760" bIns="34880" rtlCol="0" anchor="b"/>
          <a:lstStyle>
            <a:lvl1pPr algn="l">
              <a:defRPr sz="900"/>
            </a:lvl1pPr>
          </a:lstStyle>
          <a:p>
            <a:endParaRPr lang="en-US"/>
          </a:p>
        </p:txBody>
      </p:sp>
      <p:sp>
        <p:nvSpPr>
          <p:cNvPr id="5" name="Slide Number Placeholder 4"/>
          <p:cNvSpPr>
            <a:spLocks noGrp="1"/>
          </p:cNvSpPr>
          <p:nvPr>
            <p:ph type="sldNum" sz="quarter" idx="3"/>
          </p:nvPr>
        </p:nvSpPr>
        <p:spPr>
          <a:xfrm>
            <a:off x="3971463" y="8830022"/>
            <a:ext cx="3037566" cy="466378"/>
          </a:xfrm>
          <a:prstGeom prst="rect">
            <a:avLst/>
          </a:prstGeom>
        </p:spPr>
        <p:txBody>
          <a:bodyPr vert="horz" lIns="69760" tIns="34880" rIns="69760" bIns="34880" rtlCol="0" anchor="b"/>
          <a:lstStyle>
            <a:lvl1pPr algn="r">
              <a:defRPr sz="900"/>
            </a:lvl1pPr>
          </a:lstStyle>
          <a:p>
            <a:fld id="{23E0B835-A535-4D49-A360-734945B991B7}" type="slidenum">
              <a:rPr lang="en-US" smtClean="0"/>
              <a:t>‹#›</a:t>
            </a:fld>
            <a:endParaRPr lang="en-US"/>
          </a:p>
        </p:txBody>
      </p:sp>
    </p:spTree>
    <p:extLst>
      <p:ext uri="{BB962C8B-B14F-4D97-AF65-F5344CB8AC3E}">
        <p14:creationId xmlns:p14="http://schemas.microsoft.com/office/powerpoint/2010/main" val="1738260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8" tIns="46589" rIns="93178"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8" tIns="46589" rIns="93178" bIns="46589" rtlCol="0"/>
          <a:lstStyle>
            <a:lvl1pPr algn="r">
              <a:defRPr sz="1200"/>
            </a:lvl1pPr>
          </a:lstStyle>
          <a:p>
            <a:fld id="{34C91C93-9222-43E6-88CB-66B17D54FA29}" type="datetimeFigureOut">
              <a:rPr lang="en-US" smtClean="0"/>
              <a:pPr/>
              <a:t>8/30/2017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8" tIns="46589" rIns="93178"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8" tIns="46589" rIns="93178"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8" tIns="46589" rIns="93178"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8" tIns="46589" rIns="93178" bIns="46589" rtlCol="0" anchor="b"/>
          <a:lstStyle>
            <a:lvl1pPr algn="r">
              <a:defRPr sz="1200"/>
            </a:lvl1pPr>
          </a:lstStyle>
          <a:p>
            <a:fld id="{216DF6D6-598F-486B-888D-5B39475222E8}" type="slidenum">
              <a:rPr lang="en-US" smtClean="0"/>
              <a:pPr/>
              <a:t>‹#›</a:t>
            </a:fld>
            <a:endParaRPr lang="en-US"/>
          </a:p>
        </p:txBody>
      </p:sp>
    </p:spTree>
    <p:extLst>
      <p:ext uri="{BB962C8B-B14F-4D97-AF65-F5344CB8AC3E}">
        <p14:creationId xmlns:p14="http://schemas.microsoft.com/office/powerpoint/2010/main" val="164049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a:t>
            </a:r>
            <a:r>
              <a:rPr lang="en-US" baseline="0" dirty="0" smtClean="0"/>
              <a:t> of </a:t>
            </a:r>
            <a:r>
              <a:rPr lang="en-US" dirty="0" smtClean="0"/>
              <a:t>Day 2</a:t>
            </a:r>
          </a:p>
        </p:txBody>
      </p:sp>
      <p:sp>
        <p:nvSpPr>
          <p:cNvPr id="4" name="Slide Number Placeholder 3"/>
          <p:cNvSpPr>
            <a:spLocks noGrp="1"/>
          </p:cNvSpPr>
          <p:nvPr>
            <p:ph type="sldNum" sz="quarter" idx="10"/>
          </p:nvPr>
        </p:nvSpPr>
        <p:spPr/>
        <p:txBody>
          <a:bodyPr/>
          <a:lstStyle/>
          <a:p>
            <a:fld id="{216DF6D6-598F-486B-888D-5B39475222E8}" type="slidenum">
              <a:rPr lang="en-US" smtClean="0"/>
              <a:pPr/>
              <a:t>1</a:t>
            </a:fld>
            <a:endParaRPr lang="en-US"/>
          </a:p>
        </p:txBody>
      </p:sp>
    </p:spTree>
    <p:extLst>
      <p:ext uri="{BB962C8B-B14F-4D97-AF65-F5344CB8AC3E}">
        <p14:creationId xmlns:p14="http://schemas.microsoft.com/office/powerpoint/2010/main" val="3134753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Negatives</a:t>
            </a:r>
            <a:r>
              <a:rPr lang="en-US" baseline="0" dirty="0" smtClean="0"/>
              <a:t> for </a:t>
            </a:r>
            <a:r>
              <a:rPr lang="en-US" dirty="0" smtClean="0"/>
              <a:t>#1:</a:t>
            </a:r>
            <a:r>
              <a:rPr lang="en-US" baseline="0" dirty="0" smtClean="0"/>
              <a:t> </a:t>
            </a:r>
            <a:r>
              <a:rPr lang="en-US" dirty="0" smtClean="0"/>
              <a:t>Division from church congregation; elevated expectations; division from present people.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Negatives</a:t>
            </a:r>
            <a:r>
              <a:rPr lang="en-US" baseline="0" dirty="0" smtClean="0"/>
              <a:t> for #2: </a:t>
            </a:r>
            <a:r>
              <a:rPr lang="en-US" dirty="0" smtClean="0"/>
              <a:t>disrupted sleep cycle,</a:t>
            </a:r>
            <a:r>
              <a:rPr lang="en-US" baseline="0" dirty="0" smtClean="0"/>
              <a:t> dangerous, expectation of longer work hours.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Negatives for #3:</a:t>
            </a:r>
            <a:r>
              <a:rPr lang="en-US" baseline="0" dirty="0" smtClean="0"/>
              <a:t> pollution, fatalities, less exercise, reduced interaction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Negatives for #4: over simplification, projection of actor to historical person, embellished details</a:t>
            </a:r>
            <a:endParaRPr lang="en-US" dirty="0" smtClean="0"/>
          </a:p>
          <a:p>
            <a:endParaRPr lang="en-US" dirty="0" smtClean="0"/>
          </a:p>
          <a:p>
            <a:r>
              <a:rPr lang="en-US" dirty="0" smtClean="0"/>
              <a:t>End of Day 1</a:t>
            </a:r>
            <a:endParaRPr lang="en-US" dirty="0"/>
          </a:p>
        </p:txBody>
      </p:sp>
      <p:sp>
        <p:nvSpPr>
          <p:cNvPr id="4" name="Slide Number Placeholder 3"/>
          <p:cNvSpPr>
            <a:spLocks noGrp="1"/>
          </p:cNvSpPr>
          <p:nvPr>
            <p:ph type="sldNum" sz="quarter" idx="10"/>
          </p:nvPr>
        </p:nvSpPr>
        <p:spPr/>
        <p:txBody>
          <a:bodyPr/>
          <a:lstStyle/>
          <a:p>
            <a:fld id="{216DF6D6-598F-486B-888D-5B39475222E8}" type="slidenum">
              <a:rPr lang="en-US" smtClean="0"/>
              <a:pPr/>
              <a:t>16</a:t>
            </a:fld>
            <a:endParaRPr lang="en-US"/>
          </a:p>
        </p:txBody>
      </p:sp>
    </p:spTree>
    <p:extLst>
      <p:ext uri="{BB962C8B-B14F-4D97-AF65-F5344CB8AC3E}">
        <p14:creationId xmlns:p14="http://schemas.microsoft.com/office/powerpoint/2010/main" val="313631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dirty="0" smtClean="0"/>
              <a:t>When you learn about computers, it is less time you can spend learning Spanish.</a:t>
            </a:r>
          </a:p>
          <a:p>
            <a:pPr marL="628650" lvl="1" indent="-171450">
              <a:buFont typeface="Arial" panose="020B0604020202020204" pitchFamily="34" charset="0"/>
              <a:buChar char="•"/>
            </a:pPr>
            <a:r>
              <a:rPr lang="en-US" dirty="0" smtClean="0"/>
              <a:t>Eating ham means you have less appetite for eating beef.</a:t>
            </a:r>
          </a:p>
          <a:p>
            <a:pPr marL="628650" lvl="1" indent="-171450">
              <a:buFont typeface="Arial" panose="020B0604020202020204" pitchFamily="34" charset="0"/>
              <a:buChar char="•"/>
            </a:pP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We are not trying to trap you into no longer using a particular technology.</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216DF6D6-598F-486B-888D-5B39475222E8}" type="slidenum">
              <a:rPr lang="en-US" smtClean="0"/>
              <a:pPr/>
              <a:t>17</a:t>
            </a:fld>
            <a:endParaRPr lang="en-US"/>
          </a:p>
        </p:txBody>
      </p:sp>
    </p:spTree>
    <p:extLst>
      <p:ext uri="{BB962C8B-B14F-4D97-AF65-F5344CB8AC3E}">
        <p14:creationId xmlns:p14="http://schemas.microsoft.com/office/powerpoint/2010/main" val="964639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a:t>
            </a:r>
            <a:r>
              <a:rPr lang="en-US" baseline="0" dirty="0" smtClean="0"/>
              <a:t> of Day 2</a:t>
            </a:r>
            <a:endParaRPr lang="en-US" dirty="0"/>
          </a:p>
        </p:txBody>
      </p:sp>
      <p:sp>
        <p:nvSpPr>
          <p:cNvPr id="4" name="Slide Number Placeholder 3"/>
          <p:cNvSpPr>
            <a:spLocks noGrp="1"/>
          </p:cNvSpPr>
          <p:nvPr>
            <p:ph type="sldNum" sz="quarter" idx="10"/>
          </p:nvPr>
        </p:nvSpPr>
        <p:spPr/>
        <p:txBody>
          <a:bodyPr/>
          <a:lstStyle/>
          <a:p>
            <a:fld id="{216DF6D6-598F-486B-888D-5B39475222E8}" type="slidenum">
              <a:rPr lang="en-US" smtClean="0"/>
              <a:pPr/>
              <a:t>18</a:t>
            </a:fld>
            <a:endParaRPr lang="en-US"/>
          </a:p>
        </p:txBody>
      </p:sp>
    </p:spTree>
    <p:extLst>
      <p:ext uri="{BB962C8B-B14F-4D97-AF65-F5344CB8AC3E}">
        <p14:creationId xmlns:p14="http://schemas.microsoft.com/office/powerpoint/2010/main" val="1946735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6DF6D6-598F-486B-888D-5B39475222E8}" type="slidenum">
              <a:rPr lang="en-US" smtClean="0"/>
              <a:pPr/>
              <a:t>20</a:t>
            </a:fld>
            <a:endParaRPr lang="en-US"/>
          </a:p>
        </p:txBody>
      </p:sp>
    </p:spTree>
    <p:extLst>
      <p:ext uri="{BB962C8B-B14F-4D97-AF65-F5344CB8AC3E}">
        <p14:creationId xmlns:p14="http://schemas.microsoft.com/office/powerpoint/2010/main" val="42161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Day 2</a:t>
            </a:r>
            <a:endParaRPr lang="en-US" dirty="0"/>
          </a:p>
        </p:txBody>
      </p:sp>
      <p:sp>
        <p:nvSpPr>
          <p:cNvPr id="4" name="Slide Number Placeholder 3"/>
          <p:cNvSpPr>
            <a:spLocks noGrp="1"/>
          </p:cNvSpPr>
          <p:nvPr>
            <p:ph type="sldNum" sz="quarter" idx="10"/>
          </p:nvPr>
        </p:nvSpPr>
        <p:spPr/>
        <p:txBody>
          <a:bodyPr/>
          <a:lstStyle/>
          <a:p>
            <a:fld id="{216DF6D6-598F-486B-888D-5B39475222E8}" type="slidenum">
              <a:rPr lang="en-US" smtClean="0"/>
              <a:pPr/>
              <a:t>22</a:t>
            </a:fld>
            <a:endParaRPr lang="en-US"/>
          </a:p>
        </p:txBody>
      </p:sp>
    </p:spTree>
    <p:extLst>
      <p:ext uri="{BB962C8B-B14F-4D97-AF65-F5344CB8AC3E}">
        <p14:creationId xmlns:p14="http://schemas.microsoft.com/office/powerpoint/2010/main" val="1722335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bullet</a:t>
            </a:r>
            <a:r>
              <a:rPr lang="en-US" baseline="0" dirty="0" smtClean="0"/>
              <a:t> points are topics for the 5 paper sections and should not be altered.</a:t>
            </a:r>
          </a:p>
          <a:p>
            <a:pPr marL="171450" indent="-171450">
              <a:buFont typeface="Arial" panose="020B0604020202020204" pitchFamily="34" charset="0"/>
              <a:buChar char="•"/>
            </a:pPr>
            <a:r>
              <a:rPr lang="en-US" baseline="0" dirty="0" smtClean="0"/>
              <a:t>There need not be punctuation after the words in the list. “</a:t>
            </a:r>
            <a:r>
              <a:rPr lang="en-US" sz="1200" b="0" i="0" kern="1200" dirty="0" smtClean="0">
                <a:solidFill>
                  <a:schemeClr val="tx1"/>
                </a:solidFill>
                <a:effectLst/>
                <a:latin typeface="+mn-lt"/>
                <a:ea typeface="+mn-ea"/>
                <a:cs typeface="+mn-cs"/>
              </a:rPr>
              <a:t>When listing items one by one, one per line, following a colon, capitalization and ending punctuation are optional when using single words or phrases preceded by letters, numbers, or bullet points.” </a:t>
            </a:r>
            <a:r>
              <a:rPr lang="en-US" baseline="0" dirty="0" smtClean="0"/>
              <a:t>http://www.grammarbook.com/punctuation/colons.asp</a:t>
            </a:r>
            <a:endParaRPr lang="en-US" dirty="0"/>
          </a:p>
        </p:txBody>
      </p:sp>
      <p:sp>
        <p:nvSpPr>
          <p:cNvPr id="4" name="Slide Number Placeholder 3"/>
          <p:cNvSpPr>
            <a:spLocks noGrp="1"/>
          </p:cNvSpPr>
          <p:nvPr>
            <p:ph type="sldNum" sz="quarter" idx="10"/>
          </p:nvPr>
        </p:nvSpPr>
        <p:spPr/>
        <p:txBody>
          <a:bodyPr/>
          <a:lstStyle/>
          <a:p>
            <a:fld id="{216DF6D6-598F-486B-888D-5B39475222E8}" type="slidenum">
              <a:rPr lang="en-US" smtClean="0"/>
              <a:pPr/>
              <a:t>23</a:t>
            </a:fld>
            <a:endParaRPr lang="en-US"/>
          </a:p>
        </p:txBody>
      </p:sp>
    </p:spTree>
    <p:extLst>
      <p:ext uri="{BB962C8B-B14F-4D97-AF65-F5344CB8AC3E}">
        <p14:creationId xmlns:p14="http://schemas.microsoft.com/office/powerpoint/2010/main" val="179781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Blow Dryer: Creative Commons License:</a:t>
            </a:r>
            <a:r>
              <a:rPr lang="en-US" baseline="0" dirty="0" smtClean="0"/>
              <a:t> </a:t>
            </a:r>
            <a:r>
              <a:rPr lang="en-US" dirty="0" smtClean="0"/>
              <a:t>https://www.newegg.com/Product/Product.aspx?Item=N82E16896751255</a:t>
            </a:r>
          </a:p>
          <a:p>
            <a:r>
              <a:rPr lang="en-US" dirty="0" smtClean="0"/>
              <a:t>Lock: Public Domain:</a:t>
            </a:r>
            <a:r>
              <a:rPr lang="en-US" baseline="0" dirty="0" smtClean="0"/>
              <a:t> http://www.gblockandkey.co.uk/</a:t>
            </a:r>
            <a:endParaRPr lang="en-US" dirty="0"/>
          </a:p>
        </p:txBody>
      </p:sp>
      <p:sp>
        <p:nvSpPr>
          <p:cNvPr id="4" name="Slide Number Placeholder 3"/>
          <p:cNvSpPr>
            <a:spLocks noGrp="1"/>
          </p:cNvSpPr>
          <p:nvPr>
            <p:ph type="sldNum" sz="quarter" idx="10"/>
          </p:nvPr>
        </p:nvSpPr>
        <p:spPr/>
        <p:txBody>
          <a:bodyPr/>
          <a:lstStyle/>
          <a:p>
            <a:fld id="{216DF6D6-598F-486B-888D-5B39475222E8}" type="slidenum">
              <a:rPr lang="en-US" smtClean="0"/>
              <a:pPr/>
              <a:t>3</a:t>
            </a:fld>
            <a:endParaRPr lang="en-US"/>
          </a:p>
        </p:txBody>
      </p:sp>
    </p:spTree>
    <p:extLst>
      <p:ext uri="{BB962C8B-B14F-4D97-AF65-F5344CB8AC3E}">
        <p14:creationId xmlns:p14="http://schemas.microsoft.com/office/powerpoint/2010/main" val="173541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a:t>
            </a:r>
            <a:r>
              <a:rPr lang="en-US" baseline="0" dirty="0" smtClean="0"/>
              <a:t> domain: http://www.lifehack.org/articles/lifestyle/7-best-alarm-clocks-wake-you-the-morning.html</a:t>
            </a:r>
            <a:endParaRPr lang="en-US" dirty="0"/>
          </a:p>
        </p:txBody>
      </p:sp>
      <p:sp>
        <p:nvSpPr>
          <p:cNvPr id="4" name="Slide Number Placeholder 3"/>
          <p:cNvSpPr>
            <a:spLocks noGrp="1"/>
          </p:cNvSpPr>
          <p:nvPr>
            <p:ph type="sldNum" sz="quarter" idx="10"/>
          </p:nvPr>
        </p:nvSpPr>
        <p:spPr/>
        <p:txBody>
          <a:bodyPr/>
          <a:lstStyle/>
          <a:p>
            <a:fld id="{216DF6D6-598F-486B-888D-5B39475222E8}" type="slidenum">
              <a:rPr lang="en-US" smtClean="0"/>
              <a:pPr/>
              <a:t>4</a:t>
            </a:fld>
            <a:endParaRPr lang="en-US"/>
          </a:p>
        </p:txBody>
      </p:sp>
    </p:spTree>
    <p:extLst>
      <p:ext uri="{BB962C8B-B14F-4D97-AF65-F5344CB8AC3E}">
        <p14:creationId xmlns:p14="http://schemas.microsoft.com/office/powerpoint/2010/main" val="3207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Phone:</a:t>
            </a:r>
            <a:r>
              <a:rPr lang="en-US" baseline="0" dirty="0" smtClean="0"/>
              <a:t> public domain: http://blogigo.com/elnora5ayala98</a:t>
            </a:r>
          </a:p>
          <a:p>
            <a:r>
              <a:rPr lang="en-US" baseline="0" dirty="0" smtClean="0"/>
              <a:t>Signs: Creative commons: https://www.flickr.com/photos/mrbeck/6945578038/</a:t>
            </a:r>
          </a:p>
          <a:p>
            <a:endParaRPr lang="en-US" dirty="0"/>
          </a:p>
        </p:txBody>
      </p:sp>
      <p:sp>
        <p:nvSpPr>
          <p:cNvPr id="4" name="Slide Number Placeholder 3"/>
          <p:cNvSpPr>
            <a:spLocks noGrp="1"/>
          </p:cNvSpPr>
          <p:nvPr>
            <p:ph type="sldNum" sz="quarter" idx="10"/>
          </p:nvPr>
        </p:nvSpPr>
        <p:spPr/>
        <p:txBody>
          <a:bodyPr/>
          <a:lstStyle/>
          <a:p>
            <a:fld id="{216DF6D6-598F-486B-888D-5B39475222E8}" type="slidenum">
              <a:rPr lang="en-US" smtClean="0"/>
              <a:pPr/>
              <a:t>6</a:t>
            </a:fld>
            <a:endParaRPr lang="en-US"/>
          </a:p>
        </p:txBody>
      </p:sp>
    </p:spTree>
    <p:extLst>
      <p:ext uri="{BB962C8B-B14F-4D97-AF65-F5344CB8AC3E}">
        <p14:creationId xmlns:p14="http://schemas.microsoft.com/office/powerpoint/2010/main" val="389078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216DF6D6-598F-486B-888D-5B39475222E8}" type="slidenum">
              <a:rPr lang="en-US" smtClean="0"/>
              <a:pPr/>
              <a:t>10</a:t>
            </a:fld>
            <a:endParaRPr lang="en-US"/>
          </a:p>
        </p:txBody>
      </p:sp>
    </p:spTree>
    <p:extLst>
      <p:ext uri="{BB962C8B-B14F-4D97-AF65-F5344CB8AC3E}">
        <p14:creationId xmlns:p14="http://schemas.microsoft.com/office/powerpoint/2010/main" val="14300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216DF6D6-598F-486B-888D-5B39475222E8}" type="slidenum">
              <a:rPr lang="en-US" smtClean="0"/>
              <a:pPr/>
              <a:t>11</a:t>
            </a:fld>
            <a:endParaRPr lang="en-US"/>
          </a:p>
        </p:txBody>
      </p:sp>
    </p:spTree>
    <p:extLst>
      <p:ext uri="{BB962C8B-B14F-4D97-AF65-F5344CB8AC3E}">
        <p14:creationId xmlns:p14="http://schemas.microsoft.com/office/powerpoint/2010/main" val="90450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16DF6D6-598F-486B-888D-5B39475222E8}" type="slidenum">
              <a:rPr lang="en-US" smtClean="0"/>
              <a:pPr/>
              <a:t>12</a:t>
            </a:fld>
            <a:endParaRPr lang="en-US"/>
          </a:p>
        </p:txBody>
      </p:sp>
    </p:spTree>
    <p:extLst>
      <p:ext uri="{BB962C8B-B14F-4D97-AF65-F5344CB8AC3E}">
        <p14:creationId xmlns:p14="http://schemas.microsoft.com/office/powerpoint/2010/main" val="151744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pp.</a:t>
            </a:r>
            <a:r>
              <a:rPr lang="en-US" baseline="0" dirty="0" smtClean="0"/>
              <a:t> 9-18</a:t>
            </a:r>
            <a:endParaRPr lang="en-US" dirty="0" smtClean="0"/>
          </a:p>
        </p:txBody>
      </p:sp>
      <p:sp>
        <p:nvSpPr>
          <p:cNvPr id="4" name="Slide Number Placeholder 3"/>
          <p:cNvSpPr>
            <a:spLocks noGrp="1"/>
          </p:cNvSpPr>
          <p:nvPr>
            <p:ph type="sldNum" sz="quarter" idx="10"/>
          </p:nvPr>
        </p:nvSpPr>
        <p:spPr/>
        <p:txBody>
          <a:bodyPr/>
          <a:lstStyle/>
          <a:p>
            <a:fld id="{216DF6D6-598F-486B-888D-5B39475222E8}" type="slidenum">
              <a:rPr lang="en-US" smtClean="0"/>
              <a:pPr/>
              <a:t>13</a:t>
            </a:fld>
            <a:endParaRPr lang="en-US"/>
          </a:p>
        </p:txBody>
      </p:sp>
    </p:spTree>
    <p:extLst>
      <p:ext uri="{BB962C8B-B14F-4D97-AF65-F5344CB8AC3E}">
        <p14:creationId xmlns:p14="http://schemas.microsoft.com/office/powerpoint/2010/main" val="3789766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 20</a:t>
            </a:r>
          </a:p>
        </p:txBody>
      </p:sp>
      <p:sp>
        <p:nvSpPr>
          <p:cNvPr id="4" name="Slide Number Placeholder 3"/>
          <p:cNvSpPr>
            <a:spLocks noGrp="1"/>
          </p:cNvSpPr>
          <p:nvPr>
            <p:ph type="sldNum" sz="quarter" idx="10"/>
          </p:nvPr>
        </p:nvSpPr>
        <p:spPr/>
        <p:txBody>
          <a:bodyPr/>
          <a:lstStyle/>
          <a:p>
            <a:fld id="{216DF6D6-598F-486B-888D-5B39475222E8}" type="slidenum">
              <a:rPr lang="en-US" smtClean="0"/>
              <a:pPr/>
              <a:t>14</a:t>
            </a:fld>
            <a:endParaRPr lang="en-US"/>
          </a:p>
        </p:txBody>
      </p:sp>
    </p:spTree>
    <p:extLst>
      <p:ext uri="{BB962C8B-B14F-4D97-AF65-F5344CB8AC3E}">
        <p14:creationId xmlns:p14="http://schemas.microsoft.com/office/powerpoint/2010/main" val="10249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6EC8325-BB9F-40D6-81BD-FB681B91DDF8}" type="datetimeFigureOut">
              <a:rPr lang="en-US" smtClean="0"/>
              <a:pPr/>
              <a:t>8/30/2017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7D0690B-76D3-4EA1-96E3-6AFA191CAF5C}"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C8325-BB9F-40D6-81BD-FB681B91DDF8}"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0690B-76D3-4EA1-96E3-6AFA191CAF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C8325-BB9F-40D6-81BD-FB681B91DDF8}"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0690B-76D3-4EA1-96E3-6AFA191CAF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EC8325-BB9F-40D6-81BD-FB681B91DDF8}"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0690B-76D3-4EA1-96E3-6AFA191CAF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C8325-BB9F-40D6-81BD-FB681B91DDF8}"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0690B-76D3-4EA1-96E3-6AFA191CAF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6EC8325-BB9F-40D6-81BD-FB681B91DDF8}"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0690B-76D3-4EA1-96E3-6AFA191CAF5C}"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EC8325-BB9F-40D6-81BD-FB681B91DDF8}" type="datetimeFigureOut">
              <a:rPr lang="en-US" smtClean="0"/>
              <a:pPr/>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D0690B-76D3-4EA1-96E3-6AFA191CAF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EC8325-BB9F-40D6-81BD-FB681B91DDF8}" type="datetimeFigureOut">
              <a:rPr lang="en-US" smtClean="0"/>
              <a:pPr/>
              <a:t>8/30/2017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D0690B-76D3-4EA1-96E3-6AFA191CAF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C8325-BB9F-40D6-81BD-FB681B91DDF8}" type="datetimeFigureOut">
              <a:rPr lang="en-US" smtClean="0"/>
              <a:pPr/>
              <a:t>8/30/2017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D0690B-76D3-4EA1-96E3-6AFA191CAF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EC8325-BB9F-40D6-81BD-FB681B91DDF8}" type="datetimeFigureOut">
              <a:rPr lang="en-US" smtClean="0"/>
              <a:pPr/>
              <a:t>8/30/2017</a:t>
            </a:fld>
            <a:endParaRPr lang="en-US"/>
          </a:p>
        </p:txBody>
      </p:sp>
      <p:sp>
        <p:nvSpPr>
          <p:cNvPr id="7" name="Slide Number Placeholder 6"/>
          <p:cNvSpPr>
            <a:spLocks noGrp="1"/>
          </p:cNvSpPr>
          <p:nvPr>
            <p:ph type="sldNum" sz="quarter" idx="12"/>
          </p:nvPr>
        </p:nvSpPr>
        <p:spPr/>
        <p:txBody>
          <a:bodyPr/>
          <a:lstStyle/>
          <a:p>
            <a:fld id="{37D0690B-76D3-4EA1-96E3-6AFA191CAF5C}"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C8325-BB9F-40D6-81BD-FB681B91DDF8}" type="datetimeFigureOut">
              <a:rPr lang="en-US" smtClean="0"/>
              <a:pPr/>
              <a:t>8/30/2017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7D0690B-76D3-4EA1-96E3-6AFA191CAF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6EC8325-BB9F-40D6-81BD-FB681B91DDF8}" type="datetimeFigureOut">
              <a:rPr lang="en-US" smtClean="0"/>
              <a:pPr/>
              <a:t>8/30/2017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7D0690B-76D3-4EA1-96E3-6AFA191CAF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ictionary.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Biblical View of Technology</a:t>
            </a:r>
            <a:endParaRPr lang="en-US" dirty="0"/>
          </a:p>
        </p:txBody>
      </p:sp>
    </p:spTree>
    <p:extLst>
      <p:ext uri="{BB962C8B-B14F-4D97-AF65-F5344CB8AC3E}">
        <p14:creationId xmlns:p14="http://schemas.microsoft.com/office/powerpoint/2010/main" val="1227468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Myth of </a:t>
            </a:r>
            <a:r>
              <a:rPr lang="en-US" dirty="0" err="1" smtClean="0"/>
              <a:t>Thamus</a:t>
            </a:r>
            <a:r>
              <a:rPr lang="en-US" dirty="0" smtClean="0"/>
              <a:t> and </a:t>
            </a:r>
            <a:r>
              <a:rPr lang="en-US" dirty="0" err="1" smtClean="0"/>
              <a:t>Theuth</a:t>
            </a:r>
            <a:endParaRPr lang="en-US" dirty="0"/>
          </a:p>
        </p:txBody>
      </p:sp>
      <p:sp>
        <p:nvSpPr>
          <p:cNvPr id="3" name="Content Placeholder 2"/>
          <p:cNvSpPr>
            <a:spLocks noGrp="1"/>
          </p:cNvSpPr>
          <p:nvPr>
            <p:ph idx="1"/>
          </p:nvPr>
        </p:nvSpPr>
        <p:spPr/>
        <p:txBody>
          <a:bodyPr/>
          <a:lstStyle/>
          <a:p>
            <a:r>
              <a:rPr lang="en-US" dirty="0" err="1" smtClean="0"/>
              <a:t>Thamus</a:t>
            </a:r>
            <a:r>
              <a:rPr lang="en-US" dirty="0" smtClean="0"/>
              <a:t> (</a:t>
            </a:r>
            <a:r>
              <a:rPr lang="en-US" dirty="0" err="1" smtClean="0"/>
              <a:t>tahmoos</a:t>
            </a:r>
            <a:r>
              <a:rPr lang="en-US" dirty="0" smtClean="0"/>
              <a:t>): King of Egypt</a:t>
            </a:r>
          </a:p>
          <a:p>
            <a:r>
              <a:rPr lang="en-US" dirty="0" err="1" smtClean="0"/>
              <a:t>Theuth</a:t>
            </a:r>
            <a:r>
              <a:rPr lang="en-US" dirty="0" smtClean="0"/>
              <a:t> (“Thoth”): the god of writing</a:t>
            </a:r>
          </a:p>
          <a:p>
            <a:r>
              <a:rPr lang="en-US" dirty="0" err="1" smtClean="0"/>
              <a:t>Thamus</a:t>
            </a:r>
            <a:r>
              <a:rPr lang="en-US" dirty="0" smtClean="0"/>
              <a:t> was not happy with the invention of writing.</a:t>
            </a:r>
            <a:endParaRPr lang="en-US" dirty="0"/>
          </a:p>
        </p:txBody>
      </p:sp>
      <p:pic>
        <p:nvPicPr>
          <p:cNvPr id="1026" name="Picture 2" descr="http://www.john-uebersax.com/plato/myths/images/Theu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881207"/>
            <a:ext cx="2743200" cy="212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20415" y="6595646"/>
            <a:ext cx="3023585" cy="215444"/>
          </a:xfrm>
          <a:prstGeom prst="rect">
            <a:avLst/>
          </a:prstGeom>
          <a:noFill/>
        </p:spPr>
        <p:txBody>
          <a:bodyPr wrap="none" rtlCol="0">
            <a:spAutoFit/>
          </a:bodyPr>
          <a:lstStyle/>
          <a:p>
            <a:r>
              <a:rPr lang="en-US" sz="800" i="1" dirty="0" err="1"/>
              <a:t>Technopoly</a:t>
            </a:r>
            <a:r>
              <a:rPr lang="en-US" sz="800" dirty="0"/>
              <a:t>, p. 3, Neil Postman, quoting from Plato, p. 96.</a:t>
            </a:r>
          </a:p>
        </p:txBody>
      </p:sp>
    </p:spTree>
    <p:extLst>
      <p:ext uri="{BB962C8B-B14F-4D97-AF65-F5344CB8AC3E}">
        <p14:creationId xmlns:p14="http://schemas.microsoft.com/office/powerpoint/2010/main" val="307616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Thamus</a:t>
            </a:r>
            <a:r>
              <a:rPr lang="en-US" dirty="0" smtClean="0"/>
              <a:t> &amp; </a:t>
            </a:r>
            <a:r>
              <a:rPr lang="en-US" dirty="0" err="1" smtClean="0"/>
              <a:t>Theuth</a:t>
            </a:r>
            <a:r>
              <a:rPr lang="en-US" dirty="0" smtClean="0"/>
              <a:t> on Writing</a:t>
            </a:r>
            <a:endParaRPr lang="en-US" dirty="0"/>
          </a:p>
        </p:txBody>
      </p:sp>
      <p:sp>
        <p:nvSpPr>
          <p:cNvPr id="2" name="Content Placeholder 1"/>
          <p:cNvSpPr>
            <a:spLocks noGrp="1"/>
          </p:cNvSpPr>
          <p:nvPr>
            <p:ph idx="1"/>
          </p:nvPr>
        </p:nvSpPr>
        <p:spPr/>
        <p:txBody>
          <a:bodyPr>
            <a:normAutofit fontScale="92500" lnSpcReduction="20000"/>
          </a:bodyPr>
          <a:lstStyle/>
          <a:p>
            <a:pPr marL="112713" indent="-3175">
              <a:buNone/>
            </a:pPr>
            <a:r>
              <a:rPr lang="en-US" dirty="0" smtClean="0"/>
              <a:t>“What you have discovered is a </a:t>
            </a:r>
            <a:r>
              <a:rPr lang="en-US" b="1" dirty="0" smtClean="0"/>
              <a:t>receipt for recollection</a:t>
            </a:r>
            <a:r>
              <a:rPr lang="en-US" dirty="0" smtClean="0"/>
              <a:t>, not for </a:t>
            </a:r>
            <a:r>
              <a:rPr lang="en-US" b="1" dirty="0" smtClean="0"/>
              <a:t>memory</a:t>
            </a:r>
            <a:r>
              <a:rPr lang="en-US" dirty="0" smtClean="0"/>
              <a:t>. </a:t>
            </a:r>
          </a:p>
          <a:p>
            <a:pPr marL="112713" indent="-3175">
              <a:buNone/>
            </a:pPr>
            <a:r>
              <a:rPr lang="en-US" dirty="0" smtClean="0"/>
              <a:t>And as for wisdom, your pupils will have the </a:t>
            </a:r>
            <a:r>
              <a:rPr lang="en-US" b="1" dirty="0" smtClean="0"/>
              <a:t>reputation for it without the reality</a:t>
            </a:r>
            <a:r>
              <a:rPr lang="en-US" dirty="0" smtClean="0"/>
              <a:t>: </a:t>
            </a:r>
          </a:p>
          <a:p>
            <a:pPr marL="112713" indent="-3175">
              <a:buNone/>
            </a:pPr>
            <a:r>
              <a:rPr lang="en-US" dirty="0" smtClean="0"/>
              <a:t>they will receive a quantity of information without proper instruction, and in consequence be </a:t>
            </a:r>
            <a:r>
              <a:rPr lang="en-US" b="1" dirty="0" smtClean="0"/>
              <a:t>thought very knowledgeable</a:t>
            </a:r>
            <a:r>
              <a:rPr lang="en-US" dirty="0" smtClean="0"/>
              <a:t> when they are for the most part </a:t>
            </a:r>
            <a:r>
              <a:rPr lang="en-US" b="1" dirty="0" smtClean="0"/>
              <a:t>quite ignorant</a:t>
            </a:r>
            <a:r>
              <a:rPr lang="en-US" dirty="0" smtClean="0"/>
              <a:t>. </a:t>
            </a:r>
          </a:p>
          <a:p>
            <a:pPr marL="112713" indent="-3175">
              <a:buNone/>
            </a:pPr>
            <a:r>
              <a:rPr lang="en-US" dirty="0" smtClean="0"/>
              <a:t>And because they are filled with the </a:t>
            </a:r>
            <a:r>
              <a:rPr lang="en-US" b="1" dirty="0" smtClean="0"/>
              <a:t>conceit of wisdom instead of real wisdom </a:t>
            </a:r>
            <a:r>
              <a:rPr lang="en-US" dirty="0" smtClean="0"/>
              <a:t>they will be a burden to society.”</a:t>
            </a:r>
          </a:p>
          <a:p>
            <a:pPr marL="112713" indent="-3175">
              <a:buNone/>
            </a:pPr>
            <a:endParaRPr lang="en-US" dirty="0"/>
          </a:p>
        </p:txBody>
      </p:sp>
      <p:sp>
        <p:nvSpPr>
          <p:cNvPr id="4" name="TextBox 3"/>
          <p:cNvSpPr txBox="1"/>
          <p:nvPr/>
        </p:nvSpPr>
        <p:spPr>
          <a:xfrm>
            <a:off x="6120415" y="6595646"/>
            <a:ext cx="3023585" cy="215444"/>
          </a:xfrm>
          <a:prstGeom prst="rect">
            <a:avLst/>
          </a:prstGeom>
          <a:noFill/>
        </p:spPr>
        <p:txBody>
          <a:bodyPr wrap="none" rtlCol="0">
            <a:spAutoFit/>
          </a:bodyPr>
          <a:lstStyle/>
          <a:p>
            <a:r>
              <a:rPr lang="en-US" sz="800" i="1" dirty="0" err="1"/>
              <a:t>Technopoly</a:t>
            </a:r>
            <a:r>
              <a:rPr lang="en-US" sz="800" dirty="0"/>
              <a:t>, p. </a:t>
            </a:r>
            <a:r>
              <a:rPr lang="en-US" sz="800" dirty="0" smtClean="0"/>
              <a:t>4, </a:t>
            </a:r>
            <a:r>
              <a:rPr lang="en-US" sz="800" dirty="0"/>
              <a:t>Neil Postman, quoting from Plato, p. 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490" y="1027664"/>
            <a:ext cx="7414710" cy="1143000"/>
          </a:xfrm>
        </p:spPr>
        <p:txBody>
          <a:bodyPr>
            <a:normAutofit fontScale="90000"/>
          </a:bodyPr>
          <a:lstStyle/>
          <a:p>
            <a:r>
              <a:rPr lang="en-US" dirty="0" smtClean="0"/>
              <a:t>Is Technology an Improvement?</a:t>
            </a:r>
            <a:endParaRPr lang="en-US" dirty="0"/>
          </a:p>
        </p:txBody>
      </p:sp>
      <p:sp>
        <p:nvSpPr>
          <p:cNvPr id="2" name="Content Placeholder 1"/>
          <p:cNvSpPr>
            <a:spLocks noGrp="1"/>
          </p:cNvSpPr>
          <p:nvPr>
            <p:ph idx="1"/>
          </p:nvPr>
        </p:nvSpPr>
        <p:spPr/>
        <p:txBody>
          <a:bodyPr/>
          <a:lstStyle/>
          <a:p>
            <a:r>
              <a:rPr lang="en-US" dirty="0" smtClean="0"/>
              <a:t>“Every technology is both a burden and a blessing; not either-or, but this-and-that.”</a:t>
            </a:r>
          </a:p>
          <a:p>
            <a:endParaRPr lang="en-US" dirty="0" smtClean="0"/>
          </a:p>
          <a:p>
            <a:r>
              <a:rPr lang="en-US" dirty="0" smtClean="0"/>
              <a:t>“Nonetheless, we are currently surrounded by throngs of . . . one-eyed prophets who see only what new technologies can do and are incapable of imagining what they will </a:t>
            </a:r>
            <a:r>
              <a:rPr lang="en-US" i="1" dirty="0" smtClean="0"/>
              <a:t>undo</a:t>
            </a:r>
            <a:r>
              <a:rPr lang="en-US" dirty="0" smtClean="0"/>
              <a:t>.”</a:t>
            </a:r>
            <a:endParaRPr lang="en-US" dirty="0"/>
          </a:p>
        </p:txBody>
      </p:sp>
      <p:sp>
        <p:nvSpPr>
          <p:cNvPr id="6" name="TextBox 5"/>
          <p:cNvSpPr txBox="1"/>
          <p:nvPr/>
        </p:nvSpPr>
        <p:spPr>
          <a:xfrm>
            <a:off x="6629400" y="6553200"/>
            <a:ext cx="2514600" cy="215444"/>
          </a:xfrm>
          <a:prstGeom prst="rect">
            <a:avLst/>
          </a:prstGeom>
          <a:noFill/>
        </p:spPr>
        <p:txBody>
          <a:bodyPr wrap="square" rtlCol="0">
            <a:spAutoFit/>
          </a:bodyPr>
          <a:lstStyle/>
          <a:p>
            <a:r>
              <a:rPr lang="en-US" sz="800" dirty="0" smtClean="0"/>
              <a:t>Quoted from </a:t>
            </a:r>
            <a:r>
              <a:rPr lang="en-US" sz="800" i="1" dirty="0" err="1" smtClean="0"/>
              <a:t>Technopoly</a:t>
            </a:r>
            <a:r>
              <a:rPr lang="en-US" sz="800" dirty="0"/>
              <a:t>, p. </a:t>
            </a:r>
            <a:r>
              <a:rPr lang="en-US" sz="800" dirty="0" smtClean="0"/>
              <a:t>5, </a:t>
            </a:r>
            <a:r>
              <a:rPr lang="en-US" sz="800" dirty="0"/>
              <a:t>Neil </a:t>
            </a:r>
            <a:r>
              <a:rPr lang="en-US" sz="800" dirty="0" smtClean="0"/>
              <a:t>Postman.</a:t>
            </a:r>
            <a:endParaRPr lang="en-US"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Changes</a:t>
            </a:r>
            <a:endParaRPr lang="en-US" dirty="0"/>
          </a:p>
        </p:txBody>
      </p:sp>
      <p:sp>
        <p:nvSpPr>
          <p:cNvPr id="2" name="Content Placeholder 1"/>
          <p:cNvSpPr>
            <a:spLocks noGrp="1"/>
          </p:cNvSpPr>
          <p:nvPr>
            <p:ph idx="1"/>
          </p:nvPr>
        </p:nvSpPr>
        <p:spPr/>
        <p:txBody>
          <a:bodyPr>
            <a:normAutofit fontScale="92500" lnSpcReduction="20000"/>
          </a:bodyPr>
          <a:lstStyle/>
          <a:p>
            <a:r>
              <a:rPr lang="en-US" dirty="0"/>
              <a:t>Conceptual: </a:t>
            </a:r>
            <a:r>
              <a:rPr lang="en-US" dirty="0" smtClean="0"/>
              <a:t>Not</a:t>
            </a:r>
            <a:r>
              <a:rPr lang="en-US" baseline="0" dirty="0" smtClean="0"/>
              <a:t> only are </a:t>
            </a:r>
            <a:r>
              <a:rPr lang="en-US" b="1" baseline="0" dirty="0" smtClean="0"/>
              <a:t>new terms introduced</a:t>
            </a:r>
            <a:r>
              <a:rPr lang="en-US" baseline="0" dirty="0" smtClean="0"/>
              <a:t>, but old terms come to have </a:t>
            </a:r>
            <a:r>
              <a:rPr lang="en-US" b="1" baseline="0" dirty="0" smtClean="0"/>
              <a:t>new meanings.</a:t>
            </a:r>
            <a:endParaRPr lang="en-US" b="1" dirty="0" smtClean="0"/>
          </a:p>
          <a:p>
            <a:r>
              <a:rPr kumimoji="0" lang="en-US" kern="1200" dirty="0" smtClean="0">
                <a:solidFill>
                  <a:schemeClr val="tx1"/>
                </a:solidFill>
              </a:rPr>
              <a:t>Sociological: </a:t>
            </a:r>
            <a:r>
              <a:rPr lang="en-US" dirty="0" smtClean="0"/>
              <a:t>“ . . . those </a:t>
            </a:r>
            <a:r>
              <a:rPr lang="en-US" dirty="0"/>
              <a:t>who cultivate </a:t>
            </a:r>
            <a:r>
              <a:rPr lang="en-US" b="1" dirty="0"/>
              <a:t>competence</a:t>
            </a:r>
            <a:r>
              <a:rPr lang="en-US" dirty="0"/>
              <a:t> in the use of a new technology become an </a:t>
            </a:r>
            <a:r>
              <a:rPr lang="en-US" b="1" dirty="0"/>
              <a:t>elite group </a:t>
            </a:r>
            <a:r>
              <a:rPr lang="en-US" dirty="0"/>
              <a:t>that are granted undeserved authority and prestige by those who have no such competence</a:t>
            </a:r>
            <a:r>
              <a:rPr lang="en-US" dirty="0" smtClean="0"/>
              <a:t>.”</a:t>
            </a:r>
            <a:endParaRPr kumimoji="0" lang="en-US" kern="1200" dirty="0" smtClean="0">
              <a:solidFill>
                <a:schemeClr val="tx1"/>
              </a:solidFill>
            </a:endParaRPr>
          </a:p>
          <a:p>
            <a:pPr rtl="0" eaLnBrk="1" latinLnBrk="0" hangingPunct="1"/>
            <a:r>
              <a:rPr lang="en-US" dirty="0" smtClean="0">
                <a:solidFill>
                  <a:schemeClr val="tx1"/>
                </a:solidFill>
              </a:rPr>
              <a:t>Ecological: </a:t>
            </a:r>
            <a:r>
              <a:rPr lang="en-US" dirty="0" smtClean="0"/>
              <a:t>“A </a:t>
            </a:r>
            <a:r>
              <a:rPr lang="en-US" dirty="0"/>
              <a:t>new technology does not add or subtract something. </a:t>
            </a:r>
            <a:r>
              <a:rPr lang="en-US" b="1" dirty="0"/>
              <a:t>It changes everything</a:t>
            </a:r>
            <a:r>
              <a:rPr lang="en-US" dirty="0"/>
              <a:t>.”</a:t>
            </a:r>
          </a:p>
          <a:p>
            <a:endParaRPr lang="en-US" dirty="0">
              <a:solidFill>
                <a:schemeClr val="tx1"/>
              </a:solidFill>
            </a:endParaRPr>
          </a:p>
        </p:txBody>
      </p:sp>
      <p:sp>
        <p:nvSpPr>
          <p:cNvPr id="4" name="TextBox 3"/>
          <p:cNvSpPr txBox="1"/>
          <p:nvPr/>
        </p:nvSpPr>
        <p:spPr>
          <a:xfrm>
            <a:off x="6298349" y="6595646"/>
            <a:ext cx="2845651" cy="338554"/>
          </a:xfrm>
          <a:prstGeom prst="rect">
            <a:avLst/>
          </a:prstGeom>
          <a:noFill/>
        </p:spPr>
        <p:txBody>
          <a:bodyPr wrap="none" rtlCol="0">
            <a:spAutoFit/>
          </a:bodyPr>
          <a:lstStyle/>
          <a:p>
            <a:r>
              <a:rPr lang="en-US" sz="800" dirty="0" smtClean="0"/>
              <a:t>Quoted from </a:t>
            </a:r>
            <a:r>
              <a:rPr lang="en-US" sz="800" i="1" dirty="0" err="1" smtClean="0"/>
              <a:t>Technopoly</a:t>
            </a:r>
            <a:r>
              <a:rPr lang="en-US" sz="800" i="1" dirty="0" smtClean="0"/>
              <a:t> </a:t>
            </a:r>
            <a:r>
              <a:rPr lang="en-US" sz="800" dirty="0" smtClean="0"/>
              <a:t> Chapter 1, by </a:t>
            </a:r>
            <a:r>
              <a:rPr lang="en-US" sz="800" dirty="0"/>
              <a:t>Neil Postman</a:t>
            </a:r>
          </a:p>
          <a:p>
            <a:endParaRPr lang="en-US"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490" y="1027664"/>
            <a:ext cx="7567110" cy="1143000"/>
          </a:xfrm>
        </p:spPr>
        <p:txBody>
          <a:bodyPr>
            <a:normAutofit fontScale="90000"/>
          </a:bodyPr>
          <a:lstStyle/>
          <a:p>
            <a:r>
              <a:rPr lang="en-US" dirty="0" smtClean="0"/>
              <a:t>How Technology Changes Things</a:t>
            </a:r>
            <a:endParaRPr lang="en-US" dirty="0"/>
          </a:p>
        </p:txBody>
      </p:sp>
      <p:sp>
        <p:nvSpPr>
          <p:cNvPr id="2" name="Content Placeholder 1"/>
          <p:cNvSpPr>
            <a:spLocks noGrp="1"/>
          </p:cNvSpPr>
          <p:nvPr>
            <p:ph idx="1"/>
          </p:nvPr>
        </p:nvSpPr>
        <p:spPr/>
        <p:txBody>
          <a:bodyPr/>
          <a:lstStyle/>
          <a:p>
            <a:pPr marL="112713" indent="-3175">
              <a:buNone/>
            </a:pPr>
            <a:r>
              <a:rPr lang="en-US" dirty="0" smtClean="0"/>
              <a:t>“New technologies alter the structure of our interests: the things we think </a:t>
            </a:r>
            <a:r>
              <a:rPr lang="en-US" i="1" dirty="0" smtClean="0"/>
              <a:t>about</a:t>
            </a:r>
            <a:r>
              <a:rPr lang="en-US" dirty="0" smtClean="0"/>
              <a:t>. </a:t>
            </a:r>
          </a:p>
          <a:p>
            <a:pPr marL="112713" indent="-3175">
              <a:buNone/>
            </a:pPr>
            <a:endParaRPr lang="en-US" dirty="0" smtClean="0"/>
          </a:p>
          <a:p>
            <a:pPr marL="112713" indent="-3175">
              <a:buNone/>
            </a:pPr>
            <a:r>
              <a:rPr lang="en-US" dirty="0" smtClean="0"/>
              <a:t>They alter the character of our symbols: the things we think </a:t>
            </a:r>
            <a:r>
              <a:rPr lang="en-US" i="1" dirty="0" smtClean="0"/>
              <a:t>with</a:t>
            </a:r>
            <a:r>
              <a:rPr lang="en-US" dirty="0" smtClean="0"/>
              <a:t>.</a:t>
            </a:r>
          </a:p>
          <a:p>
            <a:pPr marL="112713" indent="-3175">
              <a:buNone/>
            </a:pPr>
            <a:endParaRPr lang="en-US" dirty="0" smtClean="0"/>
          </a:p>
          <a:p>
            <a:pPr marL="112713" indent="-3175">
              <a:buNone/>
            </a:pPr>
            <a:r>
              <a:rPr lang="en-US" dirty="0" smtClean="0"/>
              <a:t>And they alter the nature of community: the arena in which thoughts develop.”</a:t>
            </a:r>
            <a:endParaRPr lang="en-US" dirty="0"/>
          </a:p>
        </p:txBody>
      </p:sp>
      <p:sp>
        <p:nvSpPr>
          <p:cNvPr id="4" name="TextBox 3"/>
          <p:cNvSpPr txBox="1"/>
          <p:nvPr/>
        </p:nvSpPr>
        <p:spPr>
          <a:xfrm>
            <a:off x="6298349" y="6595646"/>
            <a:ext cx="2845651" cy="338554"/>
          </a:xfrm>
          <a:prstGeom prst="rect">
            <a:avLst/>
          </a:prstGeom>
          <a:noFill/>
        </p:spPr>
        <p:txBody>
          <a:bodyPr wrap="none" rtlCol="0">
            <a:spAutoFit/>
          </a:bodyPr>
          <a:lstStyle/>
          <a:p>
            <a:r>
              <a:rPr lang="en-US" sz="800" dirty="0" smtClean="0"/>
              <a:t>Quoted from </a:t>
            </a:r>
            <a:r>
              <a:rPr lang="en-US" sz="800" i="1" dirty="0" err="1" smtClean="0"/>
              <a:t>Technopoly</a:t>
            </a:r>
            <a:r>
              <a:rPr lang="en-US" sz="800" i="1" dirty="0" smtClean="0"/>
              <a:t> </a:t>
            </a:r>
            <a:r>
              <a:rPr lang="en-US" sz="800" dirty="0" smtClean="0"/>
              <a:t> Chapter 1, by </a:t>
            </a:r>
            <a:r>
              <a:rPr lang="en-US" sz="800" dirty="0"/>
              <a:t>Neil Postman</a:t>
            </a:r>
          </a:p>
          <a:p>
            <a:endParaRPr lang="en-US"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043492" y="2323652"/>
            <a:ext cx="7109908" cy="3508977"/>
          </a:xfrm>
        </p:spPr>
        <p:txBody>
          <a:bodyPr>
            <a:normAutofit/>
          </a:bodyPr>
          <a:lstStyle/>
          <a:p>
            <a:r>
              <a:rPr lang="en-US" sz="2800" dirty="0" smtClean="0"/>
              <a:t>Technology will advance.</a:t>
            </a:r>
          </a:p>
          <a:p>
            <a:r>
              <a:rPr lang="en-US" sz="2800" dirty="0" smtClean="0"/>
              <a:t>Advancements have negative results.</a:t>
            </a:r>
          </a:p>
          <a:p>
            <a:r>
              <a:rPr lang="en-US" sz="2800" dirty="0" smtClean="0"/>
              <a:t>Advancements have positive results.</a:t>
            </a:r>
          </a:p>
          <a:p>
            <a:r>
              <a:rPr lang="en-US" sz="2800" dirty="0" smtClean="0"/>
              <a:t>Technology changes its users.</a:t>
            </a:r>
          </a:p>
        </p:txBody>
      </p:sp>
    </p:spTree>
    <p:extLst>
      <p:ext uri="{BB962C8B-B14F-4D97-AF65-F5344CB8AC3E}">
        <p14:creationId xmlns:p14="http://schemas.microsoft.com/office/powerpoint/2010/main" val="949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Drawbacks</a:t>
            </a:r>
            <a:endParaRPr lang="en-US" dirty="0"/>
          </a:p>
        </p:txBody>
      </p:sp>
      <p:sp>
        <p:nvSpPr>
          <p:cNvPr id="3" name="Content Placeholder 2"/>
          <p:cNvSpPr>
            <a:spLocks noGrp="1"/>
          </p:cNvSpPr>
          <p:nvPr>
            <p:ph idx="1"/>
          </p:nvPr>
        </p:nvSpPr>
        <p:spPr>
          <a:xfrm>
            <a:off x="1043492" y="2323652"/>
            <a:ext cx="7338508" cy="4000948"/>
          </a:xfrm>
        </p:spPr>
        <p:txBody>
          <a:bodyPr>
            <a:normAutofit/>
          </a:bodyPr>
          <a:lstStyle/>
          <a:p>
            <a:r>
              <a:rPr lang="en-US" sz="2800" dirty="0" smtClean="0"/>
              <a:t>Do sermon podcasts have drawbacks? </a:t>
            </a:r>
            <a:endParaRPr lang="en-US" sz="2800" dirty="0"/>
          </a:p>
          <a:p>
            <a:r>
              <a:rPr lang="en-US" sz="2800" dirty="0" smtClean="0"/>
              <a:t>Do electric lights have drawbacks?</a:t>
            </a:r>
          </a:p>
          <a:p>
            <a:r>
              <a:rPr lang="en-US" sz="2800" dirty="0" smtClean="0"/>
              <a:t>Do cars have drawbacks?</a:t>
            </a:r>
          </a:p>
          <a:p>
            <a:r>
              <a:rPr lang="en-US" sz="2800" dirty="0" smtClean="0"/>
              <a:t>Do historical documentaries have drawbacks?</a:t>
            </a:r>
          </a:p>
        </p:txBody>
      </p:sp>
    </p:spTree>
    <p:extLst>
      <p:ext uri="{BB962C8B-B14F-4D97-AF65-F5344CB8AC3E}">
        <p14:creationId xmlns:p14="http://schemas.microsoft.com/office/powerpoint/2010/main" val="23127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be Defensive!</a:t>
            </a:r>
            <a:endParaRPr lang="en-US" dirty="0"/>
          </a:p>
        </p:txBody>
      </p:sp>
      <p:sp>
        <p:nvSpPr>
          <p:cNvPr id="3" name="Content Placeholder 2"/>
          <p:cNvSpPr>
            <a:spLocks noGrp="1"/>
          </p:cNvSpPr>
          <p:nvPr>
            <p:ph idx="1"/>
          </p:nvPr>
        </p:nvSpPr>
        <p:spPr>
          <a:xfrm>
            <a:off x="1043492" y="2323652"/>
            <a:ext cx="7186108" cy="3508977"/>
          </a:xfrm>
        </p:spPr>
        <p:txBody>
          <a:bodyPr>
            <a:noAutofit/>
          </a:bodyPr>
          <a:lstStyle/>
          <a:p>
            <a:r>
              <a:rPr lang="en-US" sz="2600" dirty="0" smtClean="0"/>
              <a:t>Everything has drawbacks or trade offs. </a:t>
            </a:r>
          </a:p>
          <a:p>
            <a:r>
              <a:rPr lang="en-US" sz="2600" dirty="0" smtClean="0"/>
              <a:t>The </a:t>
            </a:r>
            <a:r>
              <a:rPr lang="en-US" sz="2600" dirty="0"/>
              <a:t>existence of acknowledged drawbacks does not mandate the abandonment of the technology</a:t>
            </a:r>
            <a:r>
              <a:rPr lang="en-US" sz="2600" dirty="0" smtClean="0"/>
              <a:t>.</a:t>
            </a:r>
          </a:p>
          <a:p>
            <a:r>
              <a:rPr lang="en-US" sz="2600" dirty="0" smtClean="0"/>
              <a:t>You are learning how to openly discuss issues.</a:t>
            </a:r>
          </a:p>
          <a:p>
            <a:r>
              <a:rPr lang="en-US" sz="2600" dirty="0"/>
              <a:t>Objective evaluation is a sign of maturity</a:t>
            </a:r>
            <a:r>
              <a:rPr lang="en-US" sz="2600" dirty="0" smtClean="0"/>
              <a:t>.</a:t>
            </a:r>
            <a:endParaRPr lang="en-US" sz="2600" dirty="0"/>
          </a:p>
        </p:txBody>
      </p:sp>
    </p:spTree>
    <p:extLst>
      <p:ext uri="{BB962C8B-B14F-4D97-AF65-F5344CB8AC3E}">
        <p14:creationId xmlns:p14="http://schemas.microsoft.com/office/powerpoint/2010/main" val="98796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Biblical Philosophy of Technology</a:t>
            </a:r>
            <a:br>
              <a:rPr lang="en-US" dirty="0" smtClean="0"/>
            </a:br>
            <a:r>
              <a:rPr lang="en-US" dirty="0" smtClean="0"/>
              <a:t>Paper</a:t>
            </a:r>
            <a:endParaRPr lang="en-US" dirty="0"/>
          </a:p>
        </p:txBody>
      </p:sp>
      <p:sp>
        <p:nvSpPr>
          <p:cNvPr id="5" name="Text Placeholder 4"/>
          <p:cNvSpPr>
            <a:spLocks noGrp="1"/>
          </p:cNvSpPr>
          <p:nvPr>
            <p:ph type="body" idx="1"/>
          </p:nvPr>
        </p:nvSpPr>
        <p:spPr/>
        <p:txBody>
          <a:bodyPr/>
          <a:lstStyle/>
          <a:p>
            <a:r>
              <a:rPr lang="en-US" dirty="0" smtClean="0"/>
              <a:t>Review Paper Instructions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Proverbs</a:t>
            </a:r>
            <a:endParaRPr lang="en-US" dirty="0"/>
          </a:p>
        </p:txBody>
      </p:sp>
    </p:spTree>
    <p:extLst>
      <p:ext uri="{BB962C8B-B14F-4D97-AF65-F5344CB8AC3E}">
        <p14:creationId xmlns:p14="http://schemas.microsoft.com/office/powerpoint/2010/main" val="1871124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Subtitle 2"/>
          <p:cNvSpPr>
            <a:spLocks noGrp="1"/>
          </p:cNvSpPr>
          <p:nvPr>
            <p:ph type="body" idx="1"/>
          </p:nvPr>
        </p:nvSpPr>
        <p:spPr/>
        <p:txBody>
          <a:bodyPr/>
          <a:lstStyle/>
          <a:p>
            <a:r>
              <a:rPr lang="en-US" dirty="0" smtClean="0"/>
              <a:t>How do we define it?</a:t>
            </a:r>
            <a:endParaRPr lang="en-US" dirty="0"/>
          </a:p>
        </p:txBody>
      </p:sp>
    </p:spTree>
    <p:extLst>
      <p:ext uri="{BB962C8B-B14F-4D97-AF65-F5344CB8AC3E}">
        <p14:creationId xmlns:p14="http://schemas.microsoft.com/office/powerpoint/2010/main" val="205507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proverb?</a:t>
            </a:r>
            <a:endParaRPr lang="en-US" dirty="0"/>
          </a:p>
        </p:txBody>
      </p:sp>
      <p:sp>
        <p:nvSpPr>
          <p:cNvPr id="3" name="Content Placeholder 2"/>
          <p:cNvSpPr>
            <a:spLocks noGrp="1"/>
          </p:cNvSpPr>
          <p:nvPr>
            <p:ph idx="1"/>
          </p:nvPr>
        </p:nvSpPr>
        <p:spPr/>
        <p:txBody>
          <a:bodyPr>
            <a:normAutofit/>
          </a:bodyPr>
          <a:lstStyle/>
          <a:p>
            <a:r>
              <a:rPr lang="en-US" dirty="0"/>
              <a:t>a short popular </a:t>
            </a:r>
            <a:r>
              <a:rPr lang="en-US" dirty="0" smtClean="0"/>
              <a:t>saying . . . that </a:t>
            </a:r>
            <a:r>
              <a:rPr lang="en-US" dirty="0"/>
              <a:t>expresses effectively some commonplace truth or useful thought; adage; </a:t>
            </a:r>
            <a:r>
              <a:rPr lang="en-US" dirty="0" smtClean="0"/>
              <a:t>saw</a:t>
            </a:r>
            <a:endParaRPr lang="en-US" dirty="0"/>
          </a:p>
          <a:p>
            <a:r>
              <a:rPr lang="en-US" dirty="0"/>
              <a:t>a wise saying or precept; a didactic </a:t>
            </a:r>
            <a:r>
              <a:rPr lang="en-US" dirty="0" smtClean="0"/>
              <a:t>sentence</a:t>
            </a:r>
            <a:endParaRPr lang="en-US" dirty="0"/>
          </a:p>
          <a:p>
            <a:endParaRPr lang="en-US" dirty="0" smtClean="0"/>
          </a:p>
          <a:p>
            <a:pPr marL="68580" indent="0">
              <a:buNone/>
            </a:pPr>
            <a:r>
              <a:rPr lang="en-US" dirty="0" smtClean="0"/>
              <a:t>- dictionary.com</a:t>
            </a:r>
            <a:endParaRPr lang="en-US" dirty="0"/>
          </a:p>
        </p:txBody>
      </p:sp>
    </p:spTree>
    <p:extLst>
      <p:ext uri="{BB962C8B-B14F-4D97-AF65-F5344CB8AC3E}">
        <p14:creationId xmlns:p14="http://schemas.microsoft.com/office/powerpoint/2010/main" val="538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Proverbs</a:t>
            </a:r>
            <a:endParaRPr lang="en-US" dirty="0"/>
          </a:p>
        </p:txBody>
      </p:sp>
      <p:sp>
        <p:nvSpPr>
          <p:cNvPr id="3" name="Content Placeholder 2"/>
          <p:cNvSpPr>
            <a:spLocks noGrp="1"/>
          </p:cNvSpPr>
          <p:nvPr>
            <p:ph idx="1"/>
          </p:nvPr>
        </p:nvSpPr>
        <p:spPr/>
        <p:txBody>
          <a:bodyPr/>
          <a:lstStyle/>
          <a:p>
            <a:r>
              <a:rPr lang="en-US" dirty="0" smtClean="0"/>
              <a:t>“Behold</a:t>
            </a:r>
            <a:r>
              <a:rPr lang="en-US" dirty="0"/>
              <a:t>, every one that </a:t>
            </a:r>
            <a:r>
              <a:rPr lang="en-US" dirty="0" err="1"/>
              <a:t>useth</a:t>
            </a:r>
            <a:r>
              <a:rPr lang="en-US" dirty="0"/>
              <a:t> proverbs shall use this proverb against thee, saying, </a:t>
            </a:r>
            <a:r>
              <a:rPr lang="en-US" dirty="0" smtClean="0"/>
              <a:t>‘As </a:t>
            </a:r>
            <a:r>
              <a:rPr lang="en-US" dirty="0"/>
              <a:t>is the mother, so is her </a:t>
            </a:r>
            <a:r>
              <a:rPr lang="en-US" dirty="0" smtClean="0"/>
              <a:t>daughter’” (Ezekiel 16:44).</a:t>
            </a:r>
          </a:p>
          <a:p>
            <a:pPr marL="365760" lvl="1" indent="0">
              <a:buNone/>
            </a:pPr>
            <a:endParaRPr lang="en-US" dirty="0" smtClean="0"/>
          </a:p>
          <a:p>
            <a:r>
              <a:rPr lang="en-US" dirty="0"/>
              <a:t>"Give a man a fish and you feed him for a day. Teach a man to fish and you feed him for a </a:t>
            </a:r>
            <a:r>
              <a:rPr lang="en-US" dirty="0" smtClean="0"/>
              <a:t>lifetime.” – Chinese proverb </a:t>
            </a:r>
            <a:endParaRPr lang="en-US" dirty="0"/>
          </a:p>
        </p:txBody>
      </p:sp>
    </p:spTree>
    <p:extLst>
      <p:ext uri="{BB962C8B-B14F-4D97-AF65-F5344CB8AC3E}">
        <p14:creationId xmlns:p14="http://schemas.microsoft.com/office/powerpoint/2010/main" val="91664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Proverbs Prophecy?</a:t>
            </a:r>
            <a:endParaRPr lang="en-US" dirty="0"/>
          </a:p>
        </p:txBody>
      </p:sp>
      <p:sp>
        <p:nvSpPr>
          <p:cNvPr id="3" name="Content Placeholder 2"/>
          <p:cNvSpPr>
            <a:spLocks noGrp="1"/>
          </p:cNvSpPr>
          <p:nvPr>
            <p:ph idx="1"/>
          </p:nvPr>
        </p:nvSpPr>
        <p:spPr>
          <a:xfrm>
            <a:off x="609600" y="2323652"/>
            <a:ext cx="8001000" cy="4229548"/>
          </a:xfrm>
        </p:spPr>
        <p:txBody>
          <a:bodyPr>
            <a:noAutofit/>
          </a:bodyPr>
          <a:lstStyle/>
          <a:p>
            <a:r>
              <a:rPr lang="en-US" sz="2000" dirty="0"/>
              <a:t>Proverbs 6:32-35 - But whoso </a:t>
            </a:r>
            <a:r>
              <a:rPr lang="en-US" sz="2000" dirty="0" err="1"/>
              <a:t>committeth</a:t>
            </a:r>
            <a:r>
              <a:rPr lang="en-US" sz="2000" dirty="0"/>
              <a:t> adultery with a woman </a:t>
            </a:r>
            <a:r>
              <a:rPr lang="en-US" sz="2000" dirty="0" err="1"/>
              <a:t>lacketh</a:t>
            </a:r>
            <a:r>
              <a:rPr lang="en-US" sz="2000" dirty="0"/>
              <a:t> </a:t>
            </a:r>
            <a:r>
              <a:rPr lang="en-US" sz="2000" dirty="0" smtClean="0"/>
              <a:t>understanding . . . For </a:t>
            </a:r>
            <a:r>
              <a:rPr lang="en-US" sz="2000" dirty="0"/>
              <a:t>jealousy is the rage of a man: therefore he will not spare in the day of vengeance</a:t>
            </a:r>
            <a:r>
              <a:rPr lang="en-US" sz="2000" dirty="0" smtClean="0"/>
              <a:t>. He </a:t>
            </a:r>
            <a:r>
              <a:rPr lang="en-US" sz="2000" dirty="0"/>
              <a:t>will not regard any ransom; neither will he rest content, though thou </a:t>
            </a:r>
            <a:r>
              <a:rPr lang="en-US" sz="2000" dirty="0" err="1"/>
              <a:t>givest</a:t>
            </a:r>
            <a:r>
              <a:rPr lang="en-US" sz="2000" dirty="0"/>
              <a:t> many gifts</a:t>
            </a:r>
            <a:r>
              <a:rPr lang="en-US" sz="2000" dirty="0" smtClean="0"/>
              <a:t>.</a:t>
            </a:r>
            <a:endParaRPr lang="en-US" sz="2000" dirty="0"/>
          </a:p>
          <a:p>
            <a:r>
              <a:rPr lang="en-US" sz="2000" dirty="0"/>
              <a:t>Proverbs 10:3 - The LORD will not suffer the soul of the righteous to famish: but he </a:t>
            </a:r>
            <a:r>
              <a:rPr lang="en-US" sz="2000" dirty="0" err="1"/>
              <a:t>casteth</a:t>
            </a:r>
            <a:r>
              <a:rPr lang="en-US" sz="2000" dirty="0"/>
              <a:t> away the substance of the wicked</a:t>
            </a:r>
            <a:r>
              <a:rPr lang="en-US" sz="2000" dirty="0" smtClean="0"/>
              <a:t>.</a:t>
            </a:r>
          </a:p>
          <a:p>
            <a:r>
              <a:rPr lang="en-US" sz="2000" dirty="0"/>
              <a:t>Proverbs 22:6 - Train up a child in the way he should go: and when he is old, he will not depart from it</a:t>
            </a:r>
            <a:r>
              <a:rPr lang="en-US" sz="2000" dirty="0" smtClean="0"/>
              <a:t>.</a:t>
            </a:r>
          </a:p>
          <a:p>
            <a:r>
              <a:rPr lang="en-US" sz="2000" dirty="0" smtClean="0"/>
              <a:t>Proverbs 15:1 </a:t>
            </a:r>
            <a:r>
              <a:rPr lang="en-US" sz="2000" dirty="0"/>
              <a:t>- </a:t>
            </a:r>
            <a:r>
              <a:rPr lang="en-US" sz="2000" dirty="0" smtClean="0"/>
              <a:t>A </a:t>
            </a:r>
            <a:r>
              <a:rPr lang="en-US" sz="2000" dirty="0"/>
              <a:t>soft answer </a:t>
            </a:r>
            <a:r>
              <a:rPr lang="en-US" sz="2000" dirty="0" err="1"/>
              <a:t>turneth</a:t>
            </a:r>
            <a:r>
              <a:rPr lang="en-US" sz="2000" dirty="0"/>
              <a:t> away wrath: but grievous words stir up anger</a:t>
            </a:r>
            <a:r>
              <a:rPr lang="en-US" sz="2000" dirty="0" smtClean="0"/>
              <a:t>.</a:t>
            </a:r>
          </a:p>
        </p:txBody>
      </p:sp>
    </p:spTree>
    <p:extLst>
      <p:ext uri="{BB962C8B-B14F-4D97-AF65-F5344CB8AC3E}">
        <p14:creationId xmlns:p14="http://schemas.microsoft.com/office/powerpoint/2010/main" val="246996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book of Proverbs is a guide to wise, godly living.</a:t>
            </a:r>
          </a:p>
          <a:p>
            <a:r>
              <a:rPr lang="en-US" dirty="0" smtClean="0"/>
              <a:t>The paper will explore 5 areas of wise, godly living:</a:t>
            </a:r>
          </a:p>
          <a:p>
            <a:pPr lvl="1"/>
            <a:r>
              <a:rPr lang="en-US" dirty="0" smtClean="0"/>
              <a:t>Communication</a:t>
            </a:r>
          </a:p>
          <a:p>
            <a:pPr lvl="1"/>
            <a:r>
              <a:rPr lang="en-US" dirty="0" smtClean="0"/>
              <a:t>Friendships</a:t>
            </a:r>
          </a:p>
          <a:p>
            <a:pPr lvl="1"/>
            <a:r>
              <a:rPr lang="en-US" dirty="0" smtClean="0"/>
              <a:t>Finances</a:t>
            </a:r>
          </a:p>
          <a:p>
            <a:pPr lvl="1"/>
            <a:r>
              <a:rPr lang="en-US" dirty="0" smtClean="0"/>
              <a:t>Diligence</a:t>
            </a:r>
          </a:p>
          <a:p>
            <a:pPr lvl="1"/>
            <a:r>
              <a:rPr lang="en-US" dirty="0" smtClean="0"/>
              <a:t>Integrity</a:t>
            </a:r>
          </a:p>
          <a:p>
            <a:r>
              <a:rPr lang="en-US" dirty="0" smtClean="0"/>
              <a:t>Following the biblical patterns results in blessing.</a:t>
            </a:r>
          </a:p>
        </p:txBody>
      </p:sp>
    </p:spTree>
    <p:extLst>
      <p:ext uri="{BB962C8B-B14F-4D97-AF65-F5344CB8AC3E}">
        <p14:creationId xmlns:p14="http://schemas.microsoft.com/office/powerpoint/2010/main" val="216801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Technology?</a:t>
            </a:r>
            <a:endParaRPr lang="en-US" dirty="0"/>
          </a:p>
        </p:txBody>
      </p:sp>
      <p:sp>
        <p:nvSpPr>
          <p:cNvPr id="3" name="Content Placeholder 2"/>
          <p:cNvSpPr>
            <a:spLocks noGrp="1"/>
          </p:cNvSpPr>
          <p:nvPr>
            <p:ph idx="1"/>
          </p:nvPr>
        </p:nvSpPr>
        <p:spPr>
          <a:xfrm>
            <a:off x="1043493" y="2323652"/>
            <a:ext cx="4870544" cy="3508977"/>
          </a:xfrm>
        </p:spPr>
        <p:txBody>
          <a:bodyPr/>
          <a:lstStyle/>
          <a:p>
            <a:r>
              <a:rPr lang="en-US" dirty="0"/>
              <a:t>“anything that was invented after you were born”? </a:t>
            </a:r>
            <a:r>
              <a:rPr lang="en-US" dirty="0" smtClean="0"/>
              <a:t> ~computer </a:t>
            </a:r>
            <a:r>
              <a:rPr lang="en-US" dirty="0"/>
              <a:t>scientist Alan </a:t>
            </a:r>
            <a:r>
              <a:rPr lang="en-US" dirty="0" smtClean="0"/>
              <a:t>Kay (tongue in cheek)</a:t>
            </a:r>
          </a:p>
          <a:p>
            <a:pPr marL="68580" indent="0">
              <a:buNone/>
            </a:pPr>
            <a:endParaRPr lang="en-US" dirty="0"/>
          </a:p>
          <a:p>
            <a:r>
              <a:rPr lang="en-US" dirty="0"/>
              <a:t>Anything with a power switch?</a:t>
            </a:r>
          </a:p>
          <a:p>
            <a:endParaRPr lang="en-US" dirty="0"/>
          </a:p>
        </p:txBody>
      </p:sp>
      <p:grpSp>
        <p:nvGrpSpPr>
          <p:cNvPr id="8" name="Group 7"/>
          <p:cNvGrpSpPr/>
          <p:nvPr/>
        </p:nvGrpSpPr>
        <p:grpSpPr>
          <a:xfrm>
            <a:off x="6372781" y="1981200"/>
            <a:ext cx="1917956" cy="1828798"/>
            <a:chOff x="6150278" y="1981202"/>
            <a:chExt cx="2406039" cy="24384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522" y="2351134"/>
              <a:ext cx="1933555" cy="1933555"/>
            </a:xfrm>
            <a:prstGeom prst="rect">
              <a:avLst/>
            </a:prstGeom>
          </p:spPr>
        </p:pic>
        <p:sp>
          <p:nvSpPr>
            <p:cNvPr id="7" name="&quot;No&quot; Symbol 6"/>
            <p:cNvSpPr/>
            <p:nvPr/>
          </p:nvSpPr>
          <p:spPr>
            <a:xfrm rot="5400000">
              <a:off x="6134098" y="1997382"/>
              <a:ext cx="2438400" cy="2406039"/>
            </a:xfrm>
            <a:prstGeom prst="noSmoking">
              <a:avLst>
                <a:gd name="adj" fmla="val 70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6372781" y="4093694"/>
            <a:ext cx="1924866" cy="1849907"/>
            <a:chOff x="6372781" y="4093694"/>
            <a:chExt cx="1924866" cy="1849907"/>
          </a:xfrm>
        </p:grpSpPr>
        <p:pic>
          <p:nvPicPr>
            <p:cNvPr id="1026" name="Picture 2" descr="our servi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781" y="4433854"/>
              <a:ext cx="1799361" cy="1169586"/>
            </a:xfrm>
            <a:prstGeom prst="rect">
              <a:avLst/>
            </a:prstGeom>
            <a:noFill/>
            <a:extLst>
              <a:ext uri="{909E8E84-426E-40DD-AFC4-6F175D3DCCD1}">
                <a14:hiddenFill xmlns:a14="http://schemas.microsoft.com/office/drawing/2010/main">
                  <a:solidFill>
                    <a:srgbClr val="FFFFFF"/>
                  </a:solidFill>
                </a14:hiddenFill>
              </a:ext>
            </a:extLst>
          </p:spPr>
        </p:pic>
        <p:sp>
          <p:nvSpPr>
            <p:cNvPr id="10" name="&quot;No&quot; Symbol 9"/>
            <p:cNvSpPr/>
            <p:nvPr/>
          </p:nvSpPr>
          <p:spPr>
            <a:xfrm rot="5400000">
              <a:off x="6410261" y="4056215"/>
              <a:ext cx="1849907" cy="1924865"/>
            </a:xfrm>
            <a:prstGeom prst="noSmoking">
              <a:avLst>
                <a:gd name="adj" fmla="val 63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3286306" y="6501714"/>
            <a:ext cx="5857694" cy="461665"/>
          </a:xfrm>
          <a:prstGeom prst="rect">
            <a:avLst/>
          </a:prstGeom>
          <a:noFill/>
        </p:spPr>
        <p:txBody>
          <a:bodyPr wrap="none" rtlCol="0">
            <a:spAutoFit/>
          </a:bodyPr>
          <a:lstStyle/>
          <a:p>
            <a:r>
              <a:rPr lang="en-US" sz="800" dirty="0"/>
              <a:t>Blow Dryer: Creative Commons License: https://www.newegg.com/Product/Product.aspx?Item=N82E16896751255</a:t>
            </a:r>
          </a:p>
          <a:p>
            <a:r>
              <a:rPr lang="en-US" sz="800" dirty="0"/>
              <a:t>Lock: Public Domain: http://www.gblockandkey.co.uk/</a:t>
            </a:r>
          </a:p>
          <a:p>
            <a:endParaRPr lang="en-US" sz="800" dirty="0"/>
          </a:p>
        </p:txBody>
      </p:sp>
    </p:spTree>
    <p:extLst>
      <p:ext uri="{BB962C8B-B14F-4D97-AF65-F5344CB8AC3E}">
        <p14:creationId xmlns:p14="http://schemas.microsoft.com/office/powerpoint/2010/main" val="25326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Technology?</a:t>
            </a:r>
            <a:endParaRPr lang="en-US" dirty="0"/>
          </a:p>
        </p:txBody>
      </p:sp>
      <p:sp>
        <p:nvSpPr>
          <p:cNvPr id="3" name="Content Placeholder 2"/>
          <p:cNvSpPr>
            <a:spLocks noGrp="1"/>
          </p:cNvSpPr>
          <p:nvPr>
            <p:ph idx="1"/>
          </p:nvPr>
        </p:nvSpPr>
        <p:spPr>
          <a:xfrm>
            <a:off x="1043492" y="2323652"/>
            <a:ext cx="4976308" cy="3508977"/>
          </a:xfrm>
        </p:spPr>
        <p:txBody>
          <a:bodyPr>
            <a:normAutofit/>
          </a:bodyPr>
          <a:lstStyle/>
          <a:p>
            <a:r>
              <a:rPr lang="en-US" dirty="0" smtClean="0"/>
              <a:t>Any object that improves peoples lives?</a:t>
            </a:r>
          </a:p>
          <a:p>
            <a:pPr marL="68580" indent="0">
              <a:buNone/>
            </a:pPr>
            <a:endParaRPr lang="en-US" dirty="0"/>
          </a:p>
          <a:p>
            <a:r>
              <a:rPr lang="en-US" dirty="0" smtClean="0"/>
              <a:t>All of these definitions are too restrictive.</a:t>
            </a:r>
          </a:p>
        </p:txBody>
      </p:sp>
      <p:grpSp>
        <p:nvGrpSpPr>
          <p:cNvPr id="7" name="Group 6"/>
          <p:cNvGrpSpPr/>
          <p:nvPr/>
        </p:nvGrpSpPr>
        <p:grpSpPr>
          <a:xfrm>
            <a:off x="6019800" y="2323652"/>
            <a:ext cx="2286000" cy="2172149"/>
            <a:chOff x="6019800" y="2323652"/>
            <a:chExt cx="2286000" cy="2172149"/>
          </a:xfrm>
        </p:grpSpPr>
        <p:pic>
          <p:nvPicPr>
            <p:cNvPr id="2050" name="Picture 2" descr="buddha meditation Lifeh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306" y="2444877"/>
              <a:ext cx="1446489" cy="1929698"/>
            </a:xfrm>
            <a:prstGeom prst="rect">
              <a:avLst/>
            </a:prstGeom>
            <a:noFill/>
            <a:extLst>
              <a:ext uri="{909E8E84-426E-40DD-AFC4-6F175D3DCCD1}">
                <a14:hiddenFill xmlns:a14="http://schemas.microsoft.com/office/drawing/2010/main">
                  <a:solidFill>
                    <a:srgbClr val="FFFFFF"/>
                  </a:solidFill>
                </a14:hiddenFill>
              </a:ext>
            </a:extLst>
          </p:spPr>
        </p:pic>
        <p:sp>
          <p:nvSpPr>
            <p:cNvPr id="5" name="&quot;No&quot; Symbol 4"/>
            <p:cNvSpPr/>
            <p:nvPr/>
          </p:nvSpPr>
          <p:spPr>
            <a:xfrm rot="10800000">
              <a:off x="6019800" y="2323652"/>
              <a:ext cx="2286000" cy="2172149"/>
            </a:xfrm>
            <a:prstGeom prst="noSmoking">
              <a:avLst>
                <a:gd name="adj" fmla="val 658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3621334" y="6553200"/>
            <a:ext cx="5522666" cy="338554"/>
          </a:xfrm>
          <a:prstGeom prst="rect">
            <a:avLst/>
          </a:prstGeom>
          <a:noFill/>
        </p:spPr>
        <p:txBody>
          <a:bodyPr wrap="none" rtlCol="0">
            <a:spAutoFit/>
          </a:bodyPr>
          <a:lstStyle/>
          <a:p>
            <a:r>
              <a:rPr lang="en-US" sz="800" dirty="0" smtClean="0"/>
              <a:t>Public domain: </a:t>
            </a:r>
            <a:r>
              <a:rPr lang="en-US" sz="800" dirty="0"/>
              <a:t>http://</a:t>
            </a:r>
            <a:r>
              <a:rPr lang="en-US" sz="800" dirty="0" smtClean="0"/>
              <a:t>www.lifehack.org/articles/lifestyle/7-best-alarm-clocks-wake-you-the-morning.html</a:t>
            </a:r>
            <a:endParaRPr lang="en-US" sz="800" dirty="0"/>
          </a:p>
          <a:p>
            <a:endParaRPr lang="en-US" sz="800" dirty="0"/>
          </a:p>
        </p:txBody>
      </p:sp>
    </p:spTree>
    <p:extLst>
      <p:ext uri="{BB962C8B-B14F-4D97-AF65-F5344CB8AC3E}">
        <p14:creationId xmlns:p14="http://schemas.microsoft.com/office/powerpoint/2010/main" val="31191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Dictionary Definition</a:t>
            </a:r>
            <a:endParaRPr lang="en-US" dirty="0"/>
          </a:p>
        </p:txBody>
      </p:sp>
      <p:sp>
        <p:nvSpPr>
          <p:cNvPr id="3" name="Content Placeholder 2"/>
          <p:cNvSpPr>
            <a:spLocks noGrp="1"/>
          </p:cNvSpPr>
          <p:nvPr>
            <p:ph idx="1"/>
          </p:nvPr>
        </p:nvSpPr>
        <p:spPr>
          <a:xfrm>
            <a:off x="1043492" y="2129823"/>
            <a:ext cx="6777317" cy="3508977"/>
          </a:xfrm>
        </p:spPr>
        <p:txBody>
          <a:bodyPr>
            <a:noAutofit/>
          </a:bodyPr>
          <a:lstStyle/>
          <a:p>
            <a:pPr marL="68580" indent="0">
              <a:buNone/>
            </a:pPr>
            <a:r>
              <a:rPr lang="en-US" sz="1800" dirty="0" smtClean="0">
                <a:hlinkClick r:id="rId2"/>
              </a:rPr>
              <a:t>http://dictionary.com/</a:t>
            </a:r>
            <a:r>
              <a:rPr lang="en-US" sz="1800" dirty="0" smtClean="0"/>
              <a:t> </a:t>
            </a:r>
          </a:p>
          <a:p>
            <a:pPr marL="525780" indent="-457200">
              <a:buFont typeface="+mj-lt"/>
              <a:buAutoNum type="arabicPeriod"/>
            </a:pPr>
            <a:r>
              <a:rPr lang="en-US" sz="1800" dirty="0" smtClean="0"/>
              <a:t>the </a:t>
            </a:r>
            <a:r>
              <a:rPr lang="en-US" sz="1800" dirty="0"/>
              <a:t>branch of knowledge that deals with the creation and use of technical means and their interrelation with life, society, and the environment, drawing upon such subjects as industrial arts, engineering, applied science, and pure </a:t>
            </a:r>
            <a:r>
              <a:rPr lang="en-US" sz="1800" dirty="0" smtClean="0"/>
              <a:t>science </a:t>
            </a:r>
          </a:p>
          <a:p>
            <a:pPr marL="525780" indent="-457200">
              <a:buFont typeface="+mj-lt"/>
              <a:buAutoNum type="arabicPeriod"/>
            </a:pPr>
            <a:r>
              <a:rPr lang="en-US" sz="1800" dirty="0" smtClean="0"/>
              <a:t>the </a:t>
            </a:r>
            <a:r>
              <a:rPr lang="en-US" sz="1800" dirty="0"/>
              <a:t>application of this knowledge for practical </a:t>
            </a:r>
            <a:r>
              <a:rPr lang="en-US" sz="1800" dirty="0" smtClean="0"/>
              <a:t>ends</a:t>
            </a:r>
          </a:p>
          <a:p>
            <a:pPr marL="525780" indent="-457200">
              <a:buFont typeface="+mj-lt"/>
              <a:buAutoNum type="arabicPeriod"/>
            </a:pPr>
            <a:r>
              <a:rPr lang="en-US" sz="1800" dirty="0" smtClean="0"/>
              <a:t>the </a:t>
            </a:r>
            <a:r>
              <a:rPr lang="en-US" sz="1800" dirty="0"/>
              <a:t>terminology of an art, science, etc.; technical </a:t>
            </a:r>
            <a:r>
              <a:rPr lang="en-US" sz="1800" dirty="0" smtClean="0"/>
              <a:t>nomenclature </a:t>
            </a:r>
          </a:p>
          <a:p>
            <a:pPr marL="525780" indent="-457200">
              <a:buFont typeface="+mj-lt"/>
              <a:buAutoNum type="arabicPeriod"/>
            </a:pPr>
            <a:r>
              <a:rPr lang="en-US" sz="1800" dirty="0" smtClean="0"/>
              <a:t>a </a:t>
            </a:r>
            <a:r>
              <a:rPr lang="en-US" sz="1800" dirty="0"/>
              <a:t>scientific or industrial process, invention, method, or the like</a:t>
            </a:r>
            <a:r>
              <a:rPr lang="en-US" sz="1800" dirty="0" smtClean="0"/>
              <a:t>.</a:t>
            </a:r>
          </a:p>
          <a:p>
            <a:pPr marL="525780" indent="-457200">
              <a:buFont typeface="+mj-lt"/>
              <a:buAutoNum type="arabicPeriod"/>
            </a:pPr>
            <a:r>
              <a:rPr lang="en-US" sz="1800" dirty="0" smtClean="0"/>
              <a:t>the </a:t>
            </a:r>
            <a:r>
              <a:rPr lang="en-US" sz="1800" dirty="0"/>
              <a:t>sum of the ways in which social groups provide themselves with the material objects of their </a:t>
            </a:r>
            <a:r>
              <a:rPr lang="en-US" sz="1800" dirty="0" smtClean="0"/>
              <a:t>civilization </a:t>
            </a:r>
            <a:endParaRPr lang="en-US" sz="1800" dirty="0"/>
          </a:p>
        </p:txBody>
      </p:sp>
    </p:spTree>
    <p:extLst>
      <p:ext uri="{BB962C8B-B14F-4D97-AF65-F5344CB8AC3E}">
        <p14:creationId xmlns:p14="http://schemas.microsoft.com/office/powerpoint/2010/main" val="30298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Working Definition</a:t>
            </a:r>
            <a:endParaRPr lang="en-US" dirty="0"/>
          </a:p>
        </p:txBody>
      </p:sp>
      <p:sp>
        <p:nvSpPr>
          <p:cNvPr id="3" name="Content Placeholder 2"/>
          <p:cNvSpPr>
            <a:spLocks noGrp="1"/>
          </p:cNvSpPr>
          <p:nvPr>
            <p:ph idx="1"/>
          </p:nvPr>
        </p:nvSpPr>
        <p:spPr/>
        <p:txBody>
          <a:bodyPr/>
          <a:lstStyle/>
          <a:p>
            <a:r>
              <a:rPr lang="en-US" dirty="0"/>
              <a:t>Technology can be any </a:t>
            </a:r>
            <a:r>
              <a:rPr lang="en-US" b="1" dirty="0"/>
              <a:t>item</a:t>
            </a:r>
            <a:r>
              <a:rPr lang="en-US" dirty="0"/>
              <a:t> or </a:t>
            </a:r>
            <a:r>
              <a:rPr lang="en-US" b="1" dirty="0"/>
              <a:t>process</a:t>
            </a:r>
            <a:r>
              <a:rPr lang="en-US" dirty="0"/>
              <a:t> that </a:t>
            </a:r>
            <a:r>
              <a:rPr lang="en-US" b="1" dirty="0"/>
              <a:t>we create </a:t>
            </a:r>
            <a:r>
              <a:rPr lang="en-US" dirty="0"/>
              <a:t>and </a:t>
            </a:r>
            <a:r>
              <a:rPr lang="en-US" b="1" dirty="0"/>
              <a:t>use</a:t>
            </a:r>
            <a:r>
              <a:rPr lang="en-US" dirty="0"/>
              <a:t> for </a:t>
            </a:r>
            <a:r>
              <a:rPr lang="en-US" dirty="0" smtClean="0"/>
              <a:t>our </a:t>
            </a:r>
            <a:r>
              <a:rPr lang="en-US" dirty="0"/>
              <a:t>own purposes</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182" y="4024288"/>
            <a:ext cx="1541319" cy="145016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1377" y="4230691"/>
            <a:ext cx="1799988" cy="1198792"/>
          </a:xfrm>
          <a:prstGeom prst="rect">
            <a:avLst/>
          </a:prstGeom>
        </p:spPr>
      </p:pic>
      <p:pic>
        <p:nvPicPr>
          <p:cNvPr id="9" name="Picture 2" descr="our servic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003" y="4357475"/>
            <a:ext cx="1298639" cy="8441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uddha meditation Lifehac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1359" y="4151077"/>
            <a:ext cx="1140565" cy="152157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cell phon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14562" y="4156679"/>
            <a:ext cx="1346815" cy="13468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54419" y="6536378"/>
            <a:ext cx="4089581" cy="461665"/>
          </a:xfrm>
          <a:prstGeom prst="rect">
            <a:avLst/>
          </a:prstGeom>
          <a:noFill/>
        </p:spPr>
        <p:txBody>
          <a:bodyPr wrap="none" rtlCol="0">
            <a:spAutoFit/>
          </a:bodyPr>
          <a:lstStyle/>
          <a:p>
            <a:r>
              <a:rPr lang="en-US" sz="800" dirty="0"/>
              <a:t>Phone: public domain: http://blogigo.com/elnora5ayala98</a:t>
            </a:r>
          </a:p>
          <a:p>
            <a:r>
              <a:rPr lang="en-US" sz="800" dirty="0"/>
              <a:t>Signs: Creative commons: https://www.flickr.com/photos/mrbeck/6945578038/</a:t>
            </a:r>
          </a:p>
          <a:p>
            <a:endParaRPr lang="en-US" sz="800" dirty="0"/>
          </a:p>
        </p:txBody>
      </p:sp>
    </p:spTree>
    <p:extLst>
      <p:ext uri="{BB962C8B-B14F-4D97-AF65-F5344CB8AC3E}">
        <p14:creationId xmlns:p14="http://schemas.microsoft.com/office/powerpoint/2010/main" val="315260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 calcmode="lin" valueType="num">
                                      <p:cBhvr>
                                        <p:cTn id="28" dur="500" fill="hold"/>
                                        <p:tgtEl>
                                          <p:spTgt spid="3074"/>
                                        </p:tgtEl>
                                        <p:attrNameLst>
                                          <p:attrName>ppt_w</p:attrName>
                                        </p:attrNameLst>
                                      </p:cBhvr>
                                      <p:tavLst>
                                        <p:tav tm="0">
                                          <p:val>
                                            <p:fltVal val="0"/>
                                          </p:val>
                                        </p:tav>
                                        <p:tav tm="100000">
                                          <p:val>
                                            <p:strVal val="#ppt_w"/>
                                          </p:val>
                                        </p:tav>
                                      </p:tavLst>
                                    </p:anim>
                                    <p:anim calcmode="lin" valueType="num">
                                      <p:cBhvr>
                                        <p:cTn id="29" dur="500" fill="hold"/>
                                        <p:tgtEl>
                                          <p:spTgt spid="3074"/>
                                        </p:tgtEl>
                                        <p:attrNameLst>
                                          <p:attrName>ppt_h</p:attrName>
                                        </p:attrNameLst>
                                      </p:cBhvr>
                                      <p:tavLst>
                                        <p:tav tm="0">
                                          <p:val>
                                            <p:fltVal val="0"/>
                                          </p:val>
                                        </p:tav>
                                        <p:tav tm="100000">
                                          <p:val>
                                            <p:strVal val="#ppt_h"/>
                                          </p:val>
                                        </p:tav>
                                      </p:tavLst>
                                    </p:anim>
                                    <p:animEffect transition="in" filter="fade">
                                      <p:cBhvr>
                                        <p:cTn id="30" dur="500"/>
                                        <p:tgtEl>
                                          <p:spTgt spid="307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in the Bible</a:t>
            </a:r>
            <a:endParaRPr lang="en-US" dirty="0"/>
          </a:p>
        </p:txBody>
      </p:sp>
      <p:sp>
        <p:nvSpPr>
          <p:cNvPr id="3" name="Content Placeholder 2"/>
          <p:cNvSpPr>
            <a:spLocks noGrp="1"/>
          </p:cNvSpPr>
          <p:nvPr>
            <p:ph idx="1"/>
          </p:nvPr>
        </p:nvSpPr>
        <p:spPr/>
        <p:txBody>
          <a:bodyPr>
            <a:noAutofit/>
          </a:bodyPr>
          <a:lstStyle/>
          <a:p>
            <a:r>
              <a:rPr lang="en-US" sz="1800" dirty="0"/>
              <a:t>"And his brother's name was Jubal: he was the father of all such as handle the </a:t>
            </a:r>
            <a:r>
              <a:rPr lang="en-US" sz="1800" b="1" dirty="0"/>
              <a:t>harp</a:t>
            </a:r>
            <a:r>
              <a:rPr lang="en-US" sz="1800" dirty="0"/>
              <a:t> and </a:t>
            </a:r>
            <a:r>
              <a:rPr lang="en-US" sz="1800" b="1" dirty="0" smtClean="0"/>
              <a:t>organ</a:t>
            </a:r>
            <a:r>
              <a:rPr lang="en-US" sz="1800" dirty="0" smtClean="0"/>
              <a:t>" (Genesis 4:21).</a:t>
            </a:r>
          </a:p>
          <a:p>
            <a:pPr marL="68580" indent="0">
              <a:buNone/>
            </a:pPr>
            <a:endParaRPr lang="en-US" sz="1800" dirty="0"/>
          </a:p>
          <a:p>
            <a:r>
              <a:rPr lang="en-US" sz="1800" dirty="0"/>
              <a:t>"And Zillah, she also bare Tubalcain, an instructer of every </a:t>
            </a:r>
            <a:r>
              <a:rPr lang="en-US" sz="1800" b="1" dirty="0"/>
              <a:t>artificer in brass </a:t>
            </a:r>
            <a:r>
              <a:rPr lang="en-US" sz="1800" dirty="0"/>
              <a:t>and </a:t>
            </a:r>
            <a:r>
              <a:rPr lang="en-US" sz="1800" b="1" dirty="0" smtClean="0"/>
              <a:t>iron</a:t>
            </a:r>
            <a:r>
              <a:rPr lang="en-US" sz="1800" dirty="0" smtClean="0"/>
              <a:t>” (Genesis 4:22a).</a:t>
            </a:r>
            <a:endParaRPr lang="en-US" sz="1800" dirty="0"/>
          </a:p>
          <a:p>
            <a:pPr marL="68580" indent="0">
              <a:buNone/>
            </a:pPr>
            <a:endParaRPr lang="en-US" sz="1800" dirty="0" smtClean="0"/>
          </a:p>
          <a:p>
            <a:r>
              <a:rPr lang="en-US" sz="1800" dirty="0" smtClean="0"/>
              <a:t>“My days are swifter than a </a:t>
            </a:r>
            <a:r>
              <a:rPr lang="en-US" sz="1800" b="1" dirty="0" smtClean="0"/>
              <a:t>weaver’s shuttle</a:t>
            </a:r>
            <a:r>
              <a:rPr lang="en-US" sz="1800" dirty="0" smtClean="0"/>
              <a:t>, and are spent without hope” (Job 7:6).</a:t>
            </a:r>
          </a:p>
          <a:p>
            <a:endParaRPr lang="en-US" sz="1800" dirty="0" smtClean="0"/>
          </a:p>
          <a:p>
            <a:r>
              <a:rPr lang="en-US" sz="1800" dirty="0" smtClean="0"/>
              <a:t>“</a:t>
            </a:r>
            <a:r>
              <a:rPr lang="en-US" sz="1800" dirty="0"/>
              <a:t>And the rest of the acts of Hezekiah, and all his might, and how he made a </a:t>
            </a:r>
            <a:r>
              <a:rPr lang="en-US" sz="1800" b="1" dirty="0"/>
              <a:t>pool</a:t>
            </a:r>
            <a:r>
              <a:rPr lang="en-US" sz="1800" dirty="0"/>
              <a:t>, and a </a:t>
            </a:r>
            <a:r>
              <a:rPr lang="en-US" sz="1800" b="1" dirty="0"/>
              <a:t>conduit</a:t>
            </a:r>
            <a:r>
              <a:rPr lang="en-US" sz="1800" dirty="0"/>
              <a:t>, and </a:t>
            </a:r>
            <a:r>
              <a:rPr lang="en-US" sz="1800" b="1" dirty="0"/>
              <a:t>brought water into the city</a:t>
            </a:r>
            <a:r>
              <a:rPr lang="en-US" sz="1800" dirty="0"/>
              <a:t>” (2 Kings 20:20a).</a:t>
            </a:r>
          </a:p>
          <a:p>
            <a:endParaRPr lang="en-US" sz="1800" dirty="0"/>
          </a:p>
          <a:p>
            <a:pPr marL="68580" indent="0">
              <a:buNone/>
            </a:pPr>
            <a:endParaRPr lang="en-US" sz="1800" dirty="0"/>
          </a:p>
        </p:txBody>
      </p:sp>
    </p:spTree>
    <p:extLst>
      <p:ext uri="{BB962C8B-B14F-4D97-AF65-F5344CB8AC3E}">
        <p14:creationId xmlns:p14="http://schemas.microsoft.com/office/powerpoint/2010/main" val="398592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in the Bible</a:t>
            </a:r>
          </a:p>
        </p:txBody>
      </p:sp>
      <p:sp>
        <p:nvSpPr>
          <p:cNvPr id="3" name="Content Placeholder 2"/>
          <p:cNvSpPr>
            <a:spLocks noGrp="1"/>
          </p:cNvSpPr>
          <p:nvPr>
            <p:ph idx="1"/>
          </p:nvPr>
        </p:nvSpPr>
        <p:spPr/>
        <p:txBody>
          <a:bodyPr>
            <a:noAutofit/>
          </a:bodyPr>
          <a:lstStyle/>
          <a:p>
            <a:r>
              <a:rPr lang="en-US" sz="1800" dirty="0" smtClean="0"/>
              <a:t>“</a:t>
            </a:r>
            <a:r>
              <a:rPr lang="en-US" sz="1800" dirty="0"/>
              <a:t>And he made in Jerusalem </a:t>
            </a:r>
            <a:r>
              <a:rPr lang="en-US" sz="1800" b="1" dirty="0"/>
              <a:t>engines</a:t>
            </a:r>
            <a:r>
              <a:rPr lang="en-US" sz="1800" dirty="0"/>
              <a:t>, invented by cunning men, to be on the towers and upon the bulwarks, to </a:t>
            </a:r>
            <a:r>
              <a:rPr lang="en-US" sz="1800" b="1" dirty="0"/>
              <a:t>shoot arrows</a:t>
            </a:r>
            <a:r>
              <a:rPr lang="en-US" sz="1800" dirty="0"/>
              <a:t> and </a:t>
            </a:r>
            <a:r>
              <a:rPr lang="en-US" sz="1800" b="1" dirty="0"/>
              <a:t>great stones</a:t>
            </a:r>
            <a:r>
              <a:rPr lang="en-US" sz="1800" dirty="0"/>
              <a:t> </a:t>
            </a:r>
            <a:r>
              <a:rPr lang="en-US" sz="1800" dirty="0" smtClean="0"/>
              <a:t>withal” </a:t>
            </a:r>
            <a:br>
              <a:rPr lang="en-US" sz="1800" dirty="0" smtClean="0"/>
            </a:br>
            <a:r>
              <a:rPr lang="en-US" sz="1800" dirty="0" smtClean="0"/>
              <a:t>(2 </a:t>
            </a:r>
            <a:r>
              <a:rPr lang="en-US" sz="1800" dirty="0"/>
              <a:t>Chronicles </a:t>
            </a:r>
            <a:r>
              <a:rPr lang="en-US" sz="1800" dirty="0" smtClean="0"/>
              <a:t>26:15a).</a:t>
            </a:r>
          </a:p>
          <a:p>
            <a:pPr marL="68580" indent="0">
              <a:buNone/>
            </a:pPr>
            <a:endParaRPr lang="en-US" sz="1800" dirty="0"/>
          </a:p>
          <a:p>
            <a:r>
              <a:rPr lang="en-US" sz="1800" dirty="0" smtClean="0"/>
              <a:t>“he </a:t>
            </a:r>
            <a:r>
              <a:rPr lang="en-US" sz="1800" dirty="0" err="1"/>
              <a:t>seeketh</a:t>
            </a:r>
            <a:r>
              <a:rPr lang="en-US" sz="1800" dirty="0"/>
              <a:t> unto him a </a:t>
            </a:r>
            <a:r>
              <a:rPr lang="en-US" sz="1800" b="1" dirty="0"/>
              <a:t>cunning workman</a:t>
            </a:r>
            <a:r>
              <a:rPr lang="en-US" sz="1800" dirty="0"/>
              <a:t> to prepare a </a:t>
            </a:r>
            <a:r>
              <a:rPr lang="en-US" sz="1800" b="1" dirty="0"/>
              <a:t>graven image</a:t>
            </a:r>
            <a:r>
              <a:rPr lang="en-US" sz="1800" dirty="0"/>
              <a:t>, that shall not be </a:t>
            </a:r>
            <a:r>
              <a:rPr lang="en-US" sz="1800" dirty="0" smtClean="0"/>
              <a:t>moved” (Isaiah 40:20b).</a:t>
            </a:r>
            <a:endParaRPr lang="en-US" sz="1800" dirty="0"/>
          </a:p>
          <a:p>
            <a:endParaRPr lang="en-US" sz="1800" dirty="0" smtClean="0"/>
          </a:p>
        </p:txBody>
      </p:sp>
    </p:spTree>
    <p:extLst>
      <p:ext uri="{BB962C8B-B14F-4D97-AF65-F5344CB8AC3E}">
        <p14:creationId xmlns:p14="http://schemas.microsoft.com/office/powerpoint/2010/main" val="29178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Implications of Technology</a:t>
            </a:r>
            <a:endParaRPr lang="en-US" dirty="0"/>
          </a:p>
        </p:txBody>
      </p:sp>
      <p:sp>
        <p:nvSpPr>
          <p:cNvPr id="3" name="Subtitle 2"/>
          <p:cNvSpPr>
            <a:spLocks noGrp="1"/>
          </p:cNvSpPr>
          <p:nvPr>
            <p:ph type="body" idx="1"/>
          </p:nvPr>
        </p:nvSpPr>
        <p:spPr/>
        <p:txBody>
          <a:bodyPr/>
          <a:lstStyle/>
          <a:p>
            <a:pPr lvl="0"/>
            <a:r>
              <a:rPr lang="en-US" dirty="0" smtClean="0"/>
              <a:t>from </a:t>
            </a:r>
            <a:r>
              <a:rPr lang="en-US" i="1" dirty="0" err="1" smtClean="0"/>
              <a:t>Technopoly</a:t>
            </a:r>
            <a:endParaRPr lang="en-US" i="1" dirty="0" smtClean="0"/>
          </a:p>
          <a:p>
            <a:pPr lvl="0"/>
            <a:r>
              <a:rPr lang="en-US" dirty="0" smtClean="0"/>
              <a:t>by Neil Postman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3861</TotalTime>
  <Words>1352</Words>
  <Application>Microsoft Office PowerPoint</Application>
  <PresentationFormat>On-screen Show (4:3)</PresentationFormat>
  <Paragraphs>146</Paragraphs>
  <Slides>23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2</vt:lpstr>
      <vt:lpstr>Austin</vt:lpstr>
      <vt:lpstr>Biblical View of Technology</vt:lpstr>
      <vt:lpstr>Technology</vt:lpstr>
      <vt:lpstr>What is Technology?</vt:lpstr>
      <vt:lpstr>What is Technology?</vt:lpstr>
      <vt:lpstr>Dictionary Definition</vt:lpstr>
      <vt:lpstr>Simple Working Definition</vt:lpstr>
      <vt:lpstr>Technology in the Bible</vt:lpstr>
      <vt:lpstr>Technology in the Bible</vt:lpstr>
      <vt:lpstr>Implications of Technology</vt:lpstr>
      <vt:lpstr>Myth of Thamus and Theuth</vt:lpstr>
      <vt:lpstr>Thamus &amp; Theuth on Writing</vt:lpstr>
      <vt:lpstr>Is Technology an Improvement?</vt:lpstr>
      <vt:lpstr>Changes</vt:lpstr>
      <vt:lpstr>How Technology Changes Things</vt:lpstr>
      <vt:lpstr>Summary</vt:lpstr>
      <vt:lpstr>Technology Drawbacks</vt:lpstr>
      <vt:lpstr>Don’t be Defensive!</vt:lpstr>
      <vt:lpstr>Biblical Philosophy of Technology Paper</vt:lpstr>
      <vt:lpstr>Understanding Proverbs</vt:lpstr>
      <vt:lpstr>What is a proverb?</vt:lpstr>
      <vt:lpstr>Examples of Proverbs</vt:lpstr>
      <vt:lpstr>Are Proverbs Prophecy?</vt:lpstr>
      <vt:lpstr>Conclusion</vt:lpstr>
    </vt:vector>
  </TitlesOfParts>
  <Company>Bob Jones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Biblical Philosophy of Technology Paper</dc:title>
  <dc:creator>Rweier</dc:creator>
  <cp:lastModifiedBy>Gothard, Sarah</cp:lastModifiedBy>
  <cp:revision>95</cp:revision>
  <cp:lastPrinted>2017-01-13T18:19:58Z</cp:lastPrinted>
  <dcterms:created xsi:type="dcterms:W3CDTF">2009-01-23T13:49:48Z</dcterms:created>
  <dcterms:modified xsi:type="dcterms:W3CDTF">2017-08-30T15:20:49Z</dcterms:modified>
</cp:coreProperties>
</file>