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4"/>
  </p:notesMasterIdLst>
  <p:handoutMasterIdLst>
    <p:handoutMasterId r:id="rId75"/>
  </p:handoutMasterIdLst>
  <p:sldIdLst>
    <p:sldId id="256" r:id="rId2"/>
    <p:sldId id="275" r:id="rId3"/>
    <p:sldId id="276" r:id="rId4"/>
    <p:sldId id="277" r:id="rId5"/>
    <p:sldId id="280" r:id="rId6"/>
    <p:sldId id="279" r:id="rId7"/>
    <p:sldId id="278" r:id="rId8"/>
    <p:sldId id="281" r:id="rId9"/>
    <p:sldId id="33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82" r:id="rId23"/>
    <p:sldId id="283" r:id="rId24"/>
    <p:sldId id="284" r:id="rId25"/>
    <p:sldId id="285" r:id="rId26"/>
    <p:sldId id="297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59" r:id="rId35"/>
    <p:sldId id="293" r:id="rId36"/>
    <p:sldId id="294" r:id="rId37"/>
    <p:sldId id="295" r:id="rId38"/>
    <p:sldId id="296" r:id="rId39"/>
    <p:sldId id="298" r:id="rId40"/>
    <p:sldId id="299" r:id="rId41"/>
    <p:sldId id="311" r:id="rId42"/>
    <p:sldId id="312" r:id="rId43"/>
    <p:sldId id="313" r:id="rId44"/>
    <p:sldId id="315" r:id="rId45"/>
    <p:sldId id="316" r:id="rId46"/>
    <p:sldId id="300" r:id="rId47"/>
    <p:sldId id="257" r:id="rId48"/>
    <p:sldId id="301" r:id="rId49"/>
    <p:sldId id="262" r:id="rId50"/>
    <p:sldId id="302" r:id="rId51"/>
    <p:sldId id="303" r:id="rId52"/>
    <p:sldId id="304" r:id="rId53"/>
    <p:sldId id="306" r:id="rId54"/>
    <p:sldId id="307" r:id="rId55"/>
    <p:sldId id="308" r:id="rId56"/>
    <p:sldId id="309" r:id="rId57"/>
    <p:sldId id="310" r:id="rId58"/>
    <p:sldId id="317" r:id="rId59"/>
    <p:sldId id="318" r:id="rId60"/>
    <p:sldId id="319" r:id="rId61"/>
    <p:sldId id="320" r:id="rId62"/>
    <p:sldId id="322" r:id="rId63"/>
    <p:sldId id="323" r:id="rId64"/>
    <p:sldId id="321" r:id="rId65"/>
    <p:sldId id="325" r:id="rId66"/>
    <p:sldId id="324" r:id="rId67"/>
    <p:sldId id="326" r:id="rId68"/>
    <p:sldId id="327" r:id="rId69"/>
    <p:sldId id="328" r:id="rId70"/>
    <p:sldId id="329" r:id="rId71"/>
    <p:sldId id="330" r:id="rId72"/>
    <p:sldId id="331" r:id="rId7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90305" autoAdjust="0"/>
  </p:normalViewPr>
  <p:slideViewPr>
    <p:cSldViewPr snapToGrid="0">
      <p:cViewPr varScale="1">
        <p:scale>
          <a:sx n="104" d="100"/>
          <a:sy n="104" d="100"/>
        </p:scale>
        <p:origin x="888" y="102"/>
      </p:cViewPr>
      <p:guideLst>
        <p:guide orient="horz" pos="1638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88F2C0-5459-4864-A28C-CBC571871A8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986C95-8105-474B-9E94-FB002AEE7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081DC1-4D9A-4F85-934F-B55D1B8F393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31A15D-82D6-4E2D-95DF-A9B8D908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Begun Day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A15D-82D6-4E2D-95DF-A9B8D9087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of Section 1 10/11/2017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A15D-82D6-4E2D-95DF-A9B8D9087C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the table with Columns</a:t>
            </a:r>
            <a:r>
              <a:rPr lang="en-US" baseline="0" dirty="0" smtClean="0"/>
              <a:t> B-H </a:t>
            </a:r>
          </a:p>
          <a:p>
            <a:r>
              <a:rPr lang="en-US" baseline="0" dirty="0" smtClean="0"/>
              <a:t>Look at the 3 recommended charts</a:t>
            </a:r>
          </a:p>
          <a:p>
            <a:pPr lvl="0"/>
            <a:r>
              <a:rPr lang="en-US" dirty="0" smtClean="0"/>
              <a:t>Bar Charts give bars for all of the yes and no entries for each of the membership types.  Not helpful.</a:t>
            </a:r>
          </a:p>
          <a:p>
            <a:pPr lvl="0"/>
            <a:r>
              <a:rPr lang="en-US" dirty="0" smtClean="0"/>
              <a:t>Pie charts give a piece of the pie for each combo of membership, locker and cost values. Thus it is using the first three columns.</a:t>
            </a:r>
          </a:p>
          <a:p>
            <a:pPr lvl="0"/>
            <a:r>
              <a:rPr lang="en-US" dirty="0" smtClean="0"/>
              <a:t>Dot Plots look a little better but it is unclear as to what information is being displayed. </a:t>
            </a:r>
          </a:p>
          <a:p>
            <a:pPr lvl="0"/>
            <a:r>
              <a:rPr lang="en-US" dirty="0" smtClean="0"/>
              <a:t>There are no labels for the associated values in the first 3 columns.  The dots are color- coded for the right 4 columns but no association is made to the left three columns.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A15D-82D6-4E2D-95DF-A9B8D9087C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A15D-82D6-4E2D-95DF-A9B8D9087C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A15D-82D6-4E2D-95DF-A9B8D9087C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A15D-82D6-4E2D-95DF-A9B8D9087C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A15D-82D6-4E2D-95DF-A9B8D9087C8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A15D-82D6-4E2D-95DF-A9B8D9087C8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A15D-82D6-4E2D-95DF-A9B8D9087C8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4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5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0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11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27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0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5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72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7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0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0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3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Data Visualization from 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404" y="2336800"/>
            <a:ext cx="9387445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Excel Do?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024062"/>
            <a:ext cx="988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Recommended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3"/>
            <a:ext cx="10125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Recommendations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617" y="2336800"/>
            <a:ext cx="847474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Useless Bar 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22" y="2073844"/>
            <a:ext cx="9851270" cy="44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Useless Pie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85976"/>
            <a:ext cx="9016129" cy="44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Pre-Processing is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846" y="2308298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need to process the data ourselves into a more useful format.</a:t>
            </a:r>
          </a:p>
          <a:p>
            <a:r>
              <a:rPr lang="en-US" sz="2200" dirty="0" smtClean="0"/>
              <a:t>We can build “summary tables” to summarize the raw data.</a:t>
            </a:r>
          </a:p>
          <a:p>
            <a:r>
              <a:rPr lang="en-US" sz="2200" dirty="0" smtClean="0"/>
              <a:t>We will create 2 types of summary tables: </a:t>
            </a:r>
            <a:r>
              <a:rPr lang="en-US" sz="2200" b="1" dirty="0" smtClean="0"/>
              <a:t>frequency tables </a:t>
            </a:r>
            <a:r>
              <a:rPr lang="en-US" sz="2200" dirty="0" smtClean="0"/>
              <a:t>and </a:t>
            </a:r>
            <a:r>
              <a:rPr lang="en-US" sz="2200" b="1" dirty="0" smtClean="0"/>
              <a:t>pivot tables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832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Tables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Qualitative and Quantitative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98773"/>
            <a:ext cx="9613861" cy="3599316"/>
          </a:xfrm>
        </p:spPr>
        <p:txBody>
          <a:bodyPr/>
          <a:lstStyle/>
          <a:p>
            <a:r>
              <a:rPr lang="en-US" sz="2200" dirty="0" smtClean="0"/>
              <a:t>What variables do we have?</a:t>
            </a:r>
          </a:p>
          <a:p>
            <a:pPr lvl="1"/>
            <a:r>
              <a:rPr lang="en-US" dirty="0" smtClean="0"/>
              <a:t>Client – unique information; not informative to chart</a:t>
            </a:r>
          </a:p>
          <a:p>
            <a:pPr lvl="1"/>
            <a:r>
              <a:rPr lang="en-US" dirty="0" smtClean="0"/>
              <a:t>Membership – Individual, Family, or Deluxe</a:t>
            </a:r>
          </a:p>
          <a:p>
            <a:pPr lvl="1"/>
            <a:r>
              <a:rPr lang="en-US" dirty="0" smtClean="0"/>
              <a:t>Cost - $500, $600, or $1,500</a:t>
            </a:r>
          </a:p>
          <a:p>
            <a:pPr lvl="1"/>
            <a:r>
              <a:rPr lang="en-US" dirty="0" smtClean="0"/>
              <a:t>Locker – Yes or No</a:t>
            </a:r>
          </a:p>
          <a:p>
            <a:pPr lvl="1"/>
            <a:r>
              <a:rPr lang="en-US" dirty="0" smtClean="0"/>
              <a:t>Annual Total – 6 different possible values</a:t>
            </a:r>
          </a:p>
          <a:p>
            <a:pPr lvl="1"/>
            <a:r>
              <a:rPr lang="en-US" dirty="0" smtClean="0"/>
              <a:t>Down Payment - $250, $300, or $500</a:t>
            </a:r>
          </a:p>
          <a:p>
            <a:pPr lvl="1"/>
            <a:r>
              <a:rPr lang="en-US" dirty="0" smtClean="0"/>
              <a:t>Balance – 6 different possible values</a:t>
            </a:r>
          </a:p>
          <a:p>
            <a:pPr lvl="1"/>
            <a:r>
              <a:rPr lang="en-US" dirty="0" smtClean="0"/>
              <a:t>Monthly Payment – 6 different possible values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28738" y="2857500"/>
            <a:ext cx="6172200" cy="142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vs. Non-numerical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Autofit/>
          </a:bodyPr>
          <a:lstStyle/>
          <a:p>
            <a:r>
              <a:rPr lang="en-US" sz="2200" dirty="0" smtClean="0"/>
              <a:t>Non-numerical</a:t>
            </a:r>
          </a:p>
          <a:p>
            <a:pPr lvl="1"/>
            <a:r>
              <a:rPr lang="en-US" dirty="0"/>
              <a:t>Membership – Individual, Family, or Deluxe</a:t>
            </a:r>
          </a:p>
          <a:p>
            <a:pPr lvl="1"/>
            <a:r>
              <a:rPr lang="en-US" dirty="0" smtClean="0"/>
              <a:t>Locker </a:t>
            </a:r>
            <a:r>
              <a:rPr lang="en-US" dirty="0"/>
              <a:t>– Yes or </a:t>
            </a:r>
            <a:r>
              <a:rPr lang="en-US" dirty="0" smtClean="0"/>
              <a:t>No</a:t>
            </a:r>
          </a:p>
          <a:p>
            <a:r>
              <a:rPr lang="en-US" sz="2200" dirty="0" smtClean="0"/>
              <a:t>Numerical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  <a:p>
            <a:pPr lvl="1"/>
            <a:r>
              <a:rPr lang="en-US" dirty="0" smtClean="0"/>
              <a:t>Annual Total</a:t>
            </a:r>
            <a:endParaRPr lang="en-US" dirty="0"/>
          </a:p>
          <a:p>
            <a:pPr lvl="1"/>
            <a:r>
              <a:rPr lang="en-US" dirty="0"/>
              <a:t>Down </a:t>
            </a:r>
            <a:r>
              <a:rPr lang="en-US" dirty="0" smtClean="0"/>
              <a:t>Payment</a:t>
            </a:r>
            <a:endParaRPr lang="en-US" dirty="0"/>
          </a:p>
          <a:p>
            <a:pPr lvl="1"/>
            <a:r>
              <a:rPr lang="en-US" dirty="0" smtClean="0"/>
              <a:t>Balance</a:t>
            </a:r>
            <a:endParaRPr lang="en-US" dirty="0"/>
          </a:p>
          <a:p>
            <a:pPr lvl="1"/>
            <a:r>
              <a:rPr lang="en-US" dirty="0"/>
              <a:t>Monthly </a:t>
            </a:r>
            <a:r>
              <a:rPr lang="en-US" dirty="0" smtClean="0"/>
              <a:t>Payment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Non-Numeric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98773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construct a </a:t>
            </a:r>
            <a:r>
              <a:rPr lang="en-US" sz="2200" b="1" dirty="0" smtClean="0"/>
              <a:t>frequency table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 smtClean="0"/>
              <a:t>A </a:t>
            </a:r>
            <a:r>
              <a:rPr lang="en-US" sz="2200" b="1" dirty="0" smtClean="0"/>
              <a:t>frequency table</a:t>
            </a:r>
            <a:r>
              <a:rPr lang="en-US" sz="2200" dirty="0" smtClean="0"/>
              <a:t> is a count of the occurrences of each unique value for a particular variable (column).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60281"/>
            <a:ext cx="3585926" cy="141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3660281"/>
            <a:ext cx="3605930" cy="10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Frequency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/>
              <a:t>How do we obtain the counts?</a:t>
            </a:r>
          </a:p>
          <a:p>
            <a:r>
              <a:rPr lang="en-US" sz="2200" dirty="0"/>
              <a:t>We can count manually.</a:t>
            </a:r>
          </a:p>
          <a:p>
            <a:pPr lvl="1"/>
            <a:r>
              <a:rPr lang="en-US" dirty="0"/>
              <a:t>Error </a:t>
            </a:r>
            <a:r>
              <a:rPr lang="en-US" dirty="0" smtClean="0"/>
              <a:t>prone</a:t>
            </a:r>
          </a:p>
          <a:p>
            <a:pPr lvl="1"/>
            <a:r>
              <a:rPr lang="en-US" dirty="0" smtClean="0"/>
              <a:t>Difficult for large data sets</a:t>
            </a:r>
            <a:endParaRPr lang="en-US" dirty="0"/>
          </a:p>
          <a:p>
            <a:pPr lvl="1"/>
            <a:r>
              <a:rPr lang="en-US" dirty="0"/>
              <a:t>Does not automatically update</a:t>
            </a:r>
          </a:p>
          <a:p>
            <a:r>
              <a:rPr lang="en-US" sz="2200" dirty="0"/>
              <a:t>We can have Excel count for 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Frequency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Excel Formulas to Count Occurrences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COUNT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08298"/>
            <a:ext cx="4463178" cy="3599316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Counts </a:t>
            </a:r>
            <a:r>
              <a:rPr lang="en-US" sz="2200" dirty="0"/>
              <a:t>the </a:t>
            </a:r>
            <a:r>
              <a:rPr lang="en-US" sz="2200" b="1" dirty="0"/>
              <a:t>number of cells</a:t>
            </a:r>
            <a:r>
              <a:rPr lang="en-US" sz="2200" dirty="0"/>
              <a:t> that contain </a:t>
            </a:r>
            <a:r>
              <a:rPr lang="en-US" sz="2200" b="1" dirty="0" smtClean="0"/>
              <a:t>numbers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=COUNT(B:B)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=COUNT(C2,E2,F2:G2,I2)</a:t>
            </a:r>
          </a:p>
          <a:p>
            <a:r>
              <a:rPr lang="en-US" sz="2200" dirty="0" smtClean="0"/>
              <a:t>This function will not work for counting text values.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4" y="2336873"/>
            <a:ext cx="6753225" cy="395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4" y="2336873"/>
            <a:ext cx="67246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2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COUNTA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08298"/>
            <a:ext cx="3977405" cy="3599316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Counts </a:t>
            </a:r>
            <a:r>
              <a:rPr lang="en-US" sz="2200" dirty="0"/>
              <a:t>the number of cells that are not </a:t>
            </a:r>
            <a:r>
              <a:rPr lang="en-US" sz="2200" dirty="0" smtClean="0"/>
              <a:t>empty</a:t>
            </a:r>
          </a:p>
          <a:p>
            <a:pPr lvl="0"/>
            <a:r>
              <a:rPr lang="en-US" sz="2200" dirty="0" smtClean="0"/>
              <a:t>This function will not work for counting the number of times a particular text value occurs.</a:t>
            </a:r>
            <a:endParaRPr lang="en-US" sz="2200" dirty="0"/>
          </a:p>
          <a:p>
            <a:pPr marL="0" lvl="0" indent="0">
              <a:buNone/>
            </a:pPr>
            <a:endParaRPr lang="en-US" sz="2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08" y="2336873"/>
            <a:ext cx="6791325" cy="417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08" y="2394023"/>
            <a:ext cx="6734175" cy="41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08" y="2336873"/>
            <a:ext cx="71437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COUNTIF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308298"/>
            <a:ext cx="4785534" cy="3599316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C</a:t>
            </a:r>
            <a:r>
              <a:rPr lang="en-US" sz="2200" dirty="0" smtClean="0"/>
              <a:t>ounts </a:t>
            </a:r>
            <a:r>
              <a:rPr lang="en-US" sz="2200" dirty="0"/>
              <a:t>the number of cells that meet a </a:t>
            </a:r>
            <a:r>
              <a:rPr lang="en-US" sz="2200" dirty="0" smtClean="0"/>
              <a:t>criteria</a:t>
            </a:r>
            <a:endParaRPr lang="en-US" sz="2200" dirty="0"/>
          </a:p>
          <a:p>
            <a:pPr lvl="0"/>
            <a:r>
              <a:rPr lang="en-US" sz="2200" dirty="0"/>
              <a:t>Format: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COUNTIF(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 of cells to count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COUNTIF(B2:B76, A15)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=COUNTIF(B2:B76,"&gt;="&amp;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800" dirty="0"/>
              <a:t>If the criteria is not equality, specify it in quotation marks, then use an ampersand to join it to the value to compare to.</a:t>
            </a:r>
          </a:p>
          <a:p>
            <a:pPr lvl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5856" y="2336873"/>
            <a:ext cx="6465119" cy="2849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855" y="2342710"/>
            <a:ext cx="6465119" cy="28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COUNTIFS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Counts </a:t>
            </a:r>
            <a:r>
              <a:rPr lang="en-US" sz="2200" dirty="0"/>
              <a:t>the cells in a given range that meet multiple required </a:t>
            </a:r>
            <a:r>
              <a:rPr lang="en-US" sz="2200" dirty="0" smtClean="0"/>
              <a:t>criteria</a:t>
            </a:r>
            <a:endParaRPr lang="en-US" sz="2200" dirty="0"/>
          </a:p>
          <a:p>
            <a:pPr lvl="0"/>
            <a:r>
              <a:rPr lang="en-US" sz="2200" dirty="0"/>
              <a:t>Format: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COUNTIFS(range to test, criteria1, [second range to test, criteria2]…)</a:t>
            </a:r>
          </a:p>
          <a:p>
            <a:pPr lvl="0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=COUNTIFS(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Grades!C:C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,"&gt;"&amp;N2,Grades!D:D,"&gt;"&amp;N2)</a:t>
            </a:r>
          </a:p>
          <a:p>
            <a:r>
              <a:rPr lang="en-US" sz="2200" dirty="0" smtClean="0"/>
              <a:t>For now, we need only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COUNTIF</a:t>
            </a:r>
            <a:r>
              <a:rPr lang="en-US" sz="2200" dirty="0" smtClean="0"/>
              <a:t>.</a:t>
            </a:r>
            <a:endParaRPr lang="en-US" sz="2200" dirty="0"/>
          </a:p>
          <a:p>
            <a:pPr lvl="0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1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When you copy a cell with a formula to a new location, Excel updates the cells referenced by the formula relative to the new location. </a:t>
            </a:r>
          </a:p>
          <a:p>
            <a:pPr lvl="0"/>
            <a:r>
              <a:rPr lang="en-US" dirty="0" smtClean="0"/>
              <a:t>To </a:t>
            </a:r>
            <a:r>
              <a:rPr lang="en-US" dirty="0"/>
              <a:t>prevent Excel from changing the row, put a $ before the row number: =F$3/15.</a:t>
            </a:r>
          </a:p>
          <a:p>
            <a:pPr lvl="0"/>
            <a:r>
              <a:rPr lang="en-US" dirty="0"/>
              <a:t>To prevent Excel from changing the column, put a $ before the column letter: =$</a:t>
            </a:r>
            <a:r>
              <a:rPr lang="en-US" dirty="0" smtClean="0"/>
              <a:t>F3/15     =$</a:t>
            </a:r>
            <a:r>
              <a:rPr lang="en-US" dirty="0"/>
              <a:t>F$3/15.</a:t>
            </a:r>
          </a:p>
          <a:p>
            <a:pPr lvl="0"/>
            <a:r>
              <a:rPr lang="en-US" dirty="0" smtClean="0"/>
              <a:t>Use </a:t>
            </a:r>
            <a:r>
              <a:rPr lang="en-US" i="1" dirty="0" smtClean="0"/>
              <a:t>F4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have Excel insert </a:t>
            </a:r>
            <a:r>
              <a:rPr lang="en-US" dirty="0"/>
              <a:t>the dollar signs </a:t>
            </a:r>
            <a:r>
              <a:rPr lang="en-US" dirty="0" smtClean="0"/>
              <a:t>automatically.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78" y="2336873"/>
            <a:ext cx="6352029" cy="3584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77" y="2322205"/>
            <a:ext cx="6352029" cy="3617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676" y="2322205"/>
            <a:ext cx="6749757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Frequency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795" y="2317823"/>
            <a:ext cx="4698358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Create a Heading.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List all the unique values on the left.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Use COUNTIF with the column you want to count and the value to the left as the criteria.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Copy the formula down.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78" y="2336873"/>
            <a:ext cx="6391275" cy="2967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62" y="2791362"/>
            <a:ext cx="3074537" cy="8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Summarize </a:t>
            </a:r>
            <a:r>
              <a:rPr lang="en-US" dirty="0"/>
              <a:t>Quantitative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– Microsoft Office Spreadsheet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0320" y="2298772"/>
            <a:ext cx="5087720" cy="4521127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Spreadsheet</a:t>
            </a:r>
            <a:r>
              <a:rPr lang="en-US" sz="2200" dirty="0" smtClean="0"/>
              <a:t> – a document in which data is arranged in rows and columns for manipulation and calculations</a:t>
            </a:r>
          </a:p>
          <a:p>
            <a:r>
              <a:rPr lang="en-US" sz="2200" b="1" dirty="0" smtClean="0"/>
              <a:t>Row </a:t>
            </a:r>
            <a:r>
              <a:rPr lang="en-US" sz="2200" dirty="0" smtClean="0"/>
              <a:t>– a numbered horizontal line of data cells in a spreadsheet</a:t>
            </a:r>
          </a:p>
          <a:p>
            <a:r>
              <a:rPr lang="en-US" sz="2200" b="1" dirty="0" smtClean="0"/>
              <a:t>Column </a:t>
            </a:r>
            <a:r>
              <a:rPr lang="en-US" sz="2200" dirty="0" smtClean="0"/>
              <a:t>– a lettered vertical line of data cells in a spreadsheet</a:t>
            </a:r>
          </a:p>
          <a:p>
            <a:r>
              <a:rPr lang="en-US" sz="2200" b="1" dirty="0" smtClean="0"/>
              <a:t>Cell</a:t>
            </a:r>
            <a:r>
              <a:rPr lang="en-US" sz="2200" dirty="0" smtClean="0"/>
              <a:t> – a single location in a spreadsheet identified by column letter and row number that can hold either a value or a formula</a:t>
            </a:r>
          </a:p>
          <a:p>
            <a:r>
              <a:rPr lang="en-US" sz="2200" b="1" dirty="0" smtClean="0"/>
              <a:t>Workbook</a:t>
            </a:r>
            <a:r>
              <a:rPr lang="en-US" sz="2200" dirty="0" smtClean="0"/>
              <a:t> – a single file containing one or more </a:t>
            </a:r>
            <a:r>
              <a:rPr lang="en-US" sz="2200" b="1" dirty="0" smtClean="0"/>
              <a:t>worksheets</a:t>
            </a:r>
            <a:endParaRPr lang="en-US" sz="2200" b="1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040" y="2210938"/>
            <a:ext cx="5887148" cy="3725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40" y="2231530"/>
            <a:ext cx="5887148" cy="3991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239" y="2198277"/>
            <a:ext cx="6000750" cy="41338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386513" y="5956782"/>
            <a:ext cx="5472112" cy="4440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from the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98773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Numeric Variables:</a:t>
            </a:r>
          </a:p>
          <a:p>
            <a:pPr lvl="1"/>
            <a:r>
              <a:rPr lang="en-US" dirty="0" smtClean="0"/>
              <a:t>Cost - $500, $600, or $1,500</a:t>
            </a:r>
          </a:p>
          <a:p>
            <a:pPr lvl="1"/>
            <a:r>
              <a:rPr lang="en-US" dirty="0" smtClean="0"/>
              <a:t>Annual Total – 6 different possible values</a:t>
            </a:r>
          </a:p>
          <a:p>
            <a:pPr lvl="1"/>
            <a:r>
              <a:rPr lang="en-US" dirty="0" smtClean="0"/>
              <a:t>Down Payment - $250, $300, or $500</a:t>
            </a:r>
          </a:p>
          <a:p>
            <a:pPr lvl="1"/>
            <a:r>
              <a:rPr lang="en-US" dirty="0" smtClean="0"/>
              <a:t>Balance – 6 different possible values</a:t>
            </a:r>
          </a:p>
          <a:p>
            <a:pPr lvl="1"/>
            <a:r>
              <a:rPr lang="en-US" dirty="0" smtClean="0"/>
              <a:t>Monthly Payment – 6 different possible values</a:t>
            </a:r>
          </a:p>
          <a:p>
            <a:r>
              <a:rPr lang="en-US" sz="2200" dirty="0" smtClean="0"/>
              <a:t>These values are not continuous. </a:t>
            </a:r>
          </a:p>
          <a:p>
            <a:r>
              <a:rPr lang="en-US" sz="2200" dirty="0" smtClean="0"/>
              <a:t>They behave more like non-numeric data and can be summarized the same way.</a:t>
            </a:r>
          </a:p>
        </p:txBody>
      </p:sp>
    </p:spTree>
    <p:extLst>
      <p:ext uri="{BB962C8B-B14F-4D97-AF65-F5344CB8AC3E}">
        <p14:creationId xmlns:p14="http://schemas.microsoft.com/office/powerpoint/2010/main" val="20057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Quantitative data is data with continuous values.</a:t>
            </a:r>
          </a:p>
          <a:p>
            <a:r>
              <a:rPr lang="en-US" sz="2200" dirty="0" smtClean="0"/>
              <a:t>Examples:</a:t>
            </a:r>
          </a:p>
          <a:p>
            <a:pPr lvl="1"/>
            <a:r>
              <a:rPr lang="en-US" dirty="0" smtClean="0"/>
              <a:t>Human statistics: heights, weights, ages, IQ’s</a:t>
            </a:r>
          </a:p>
          <a:p>
            <a:pPr lvl="1"/>
            <a:r>
              <a:rPr lang="en-US" dirty="0" smtClean="0"/>
              <a:t>Medical statistics: Heart rate, blood sugar, cholesterol</a:t>
            </a:r>
          </a:p>
          <a:p>
            <a:pPr lvl="1"/>
            <a:r>
              <a:rPr lang="en-US" dirty="0" smtClean="0"/>
              <a:t>Weather statistics: rain fall, temperatures, humidity</a:t>
            </a:r>
          </a:p>
          <a:p>
            <a:pPr lvl="1"/>
            <a:r>
              <a:rPr lang="en-US" dirty="0" smtClean="0"/>
              <a:t>Academic statistics: grade averages, GPA, standardized test scores</a:t>
            </a:r>
          </a:p>
          <a:p>
            <a:pPr lvl="1"/>
            <a:r>
              <a:rPr lang="en-US" dirty="0" smtClean="0"/>
              <a:t>Sales figures</a:t>
            </a:r>
          </a:p>
          <a:p>
            <a:pPr lvl="1"/>
            <a:r>
              <a:rPr lang="en-US" dirty="0" smtClean="0"/>
              <a:t>Bank account balances</a:t>
            </a:r>
          </a:p>
          <a:p>
            <a:pPr lvl="1"/>
            <a:r>
              <a:rPr lang="en-US" dirty="0" smtClean="0"/>
              <a:t>Election results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 far, we have done frequency tables for non-continuous data or “qualitative” data.</a:t>
            </a:r>
          </a:p>
          <a:p>
            <a:r>
              <a:rPr lang="en-US" sz="2200" dirty="0" smtClean="0"/>
              <a:t>For </a:t>
            </a:r>
            <a:r>
              <a:rPr lang="en-US" sz="2200" dirty="0"/>
              <a:t>qualitative </a:t>
            </a:r>
            <a:r>
              <a:rPr lang="en-US" sz="2200" dirty="0" smtClean="0"/>
              <a:t>data, we simply counted the number of times each unique value occurred.</a:t>
            </a:r>
          </a:p>
          <a:p>
            <a:r>
              <a:rPr lang="en-US" sz="2200" dirty="0" smtClean="0"/>
              <a:t>In other words, the </a:t>
            </a:r>
            <a:r>
              <a:rPr lang="en-US" sz="2200" dirty="0"/>
              <a:t>number of </a:t>
            </a:r>
            <a:r>
              <a:rPr lang="en-US" sz="2200" dirty="0" smtClean="0"/>
              <a:t>“classes” equaled the number of unique values.</a:t>
            </a:r>
          </a:p>
          <a:p>
            <a:r>
              <a:rPr lang="en-US" sz="2200" dirty="0" smtClean="0"/>
              <a:t>For quantitative data, we cannot have a class for every possible value (age 1, age 2, age 3,  . . . age 121, age 122).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03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Tables for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For quantitative data, we need to combine possible values into groups or “classes.”</a:t>
            </a:r>
          </a:p>
          <a:p>
            <a:r>
              <a:rPr lang="en-US" sz="2200" dirty="0" smtClean="0"/>
              <a:t>How many classes? How many values should a class have?</a:t>
            </a:r>
          </a:p>
          <a:p>
            <a:r>
              <a:rPr lang="en-US" sz="2200" dirty="0" smtClean="0"/>
              <a:t>We will follow </a:t>
            </a:r>
            <a:r>
              <a:rPr lang="en-US" sz="2200" dirty="0"/>
              <a:t>the </a:t>
            </a:r>
            <a:r>
              <a:rPr lang="en-US" sz="2200" dirty="0" smtClean="0"/>
              <a:t>“</a:t>
            </a:r>
            <a:r>
              <a:rPr lang="en-US" sz="2200" b="1" dirty="0"/>
              <a:t>2 to the k</a:t>
            </a:r>
            <a:r>
              <a:rPr lang="en-US" sz="2200" dirty="0"/>
              <a:t>” </a:t>
            </a:r>
            <a:r>
              <a:rPr lang="en-US" sz="2200" dirty="0" smtClean="0"/>
              <a:t>Rule.</a:t>
            </a:r>
          </a:p>
          <a:p>
            <a:pPr lvl="1"/>
            <a:r>
              <a:rPr lang="en-US" dirty="0"/>
              <a:t>The 2</a:t>
            </a:r>
            <a:r>
              <a:rPr lang="en-US" baseline="30000" dirty="0"/>
              <a:t>k</a:t>
            </a:r>
            <a:r>
              <a:rPr lang="en-US" dirty="0"/>
              <a:t> Rule is a rule of thumb for choosing enough classes to clearly chart the data.</a:t>
            </a:r>
          </a:p>
          <a:p>
            <a:pPr lvl="1"/>
            <a:r>
              <a:rPr lang="en-US" dirty="0" smtClean="0"/>
              <a:t>The 2</a:t>
            </a:r>
            <a:r>
              <a:rPr lang="en-US" baseline="30000" dirty="0" smtClean="0"/>
              <a:t>k</a:t>
            </a:r>
            <a:r>
              <a:rPr lang="en-US" dirty="0" smtClean="0"/>
              <a:t> Rule computes the number of classes to use based on the total number of data points.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Rule </a:t>
            </a:r>
            <a:r>
              <a:rPr lang="en-US" dirty="0" smtClean="0"/>
              <a:t>basically adds a class every time the amount of data doubles.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1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4" y="2452687"/>
            <a:ext cx="374332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702" y="2452687"/>
            <a:ext cx="3705225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to the K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7348"/>
            <a:ext cx="7273053" cy="359931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200" dirty="0" smtClean="0"/>
              <a:t>= the total number of data points (rows in the data)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200" dirty="0" smtClean="0"/>
              <a:t> = the smallest number such that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number of classes equals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200" dirty="0" smtClean="0"/>
              <a:t>. </a:t>
            </a:r>
          </a:p>
          <a:p>
            <a:r>
              <a:rPr lang="en-US" sz="2200" dirty="0" smtClean="0"/>
              <a:t>For example, N = 7,654.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11</a:t>
            </a:r>
            <a:r>
              <a:rPr lang="en-US" dirty="0" smtClean="0"/>
              <a:t>= 2,048. 2</a:t>
            </a:r>
            <a:r>
              <a:rPr lang="en-US" baseline="30000" dirty="0" smtClean="0"/>
              <a:t>12</a:t>
            </a:r>
            <a:r>
              <a:rPr lang="en-US" dirty="0" smtClean="0"/>
              <a:t>= 4,096. 2</a:t>
            </a:r>
            <a:r>
              <a:rPr lang="en-US" baseline="30000" dirty="0" smtClean="0"/>
              <a:t>13</a:t>
            </a:r>
            <a:r>
              <a:rPr lang="en-US" dirty="0" smtClean="0"/>
              <a:t>= 8,192.</a:t>
            </a:r>
          </a:p>
          <a:p>
            <a:pPr lvl="1"/>
            <a:r>
              <a:rPr lang="en-US" dirty="0" smtClean="0"/>
              <a:t>k = 13.</a:t>
            </a:r>
          </a:p>
          <a:p>
            <a:pPr lvl="1"/>
            <a:r>
              <a:rPr lang="en-US" dirty="0" smtClean="0"/>
              <a:t>We will group the data into 13 different classes.</a:t>
            </a:r>
          </a:p>
          <a:p>
            <a:pPr lvl="1"/>
            <a:endParaRPr lang="en-US" dirty="0" smtClean="0"/>
          </a:p>
          <a:p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953374" y="5049672"/>
            <a:ext cx="374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daily temperature data for Columbia, SC</a:t>
            </a:r>
          </a:p>
          <a:p>
            <a:r>
              <a:rPr lang="en-US" dirty="0" smtClean="0"/>
              <a:t>http</a:t>
            </a:r>
            <a:r>
              <a:rPr lang="en-US" dirty="0"/>
              <a:t>://academic.udayton.edu/kissock/http/Weather/</a:t>
            </a:r>
          </a:p>
        </p:txBody>
      </p:sp>
    </p:spTree>
    <p:extLst>
      <p:ext uri="{BB962C8B-B14F-4D97-AF65-F5344CB8AC3E}">
        <p14:creationId xmlns:p14="http://schemas.microsoft.com/office/powerpoint/2010/main" val="214139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513" y="2336873"/>
            <a:ext cx="4588712" cy="2793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0797" y="2298773"/>
                <a:ext cx="6849191" cy="4132166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Next we determine the “class interval.”</a:t>
                </a:r>
              </a:p>
              <a:p>
                <a:r>
                  <a:rPr lang="en-US" sz="2200" dirty="0" smtClean="0"/>
                  <a:t>All the classes together must cover at least the distance from the </a:t>
                </a:r>
                <a:r>
                  <a:rPr lang="en-US" sz="2200" b="1" dirty="0" smtClean="0"/>
                  <a:t>lowest value</a:t>
                </a:r>
                <a:r>
                  <a:rPr lang="en-US" sz="2200" dirty="0" smtClean="0"/>
                  <a:t> in the raw data to the </a:t>
                </a:r>
                <a:r>
                  <a:rPr lang="en-US" sz="2200" b="1" dirty="0" smtClean="0"/>
                  <a:t>highest value</a:t>
                </a:r>
                <a:r>
                  <a:rPr lang="en-US" sz="2200" dirty="0" smtClean="0"/>
                  <a:t>.</a:t>
                </a:r>
              </a:p>
              <a:p>
                <a:pPr lvl="1"/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class interval</a:t>
                </a:r>
              </a:p>
              <a:p>
                <a:pPr lvl="1"/>
                <a:r>
                  <a:rPr lang="en-US" dirty="0" smtClean="0"/>
                  <a:t>H </a:t>
                </a:r>
                <a:r>
                  <a:rPr lang="en-US" dirty="0"/>
                  <a:t>= highest observed </a:t>
                </a:r>
                <a:r>
                  <a:rPr lang="en-US" dirty="0" smtClean="0"/>
                  <a:t>value</a:t>
                </a:r>
              </a:p>
              <a:p>
                <a:pPr lvl="1"/>
                <a:r>
                  <a:rPr lang="en-US" dirty="0" smtClean="0"/>
                  <a:t>L </a:t>
                </a:r>
                <a:r>
                  <a:rPr lang="en-US" dirty="0"/>
                  <a:t>= lowest observed value</a:t>
                </a:r>
                <a:endParaRPr lang="en-US" dirty="0" smtClean="0"/>
              </a:p>
              <a:p>
                <a:pPr marL="22860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92.8−21.8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Our class intervals will be 5.5°.</a:t>
                </a:r>
              </a:p>
              <a:p>
                <a:r>
                  <a:rPr lang="en-US" dirty="0" smtClean="0"/>
                  <a:t>Excel can do the above computations.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797" y="2298773"/>
                <a:ext cx="6849191" cy="4132166"/>
              </a:xfrm>
              <a:blipFill rotWithShape="0">
                <a:blip r:embed="rId4"/>
                <a:stretch>
                  <a:fillRect l="-1157" t="-1917"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57" y="4843462"/>
            <a:ext cx="10096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513" y="2336873"/>
            <a:ext cx="4590994" cy="27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Classes for this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first class starts at our lowest value: 21.8.</a:t>
            </a:r>
          </a:p>
          <a:p>
            <a:r>
              <a:rPr lang="en-US" sz="2800" dirty="0" smtClean="0"/>
              <a:t>The first class is a count of everything ≥ 21.8 and &lt; 27.3.</a:t>
            </a:r>
          </a:p>
          <a:p>
            <a:r>
              <a:rPr lang="en-US" sz="2800" dirty="0"/>
              <a:t>The </a:t>
            </a:r>
            <a:r>
              <a:rPr lang="en-US" sz="2800" dirty="0" smtClean="0"/>
              <a:t>second class </a:t>
            </a:r>
            <a:r>
              <a:rPr lang="en-US" sz="2800" dirty="0"/>
              <a:t>is a count of everything ≥ </a:t>
            </a:r>
            <a:r>
              <a:rPr lang="en-US" sz="2800" dirty="0" smtClean="0"/>
              <a:t>27.3 </a:t>
            </a:r>
            <a:r>
              <a:rPr lang="en-US" sz="2800" dirty="0"/>
              <a:t>and &lt; </a:t>
            </a:r>
            <a:r>
              <a:rPr lang="en-US" sz="2800" dirty="0" smtClean="0"/>
              <a:t>32.7.</a:t>
            </a:r>
          </a:p>
          <a:p>
            <a:r>
              <a:rPr lang="en-US" sz="2800" dirty="0"/>
              <a:t>The </a:t>
            </a:r>
            <a:r>
              <a:rPr lang="en-US" sz="2800" dirty="0" smtClean="0"/>
              <a:t>third class </a:t>
            </a:r>
            <a:r>
              <a:rPr lang="en-US" sz="2800" dirty="0"/>
              <a:t>is a count of everything ≥ 32.7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&lt;38.2.</a:t>
            </a:r>
          </a:p>
          <a:p>
            <a:r>
              <a:rPr lang="en-US" sz="2800" dirty="0" smtClean="0"/>
              <a:t>The thirteenth class is a count of everything ≥ 87.3.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75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Classes in Excel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27" y="2019870"/>
            <a:ext cx="7909766" cy="42308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4" y="2618303"/>
            <a:ext cx="1827927" cy="14350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980" y="2402006"/>
            <a:ext cx="2690707" cy="37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the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now need to count frequencies based on two criteria: ≥ </a:t>
            </a:r>
            <a:r>
              <a:rPr lang="en-US" sz="2200" dirty="0"/>
              <a:t>21.8 and &lt; </a:t>
            </a:r>
            <a:r>
              <a:rPr lang="en-US" sz="2200" dirty="0" smtClean="0"/>
              <a:t>27.3, etc.</a:t>
            </a:r>
          </a:p>
          <a:p>
            <a:r>
              <a:rPr lang="en-US" sz="2200" dirty="0" smtClean="0"/>
              <a:t>We can use the COUNTIFS function.</a:t>
            </a:r>
          </a:p>
          <a:p>
            <a:pPr lvl="1"/>
            <a:r>
              <a:rPr lang="en-US" sz="2200" dirty="0" smtClean="0"/>
              <a:t>You can do it by hand, but I don’t recommend it.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COUNTIFS(range to test, criteria1, [second range to test, criteria2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]…)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=COUNTIFS(D:D,"&gt;="&amp;J2,D:D,"&lt;"&amp;K2)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=COUNTIFS(D:D,"&gt;="&amp;J3,D:D,"&lt;"&amp;K3)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=COUNTIFS(D:D,"&gt;="&amp;J4,D:D,"&lt;"&amp;K4)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528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in Excel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2137865"/>
            <a:ext cx="8696281" cy="39490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83" y="3024115"/>
            <a:ext cx="10528327" cy="30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Excel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794" y="2308298"/>
            <a:ext cx="5858207" cy="3599316"/>
          </a:xfrm>
        </p:spPr>
        <p:txBody>
          <a:bodyPr>
            <a:noAutofit/>
          </a:bodyPr>
          <a:lstStyle/>
          <a:p>
            <a:r>
              <a:rPr lang="en-US" sz="2200" dirty="0" smtClean="0"/>
              <a:t>Data in Excel can be in nearly any format.</a:t>
            </a:r>
          </a:p>
          <a:p>
            <a:pPr lvl="1"/>
            <a:r>
              <a:rPr lang="en-US" dirty="0" smtClean="0"/>
              <a:t>Number (integer or decimal)</a:t>
            </a:r>
          </a:p>
          <a:p>
            <a:pPr lvl="1"/>
            <a:r>
              <a:rPr lang="en-US" dirty="0" smtClean="0"/>
              <a:t>Currency (US or foreign)</a:t>
            </a:r>
          </a:p>
          <a:p>
            <a:pPr lvl="1"/>
            <a:r>
              <a:rPr lang="en-US" dirty="0" smtClean="0"/>
              <a:t>Accounting (aligned monetary values)</a:t>
            </a:r>
          </a:p>
          <a:p>
            <a:pPr lvl="1"/>
            <a:r>
              <a:rPr lang="en-US" dirty="0" smtClean="0"/>
              <a:t>Date/Time</a:t>
            </a:r>
          </a:p>
          <a:p>
            <a:pPr lvl="1"/>
            <a:r>
              <a:rPr lang="en-US" dirty="0" smtClean="0"/>
              <a:t>Percentage</a:t>
            </a:r>
          </a:p>
          <a:p>
            <a:pPr lvl="1"/>
            <a:r>
              <a:rPr lang="en-US" dirty="0" smtClean="0"/>
              <a:t>Fraction</a:t>
            </a:r>
          </a:p>
          <a:p>
            <a:pPr lvl="1"/>
            <a:r>
              <a:rPr lang="en-US" dirty="0" smtClean="0"/>
              <a:t>Scientific notation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 smtClean="0"/>
              <a:t>Special numbers</a:t>
            </a:r>
          </a:p>
          <a:p>
            <a:pPr lvl="1"/>
            <a:r>
              <a:rPr lang="en-US" dirty="0" smtClean="0"/>
              <a:t>Custom numbers</a:t>
            </a:r>
          </a:p>
          <a:p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8527" y="2336873"/>
            <a:ext cx="4734311" cy="38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Temperature Frequency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2336873"/>
            <a:ext cx="9613861" cy="38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Demonstration of 2</a:t>
            </a:r>
            <a:r>
              <a:rPr lang="en-US" baseline="30000" dirty="0" smtClean="0"/>
              <a:t>k</a:t>
            </a:r>
            <a:r>
              <a:rPr lang="en-US" dirty="0" smtClean="0"/>
              <a:t>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Grade Book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73015"/>
            <a:ext cx="7685757" cy="41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Chart Averages?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17823"/>
            <a:ext cx="5843310" cy="3599316"/>
          </a:xfrm>
        </p:spPr>
        <p:txBody>
          <a:bodyPr>
            <a:noAutofit/>
          </a:bodyPr>
          <a:lstStyle/>
          <a:p>
            <a:r>
              <a:rPr lang="en-US" sz="2200" dirty="0" smtClean="0"/>
              <a:t>Averages are </a:t>
            </a:r>
            <a:r>
              <a:rPr lang="en-US" sz="2200" b="1" dirty="0" smtClean="0"/>
              <a:t>quantitative </a:t>
            </a:r>
            <a:r>
              <a:rPr lang="en-US" sz="2200" dirty="0" smtClean="0"/>
              <a:t>data: continuous values.</a:t>
            </a:r>
          </a:p>
          <a:p>
            <a:r>
              <a:rPr lang="en-US" sz="2200" dirty="0" smtClean="0"/>
              <a:t>We need k classes, where k </a:t>
            </a:r>
            <a:r>
              <a:rPr lang="en-US" sz="2200" dirty="0"/>
              <a:t>the smallest number such that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200" dirty="0" smtClean="0"/>
              <a:t>.</a:t>
            </a:r>
          </a:p>
          <a:p>
            <a:pPr lvl="1"/>
            <a:r>
              <a:rPr lang="en-US" dirty="0" smtClean="0"/>
              <a:t>N = 44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= 16. 2</a:t>
            </a:r>
            <a:r>
              <a:rPr lang="en-US" baseline="30000" dirty="0"/>
              <a:t>5</a:t>
            </a:r>
            <a:r>
              <a:rPr lang="en-US" dirty="0" smtClean="0"/>
              <a:t>= 32. 2</a:t>
            </a:r>
            <a:r>
              <a:rPr lang="en-US" baseline="30000" dirty="0" smtClean="0"/>
              <a:t>6</a:t>
            </a:r>
            <a:r>
              <a:rPr lang="en-US" dirty="0" smtClean="0"/>
              <a:t>= 64.</a:t>
            </a:r>
            <a:endParaRPr lang="en-US" dirty="0"/>
          </a:p>
          <a:p>
            <a:pPr lvl="1"/>
            <a:r>
              <a:rPr lang="en-US" dirty="0"/>
              <a:t>k = </a:t>
            </a:r>
            <a:r>
              <a:rPr lang="en-US" dirty="0" smtClean="0"/>
              <a:t>6.</a:t>
            </a:r>
            <a:endParaRPr lang="en-US" dirty="0"/>
          </a:p>
          <a:p>
            <a:pPr lvl="1"/>
            <a:r>
              <a:rPr lang="en-US" dirty="0"/>
              <a:t>We will group </a:t>
            </a:r>
            <a:r>
              <a:rPr lang="en-US" dirty="0" smtClean="0"/>
              <a:t>the 44 student averages into 6 classes.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3096" y="2276178"/>
            <a:ext cx="2988009" cy="3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3" y="2308298"/>
                <a:ext cx="5843308" cy="4132166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Next we compute the class interval.</a:t>
                </a:r>
              </a:p>
              <a:p>
                <a:pPr lvl="1"/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class interval</a:t>
                </a:r>
              </a:p>
              <a:p>
                <a:pPr lvl="1"/>
                <a:r>
                  <a:rPr lang="en-US" dirty="0" smtClean="0"/>
                  <a:t>H </a:t>
                </a:r>
                <a:r>
                  <a:rPr lang="en-US" dirty="0"/>
                  <a:t>= highest observed </a:t>
                </a:r>
                <a:r>
                  <a:rPr lang="en-US" dirty="0" smtClean="0"/>
                  <a:t>value</a:t>
                </a:r>
              </a:p>
              <a:p>
                <a:pPr lvl="1"/>
                <a:r>
                  <a:rPr lang="en-US" dirty="0" smtClean="0"/>
                  <a:t>L </a:t>
                </a:r>
                <a:r>
                  <a:rPr lang="en-US" dirty="0"/>
                  <a:t>= lowest observed </a:t>
                </a:r>
                <a:r>
                  <a:rPr lang="en-US" dirty="0" smtClean="0"/>
                  <a:t>value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104−35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=11.6%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sz="2200" dirty="0" smtClean="0"/>
                  <a:t>Our class intervals will be 11.6%.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3" y="2308298"/>
                <a:ext cx="5843308" cy="4132166"/>
              </a:xfrm>
              <a:blipFill rotWithShape="0">
                <a:blip r:embed="rId3"/>
                <a:stretch>
                  <a:fillRect l="-1253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35" y="2336873"/>
            <a:ext cx="5387739" cy="29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83168"/>
            <a:ext cx="9951285" cy="34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Qualitative </a:t>
            </a:r>
            <a:r>
              <a:rPr lang="en-US" sz="2200" dirty="0" smtClean="0">
                <a:sym typeface="Wingdings" panose="05000000000000000000" pitchFamily="2" charset="2"/>
              </a:rPr>
              <a:t> </a:t>
            </a:r>
            <a:r>
              <a:rPr lang="en-US" sz="2200" dirty="0"/>
              <a:t>Bar Chart (Histogram), Pie Chart</a:t>
            </a:r>
          </a:p>
          <a:p>
            <a:r>
              <a:rPr lang="en-US" sz="2200" dirty="0" smtClean="0"/>
              <a:t>Quantitative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Bar Chart, </a:t>
            </a:r>
            <a:r>
              <a:rPr lang="en-US" sz="2200" dirty="0"/>
              <a:t>Pie chart, Line Graph, </a:t>
            </a:r>
            <a:r>
              <a:rPr lang="en-US" sz="2200" dirty="0" smtClean="0"/>
              <a:t>Scatterplot</a:t>
            </a:r>
          </a:p>
          <a:p>
            <a:r>
              <a:rPr lang="en-US" sz="2200" dirty="0"/>
              <a:t>To create a chart, select the </a:t>
            </a:r>
            <a:r>
              <a:rPr lang="en-US" sz="2200" b="1" dirty="0" smtClean="0"/>
              <a:t>cells</a:t>
            </a:r>
            <a:r>
              <a:rPr lang="en-US" sz="2200" dirty="0" smtClean="0"/>
              <a:t> (not columns) you </a:t>
            </a:r>
            <a:r>
              <a:rPr lang="en-US" sz="2200" dirty="0"/>
              <a:t>wish to chart (along with any related headings</a:t>
            </a:r>
            <a:r>
              <a:rPr lang="en-US" sz="2200" dirty="0" smtClean="0"/>
              <a:t>), </a:t>
            </a:r>
            <a:r>
              <a:rPr lang="en-US" sz="2200" dirty="0"/>
              <a:t>and select the chart type from the Insert Ribbon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365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Pie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3" y="2064366"/>
            <a:ext cx="7572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Bar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01" y="2066925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Referring to Cells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20505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cell is identified by its column </a:t>
            </a:r>
            <a:r>
              <a:rPr lang="en-US" dirty="0"/>
              <a:t>letter and row </a:t>
            </a:r>
            <a:r>
              <a:rPr lang="en-US" dirty="0" smtClean="0"/>
              <a:t>number: B4</a:t>
            </a:r>
            <a:r>
              <a:rPr lang="en-US" dirty="0"/>
              <a:t>, </a:t>
            </a:r>
            <a:r>
              <a:rPr lang="en-US" dirty="0" smtClean="0"/>
              <a:t>C2.</a:t>
            </a:r>
          </a:p>
          <a:p>
            <a:r>
              <a:rPr lang="en-US" dirty="0" smtClean="0"/>
              <a:t>If a cell is in a different worksheet, type </a:t>
            </a:r>
            <a:r>
              <a:rPr lang="en-US" dirty="0"/>
              <a:t>the name of the worksheet, an exclamation point, and the cell </a:t>
            </a:r>
            <a:r>
              <a:rPr lang="en-US" dirty="0" smtClean="0"/>
              <a:t>location.</a:t>
            </a:r>
          </a:p>
          <a:p>
            <a:pPr lvl="1"/>
            <a:r>
              <a:rPr lang="en-US" dirty="0" smtClean="0"/>
              <a:t>Employees!D4 </a:t>
            </a:r>
            <a:r>
              <a:rPr lang="en-US" dirty="0"/>
              <a:t>or </a:t>
            </a:r>
            <a:r>
              <a:rPr lang="en-US" dirty="0" smtClean="0"/>
              <a:t> ‘</a:t>
            </a:r>
            <a:r>
              <a:rPr lang="en-US" dirty="0"/>
              <a:t>Raw Data’!D4</a:t>
            </a:r>
          </a:p>
          <a:p>
            <a:r>
              <a:rPr lang="en-US" dirty="0" smtClean="0"/>
              <a:t>To </a:t>
            </a:r>
            <a:r>
              <a:rPr lang="en-US" dirty="0"/>
              <a:t>refer to a range of </a:t>
            </a:r>
            <a:r>
              <a:rPr lang="en-US" dirty="0" smtClean="0"/>
              <a:t>cells, </a:t>
            </a:r>
            <a:r>
              <a:rPr lang="en-US" dirty="0"/>
              <a:t>type the upper left cell letter and number, a colon, and the lower right cell letter and number. </a:t>
            </a:r>
            <a:endParaRPr lang="en-US" dirty="0" smtClean="0"/>
          </a:p>
          <a:p>
            <a:pPr lvl="1"/>
            <a:r>
              <a:rPr lang="en-US" dirty="0" smtClean="0"/>
              <a:t>A1:A23</a:t>
            </a:r>
            <a:r>
              <a:rPr lang="en-US" dirty="0"/>
              <a:t>, B17:H17, </a:t>
            </a:r>
            <a:r>
              <a:rPr lang="en-US" dirty="0" smtClean="0"/>
              <a:t>B3:C14. </a:t>
            </a:r>
          </a:p>
          <a:p>
            <a:r>
              <a:rPr lang="en-US" dirty="0" smtClean="0"/>
              <a:t>You </a:t>
            </a:r>
            <a:r>
              <a:rPr lang="en-US" dirty="0"/>
              <a:t>can also specify entire columns or rows: A:A, C:Q, 3:3, or 5:25.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4" y="2255380"/>
            <a:ext cx="48672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Bar Chart Attempt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0321" y="2311546"/>
            <a:ext cx="4698358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Problems:</a:t>
            </a:r>
          </a:p>
          <a:p>
            <a:pPr lvl="1"/>
            <a:r>
              <a:rPr lang="en-US" dirty="0" smtClean="0"/>
              <a:t>Poor title</a:t>
            </a:r>
          </a:p>
          <a:p>
            <a:pPr lvl="1"/>
            <a:r>
              <a:rPr lang="en-US" dirty="0" smtClean="0"/>
              <a:t>Useless class names</a:t>
            </a:r>
          </a:p>
          <a:p>
            <a:pPr lvl="1"/>
            <a:r>
              <a:rPr lang="en-US" dirty="0" smtClean="0"/>
              <a:t>Incorrect bar chart spacing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578" y="2336873"/>
            <a:ext cx="6192841" cy="34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6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Class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17823"/>
            <a:ext cx="3902054" cy="3599316"/>
          </a:xfrm>
        </p:spPr>
        <p:txBody>
          <a:bodyPr/>
          <a:lstStyle/>
          <a:p>
            <a:r>
              <a:rPr lang="en-US" sz="2200" dirty="0" smtClean="0"/>
              <a:t>Make the class names the lower range of each temperature?</a:t>
            </a:r>
          </a:p>
          <a:p>
            <a:r>
              <a:rPr lang="en-US" sz="2200" dirty="0" smtClean="0"/>
              <a:t>It confuses Excel. </a:t>
            </a:r>
          </a:p>
          <a:p>
            <a:pPr lvl="1"/>
            <a:r>
              <a:rPr lang="en-US" dirty="0" smtClean="0"/>
              <a:t>We could fix it, but let’s try something else.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6537" y="2336873"/>
            <a:ext cx="5126868" cy="2944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75" y="2336872"/>
            <a:ext cx="2124161" cy="32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Classes After the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class: 21.8-27.3</a:t>
            </a:r>
          </a:p>
          <a:p>
            <a:r>
              <a:rPr lang="en-US" dirty="0"/>
              <a:t>Sometimes text from different sources needs to be joined together or “concatenated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We join text together with an ampersand: &amp;</a:t>
            </a:r>
          </a:p>
          <a:p>
            <a:r>
              <a:rPr lang="en-US" dirty="0" smtClean="0"/>
              <a:t>Joining text is considered a formula and must begin with an equals sign.</a:t>
            </a:r>
          </a:p>
          <a:p>
            <a:r>
              <a:rPr lang="en-US" dirty="0" smtClean="0"/>
              <a:t>In this case, we also should round.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3288293"/>
            <a:ext cx="3220023" cy="886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52" y="4234434"/>
            <a:ext cx="3216522" cy="897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50" y="5181474"/>
            <a:ext cx="3220023" cy="8658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250" y="2281983"/>
            <a:ext cx="3171825" cy="895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250" y="2145815"/>
            <a:ext cx="3902410" cy="40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08298"/>
            <a:ext cx="3918976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Better labels</a:t>
            </a:r>
          </a:p>
          <a:p>
            <a:r>
              <a:rPr lang="en-US" sz="2200" dirty="0" smtClean="0"/>
              <a:t>Still bad title</a:t>
            </a:r>
          </a:p>
          <a:p>
            <a:r>
              <a:rPr lang="en-US" sz="2200" dirty="0" smtClean="0"/>
              <a:t>Still incorrect spacing</a:t>
            </a:r>
          </a:p>
          <a:p>
            <a:endParaRPr lang="en-US" sz="2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8185" y="2336872"/>
            <a:ext cx="6715934" cy="38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08298"/>
            <a:ext cx="4320305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Select the chart title to change it.</a:t>
            </a:r>
          </a:p>
          <a:p>
            <a:r>
              <a:rPr lang="en-US" sz="2200" dirty="0" smtClean="0"/>
              <a:t>In general, to </a:t>
            </a:r>
            <a:r>
              <a:rPr lang="en-US" sz="2200" dirty="0"/>
              <a:t>customize </a:t>
            </a:r>
            <a:r>
              <a:rPr lang="en-US" sz="2200" dirty="0" smtClean="0"/>
              <a:t>any part of a chart, select </a:t>
            </a:r>
            <a:r>
              <a:rPr lang="en-US" sz="2200" dirty="0"/>
              <a:t>the part of the chart you want to modify, and right click for format options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2608" y="2336873"/>
            <a:ext cx="6185410" cy="3779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608" y="2336873"/>
            <a:ext cx="6204199" cy="37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Bar Chart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298773"/>
            <a:ext cx="4355824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Select the bars.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Right click.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Select Format Data Series.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Change the Gap Width to 50%.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3594" y="2336873"/>
            <a:ext cx="6338650" cy="3408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002" y="2336873"/>
            <a:ext cx="3517242" cy="34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25" y="2145804"/>
            <a:ext cx="6798652" cy="42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Story Does it Tell?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20" y="2317823"/>
            <a:ext cx="4698358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Average freezing temperatures are rare in Columbia.</a:t>
            </a:r>
          </a:p>
          <a:p>
            <a:r>
              <a:rPr lang="en-US" sz="2200" dirty="0" smtClean="0"/>
              <a:t>Average temperatures are most frequently in the 70s°-80s°.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123" y="2336873"/>
            <a:ext cx="5747167" cy="36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7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Pie Chart First Attempt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480" y="2247402"/>
            <a:ext cx="6201890" cy="3775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2" y="2247402"/>
            <a:ext cx="4626449" cy="32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08298"/>
            <a:ext cx="4698358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can update the title.</a:t>
            </a:r>
          </a:p>
          <a:p>
            <a:r>
              <a:rPr lang="en-US" sz="2200" dirty="0" smtClean="0"/>
              <a:t>We can organize the frequencies in descending order to get the slices in clockwise order.</a:t>
            </a:r>
          </a:p>
          <a:p>
            <a:endParaRPr lang="en-US" sz="2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2212" y="2336873"/>
            <a:ext cx="4133483" cy="40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795" y="2308298"/>
            <a:ext cx="4894014" cy="3599316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2200" dirty="0" smtClean="0"/>
              <a:t>Instead </a:t>
            </a:r>
            <a:r>
              <a:rPr lang="en-US" sz="2200" dirty="0"/>
              <a:t>of data values, each cell can have a formula.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2200" dirty="0" smtClean="0"/>
              <a:t>All </a:t>
            </a:r>
            <a:r>
              <a:rPr lang="en-US" sz="2200" dirty="0"/>
              <a:t>formulas begin with an equals sign.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2200" dirty="0" smtClean="0"/>
              <a:t>Formulas </a:t>
            </a:r>
            <a:r>
              <a:rPr lang="en-US" sz="2200" dirty="0"/>
              <a:t>can do simple arithmetic using +, -, *, /. </a:t>
            </a:r>
            <a:endParaRPr lang="en-US" sz="2200" dirty="0" smtClean="0"/>
          </a:p>
          <a:p>
            <a:pPr lvl="1">
              <a:lnSpc>
                <a:spcPts val="2300"/>
              </a:lnSpc>
              <a:spcBef>
                <a:spcPts val="0"/>
              </a:spcBef>
            </a:pPr>
            <a:r>
              <a:rPr lang="en-US" sz="2200" dirty="0" smtClean="0"/>
              <a:t>Use </a:t>
            </a:r>
            <a:r>
              <a:rPr lang="en-US" sz="2200" dirty="0"/>
              <a:t>parentheses as needed to specify the order of operations.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2200" dirty="0" smtClean="0"/>
              <a:t>Formulas </a:t>
            </a:r>
            <a:r>
              <a:rPr lang="en-US" sz="2200" dirty="0"/>
              <a:t>can incorporate provided functions with names, such as SUM, VLOOKUP, IF, </a:t>
            </a:r>
            <a:r>
              <a:rPr lang="en-US" sz="2200" dirty="0" smtClean="0"/>
              <a:t>COUNTIF, IFERROR, IFNA.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2200" dirty="0" smtClean="0"/>
              <a:t>Click the function button to find and learn about available functions.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72" y="2724734"/>
            <a:ext cx="5029200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23" y="2715207"/>
            <a:ext cx="5029200" cy="2371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73" y="2736178"/>
            <a:ext cx="5010150" cy="2352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309" y="2731876"/>
            <a:ext cx="5038725" cy="2371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9098" y="2710444"/>
            <a:ext cx="5038725" cy="2381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624" y="2746163"/>
            <a:ext cx="5019675" cy="2409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3598" y="2256514"/>
            <a:ext cx="5162550" cy="38385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556020" y="2579764"/>
            <a:ext cx="470637" cy="3327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557962" y="5598022"/>
            <a:ext cx="1257300" cy="3069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17823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can change the chart style with the Chart Design ribbon.</a:t>
            </a:r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1" y="2910456"/>
            <a:ext cx="9459471" cy="23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08298"/>
            <a:ext cx="6566640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can select a style with the percentages on the pie slices.</a:t>
            </a:r>
          </a:p>
          <a:p>
            <a:r>
              <a:rPr lang="en-US" sz="2200" dirty="0" smtClean="0"/>
              <a:t>Since 2 of our categories have no values, we can remove them from the legend by selecting them and pressing </a:t>
            </a:r>
            <a:r>
              <a:rPr lang="en-US" sz="2200" i="1" dirty="0" smtClean="0"/>
              <a:t>delete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439" y="2145673"/>
            <a:ext cx="4294993" cy="4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2" y="2317823"/>
            <a:ext cx="4634628" cy="3599316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Pivot tables </a:t>
            </a:r>
            <a:r>
              <a:rPr lang="en-US" sz="2200" dirty="0" smtClean="0"/>
              <a:t>are an Excel feature for making it </a:t>
            </a:r>
            <a:r>
              <a:rPr lang="en-US" sz="2200" dirty="0"/>
              <a:t>easy to arrange and summarize complex data. </a:t>
            </a:r>
          </a:p>
          <a:p>
            <a:r>
              <a:rPr lang="en-US" sz="2200" dirty="0" smtClean="0"/>
              <a:t>The PivotTable tool is on the Insert ribbon.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8" y="2228849"/>
            <a:ext cx="5516203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08298"/>
            <a:ext cx="5649042" cy="3599316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To create a pivot table, select the </a:t>
            </a:r>
            <a:r>
              <a:rPr lang="en-US" sz="2200" dirty="0" smtClean="0"/>
              <a:t>data and headings </a:t>
            </a:r>
            <a:r>
              <a:rPr lang="en-US" sz="2200" dirty="0"/>
              <a:t>you want to use, and select </a:t>
            </a:r>
            <a:r>
              <a:rPr lang="en-US" sz="2200" i="1" dirty="0"/>
              <a:t>Pivot Table</a:t>
            </a:r>
            <a:r>
              <a:rPr lang="en-US" sz="2200" dirty="0"/>
              <a:t> from the Insert Ribbon</a:t>
            </a:r>
            <a:r>
              <a:rPr lang="en-US" sz="2200" dirty="0" smtClean="0"/>
              <a:t>.</a:t>
            </a:r>
          </a:p>
          <a:p>
            <a:pPr lvl="0"/>
            <a:r>
              <a:rPr lang="en-US" sz="2200" dirty="0" smtClean="0"/>
              <a:t>It is recommended that you put the pivot table in a new worksheet.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99" y="2336873"/>
            <a:ext cx="4705351" cy="39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0321" y="2304074"/>
            <a:ext cx="4698358" cy="394962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Excel lets you specify the rows, columns, values, and even filters (if you wish).</a:t>
            </a:r>
          </a:p>
          <a:p>
            <a:r>
              <a:rPr lang="en-US" sz="2200" dirty="0"/>
              <a:t>The rows and columns of a pivot table should be fields with not too many different values, in order to be readable.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data in the cells are typically </a:t>
            </a:r>
            <a:r>
              <a:rPr lang="en-US" sz="2200" dirty="0" smtClean="0"/>
              <a:t>quantitative data that can have sums</a:t>
            </a:r>
            <a:r>
              <a:rPr lang="en-US" sz="2200" dirty="0"/>
              <a:t>, averages, maximums, etc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49" y="2342174"/>
            <a:ext cx="5578475" cy="42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Rows, Columns,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27348"/>
            <a:ext cx="4698358" cy="3599316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Using </a:t>
            </a:r>
            <a:r>
              <a:rPr lang="en-US" sz="2000" dirty="0"/>
              <a:t>the Pivot Table Fields Task Pane to the right, drag one field to be the rows, another to be the columns, and a third to be summarized as the data.</a:t>
            </a:r>
          </a:p>
          <a:p>
            <a:pPr lvl="0"/>
            <a:r>
              <a:rPr lang="en-US" sz="2000" dirty="0"/>
              <a:t>You may change the way the data is summarized by selecting the </a:t>
            </a:r>
            <a:r>
              <a:rPr lang="en-US" sz="2000" i="1" dirty="0"/>
              <a:t>Value Field Settings</a:t>
            </a:r>
            <a:r>
              <a:rPr lang="en-US" sz="2000" dirty="0"/>
              <a:t> from the drop down by the chosen Values.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2336873"/>
            <a:ext cx="5686425" cy="414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336873"/>
            <a:ext cx="5743575" cy="428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050" y="2345827"/>
            <a:ext cx="5895975" cy="416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878" y="2345827"/>
            <a:ext cx="6257323" cy="4277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878" y="2122360"/>
            <a:ext cx="5508397" cy="46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17823"/>
            <a:ext cx="10135318" cy="1799658"/>
          </a:xfrm>
        </p:spPr>
        <p:txBody>
          <a:bodyPr/>
          <a:lstStyle/>
          <a:p>
            <a:r>
              <a:rPr lang="en-US" sz="2200" dirty="0" smtClean="0"/>
              <a:t>Pivot table summing the monthly payments by membership type and possession of a locker.</a:t>
            </a:r>
          </a:p>
          <a:p>
            <a:r>
              <a:rPr lang="en-US" sz="2200" dirty="0" smtClean="0"/>
              <a:t>What is the story? </a:t>
            </a:r>
          </a:p>
          <a:p>
            <a:pPr lvl="1"/>
            <a:r>
              <a:rPr lang="en-US" dirty="0" smtClean="0"/>
              <a:t>Family memberships with lockers are the bulk of the income.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0573" y="4136531"/>
            <a:ext cx="9238641" cy="21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Pivot Table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Clock-in and Clock-out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Hourly Work Records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96770" y="2336872"/>
            <a:ext cx="5821872" cy="407821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0321" y="2308297"/>
            <a:ext cx="4700058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will repeat the process with employment records.</a:t>
            </a:r>
          </a:p>
          <a:p>
            <a:r>
              <a:rPr lang="en-US" sz="2200" dirty="0" smtClean="0"/>
              <a:t>Select </a:t>
            </a:r>
            <a:r>
              <a:rPr lang="en-US" sz="2200" dirty="0"/>
              <a:t>the data and headings you want to use, and select </a:t>
            </a:r>
            <a:r>
              <a:rPr lang="en-US" sz="2200" i="1" dirty="0"/>
              <a:t>Pivot Table</a:t>
            </a:r>
            <a:r>
              <a:rPr lang="en-US" sz="2200" dirty="0"/>
              <a:t> from the Insert Ribbon.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82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94011"/>
            <a:ext cx="10744274" cy="373531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71774" y="2828925"/>
            <a:ext cx="3057525" cy="1571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95825" y="3529009"/>
            <a:ext cx="519114" cy="4810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33843" y="3509956"/>
            <a:ext cx="466734" cy="4810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43805" y="3500433"/>
            <a:ext cx="1871658" cy="4810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458968" y="3500433"/>
            <a:ext cx="1965628" cy="4810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96039" y="3624257"/>
            <a:ext cx="1475735" cy="4810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17823"/>
            <a:ext cx="4698358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will make a table of the hours worked per employee per day.</a:t>
            </a:r>
          </a:p>
          <a:p>
            <a:r>
              <a:rPr lang="en-US" sz="2200" dirty="0" smtClean="0"/>
              <a:t>Reminder: the rows and columns should be variables with few possible values, and the values should be quantitative data that can be summed, averaged, etc.</a:t>
            </a:r>
          </a:p>
          <a:p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123" y="2336873"/>
            <a:ext cx="5915025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22" y="2360685"/>
            <a:ext cx="5915025" cy="382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122" y="2380601"/>
            <a:ext cx="5915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Story Does it Tell?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Tuesday was the biggest work day that week.</a:t>
            </a:r>
          </a:p>
          <a:p>
            <a:r>
              <a:rPr lang="en-US" sz="2200" dirty="0" smtClean="0"/>
              <a:t>Employee 111 worked the most hours.</a:t>
            </a:r>
          </a:p>
          <a:p>
            <a:r>
              <a:rPr lang="en-US" sz="2200" dirty="0" smtClean="0"/>
              <a:t>Most employees worked overtime, with the exception of one very part-time employee.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460630"/>
            <a:ext cx="8435105" cy="19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8298"/>
            <a:ext cx="9613861" cy="35993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Excel is a highly versatile data manipulation and computation tool. </a:t>
            </a:r>
          </a:p>
          <a:p>
            <a:r>
              <a:rPr lang="en-US" sz="2200" dirty="0" smtClean="0"/>
              <a:t>There are too many features and functions to cover in class, but Excel offers searches and tutorials. </a:t>
            </a:r>
          </a:p>
          <a:p>
            <a:r>
              <a:rPr lang="en-US" sz="2200" dirty="0" smtClean="0"/>
              <a:t>Sometimes we need to make summary tables (frequency tables and pivot tables) in order to better understand and visualize data.</a:t>
            </a:r>
          </a:p>
          <a:p>
            <a:r>
              <a:rPr lang="en-US" sz="2200" dirty="0" smtClean="0"/>
              <a:t>Play around with Excel. It is helpful for finances, statistics, record keeping, and many other purposes. You will likely need to know how to use it one day.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95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Charts in Excel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Into Excel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4929903" cy="4340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is often provided in a text format.</a:t>
            </a:r>
          </a:p>
          <a:p>
            <a:r>
              <a:rPr lang="en-US" dirty="0" smtClean="0"/>
              <a:t>Different columns can be specified by a special character (“delimiter”) or by a fixed width.</a:t>
            </a:r>
          </a:p>
          <a:p>
            <a:r>
              <a:rPr lang="en-US" dirty="0" smtClean="0"/>
              <a:t>Common delimiters are commas or tabs.</a:t>
            </a:r>
          </a:p>
          <a:p>
            <a:pPr lvl="1"/>
            <a:r>
              <a:rPr lang="en-US" dirty="0" smtClean="0"/>
              <a:t>Comma-delimited files are named .csv. Tab-delimited are named .txt.</a:t>
            </a:r>
          </a:p>
          <a:p>
            <a:r>
              <a:rPr lang="en-US" dirty="0" smtClean="0"/>
              <a:t>After importing the text format, re-save it as an </a:t>
            </a:r>
            <a:r>
              <a:rPr lang="en-US" b="1" dirty="0" smtClean="0"/>
              <a:t>Excel </a:t>
            </a:r>
            <a:r>
              <a:rPr lang="en-US" dirty="0" smtClean="0"/>
              <a:t>document.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985962"/>
            <a:ext cx="6496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4196</TotalTime>
  <Words>2553</Words>
  <Application>Microsoft Office PowerPoint</Application>
  <PresentationFormat>Widescreen</PresentationFormat>
  <Paragraphs>306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Courier New</vt:lpstr>
      <vt:lpstr>Trebuchet MS</vt:lpstr>
      <vt:lpstr>Wingdings</vt:lpstr>
      <vt:lpstr>Berlin</vt:lpstr>
      <vt:lpstr>Data Analysis</vt:lpstr>
      <vt:lpstr>Background</vt:lpstr>
      <vt:lpstr>Excel – Microsoft Office Spreadsheet</vt:lpstr>
      <vt:lpstr>Data in Excel</vt:lpstr>
      <vt:lpstr>Referring to Cells In Excel</vt:lpstr>
      <vt:lpstr>Formulas in Excel</vt:lpstr>
      <vt:lpstr>Formatting</vt:lpstr>
      <vt:lpstr>Creating Charts in Excel</vt:lpstr>
      <vt:lpstr>Importing Data Into Excel</vt:lpstr>
      <vt:lpstr>Sample Data</vt:lpstr>
      <vt:lpstr>What Can Excel Do?</vt:lpstr>
      <vt:lpstr>Try Recommended Charts</vt:lpstr>
      <vt:lpstr>Limited Recommendations </vt:lpstr>
      <vt:lpstr>Useless Bar Charts</vt:lpstr>
      <vt:lpstr>Useless Pie Charts</vt:lpstr>
      <vt:lpstr>Some Pre-Processing is Necessary</vt:lpstr>
      <vt:lpstr>Frequency Tables</vt:lpstr>
      <vt:lpstr>Initial Analysis</vt:lpstr>
      <vt:lpstr>Numerical vs. Non-numerical</vt:lpstr>
      <vt:lpstr>Summarizing Non-Numeric Data</vt:lpstr>
      <vt:lpstr>How to Create a Frequency Table</vt:lpstr>
      <vt:lpstr>Computing Frequency Tables</vt:lpstr>
      <vt:lpstr>Excel COUNT Function</vt:lpstr>
      <vt:lpstr>Excel COUNTA Function</vt:lpstr>
      <vt:lpstr>Excel COUNTIF Function</vt:lpstr>
      <vt:lpstr>Excel COUNTIFS Function</vt:lpstr>
      <vt:lpstr>Copying Formulas</vt:lpstr>
      <vt:lpstr>Creating the Frequency Table</vt:lpstr>
      <vt:lpstr>Quantitative Data</vt:lpstr>
      <vt:lpstr>Numeric Data from the Spreadsheet</vt:lpstr>
      <vt:lpstr>Quantitative Data</vt:lpstr>
      <vt:lpstr>Summarizing Quantitative Data</vt:lpstr>
      <vt:lpstr>Frequency Tables for Quantitative Data</vt:lpstr>
      <vt:lpstr>Two to the K Rule</vt:lpstr>
      <vt:lpstr>Class Intervals</vt:lpstr>
      <vt:lpstr>Actual Classes for this Example</vt:lpstr>
      <vt:lpstr>Defining the Classes in Excel</vt:lpstr>
      <vt:lpstr>Counting the Frequencies</vt:lpstr>
      <vt:lpstr>Formula in Excel</vt:lpstr>
      <vt:lpstr>Final Temperature Frequency Table</vt:lpstr>
      <vt:lpstr>Second Example</vt:lpstr>
      <vt:lpstr>Sample Grade Book</vt:lpstr>
      <vt:lpstr>How Can We Chart Averages?</vt:lpstr>
      <vt:lpstr>Class Intervals</vt:lpstr>
      <vt:lpstr>Final Classes</vt:lpstr>
      <vt:lpstr>Excel Charts</vt:lpstr>
      <vt:lpstr>Chart Options</vt:lpstr>
      <vt:lpstr>Inserting a Pie Chart</vt:lpstr>
      <vt:lpstr>Inserting a Bar Chart</vt:lpstr>
      <vt:lpstr>First Bar Chart Attempt</vt:lpstr>
      <vt:lpstr>New Class Names</vt:lpstr>
      <vt:lpstr>Name the Classes After the Ranges</vt:lpstr>
      <vt:lpstr>Second Attempt</vt:lpstr>
      <vt:lpstr>Changing the Title</vt:lpstr>
      <vt:lpstr>Change the Bar Chart Spacing</vt:lpstr>
      <vt:lpstr>Final Result</vt:lpstr>
      <vt:lpstr>What Story Does it Tell?</vt:lpstr>
      <vt:lpstr>Grades Pie Chart First Attempt</vt:lpstr>
      <vt:lpstr>Modifications</vt:lpstr>
      <vt:lpstr>Chart Style</vt:lpstr>
      <vt:lpstr>More Modifications</vt:lpstr>
      <vt:lpstr>Pivot Tables</vt:lpstr>
      <vt:lpstr>Description</vt:lpstr>
      <vt:lpstr>Creating a Pivot Table</vt:lpstr>
      <vt:lpstr>Pivot Table Definition</vt:lpstr>
      <vt:lpstr>Setting the Rows, Columns, and Data</vt:lpstr>
      <vt:lpstr>Final Result</vt:lpstr>
      <vt:lpstr>Second Pivot Table Example</vt:lpstr>
      <vt:lpstr>Hourly Work Records</vt:lpstr>
      <vt:lpstr>Create Pivot Table</vt:lpstr>
      <vt:lpstr>What Story Does it Tell?</vt:lpstr>
      <vt:lpstr>Summary</vt:lpstr>
    </vt:vector>
  </TitlesOfParts>
  <Company>Bob Jones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Gothard, Sarah</dc:creator>
  <cp:lastModifiedBy>Gothard, Sarah</cp:lastModifiedBy>
  <cp:revision>91</cp:revision>
  <cp:lastPrinted>2017-02-27T20:07:02Z</cp:lastPrinted>
  <dcterms:created xsi:type="dcterms:W3CDTF">2016-10-16T23:36:22Z</dcterms:created>
  <dcterms:modified xsi:type="dcterms:W3CDTF">2017-10-11T12:51:43Z</dcterms:modified>
</cp:coreProperties>
</file>