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9" r:id="rId4"/>
    <p:sldId id="271"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RER, JOSHUA" initials="RJ" lastIdx="2" clrIdx="0">
    <p:extLst>
      <p:ext uri="{19B8F6BF-5375-455C-9EA6-DF929625EA0E}">
        <p15:presenceInfo xmlns:p15="http://schemas.microsoft.com/office/powerpoint/2012/main" userId="ROHRER, JOSHU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85112" autoAdjust="0"/>
  </p:normalViewPr>
  <p:slideViewPr>
    <p:cSldViewPr snapToGrid="0">
      <p:cViewPr varScale="1">
        <p:scale>
          <a:sx n="62" d="100"/>
          <a:sy n="62" d="100"/>
        </p:scale>
        <p:origin x="8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B3BB-6CC8-444D-A403-4FC5D62E59A6}" type="datetimeFigureOut">
              <a:rPr lang="en-US" smtClean="0"/>
              <a:t>10/22/2018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EF0E0-03A1-42F8-97A5-C3C87EE438E6}" type="slidenum">
              <a:rPr lang="en-US" smtClean="0"/>
              <a:t>‹#›</a:t>
            </a:fld>
            <a:endParaRPr lang="en-US"/>
          </a:p>
        </p:txBody>
      </p:sp>
    </p:spTree>
    <p:extLst>
      <p:ext uri="{BB962C8B-B14F-4D97-AF65-F5344CB8AC3E}">
        <p14:creationId xmlns:p14="http://schemas.microsoft.com/office/powerpoint/2010/main" val="2601435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from chapter 7 is broken down into three different ideas around technology: </a:t>
            </a:r>
          </a:p>
          <a:p>
            <a:r>
              <a:rPr lang="en-US" sz="1200" dirty="0"/>
              <a:t>Redemption</a:t>
            </a:r>
          </a:p>
          <a:p>
            <a:r>
              <a:rPr lang="en-US" sz="1200" dirty="0"/>
              <a:t>Blueprints</a:t>
            </a:r>
          </a:p>
          <a:p>
            <a:r>
              <a:rPr lang="en-US" sz="1200" dirty="0"/>
              <a:t>Social Networking</a:t>
            </a:r>
          </a:p>
          <a:p>
            <a:endParaRPr lang="en-US" dirty="0"/>
          </a:p>
        </p:txBody>
      </p:sp>
      <p:sp>
        <p:nvSpPr>
          <p:cNvPr id="4" name="Slide Number Placeholder 3"/>
          <p:cNvSpPr>
            <a:spLocks noGrp="1"/>
          </p:cNvSpPr>
          <p:nvPr>
            <p:ph type="sldNum" sz="quarter" idx="5"/>
          </p:nvPr>
        </p:nvSpPr>
        <p:spPr/>
        <p:txBody>
          <a:bodyPr/>
          <a:lstStyle/>
          <a:p>
            <a:fld id="{3B6EF0E0-03A1-42F8-97A5-C3C87EE438E6}" type="slidenum">
              <a:rPr lang="en-US" smtClean="0"/>
              <a:t>2</a:t>
            </a:fld>
            <a:endParaRPr lang="en-US"/>
          </a:p>
        </p:txBody>
      </p:sp>
    </p:spTree>
    <p:extLst>
      <p:ext uri="{BB962C8B-B14F-4D97-AF65-F5344CB8AC3E}">
        <p14:creationId xmlns:p14="http://schemas.microsoft.com/office/powerpoint/2010/main" val="4240329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book gave a short story of how a church congregation used a buzzer to let their pastor, who was diagnosed with cancer, know they were praying for him. In 2 years, God miraculously healed him. This example illustrates how something normally distracting and annoying can be used for good. Creative use of the buzzer transformed its sound into an encouragement that illustrated the power and faithfulness of God.</a:t>
            </a:r>
          </a:p>
        </p:txBody>
      </p:sp>
      <p:sp>
        <p:nvSpPr>
          <p:cNvPr id="4" name="Slide Number Placeholder 3"/>
          <p:cNvSpPr>
            <a:spLocks noGrp="1"/>
          </p:cNvSpPr>
          <p:nvPr>
            <p:ph type="sldNum" sz="quarter" idx="5"/>
          </p:nvPr>
        </p:nvSpPr>
        <p:spPr/>
        <p:txBody>
          <a:bodyPr/>
          <a:lstStyle/>
          <a:p>
            <a:fld id="{3B6EF0E0-03A1-42F8-97A5-C3C87EE438E6}" type="slidenum">
              <a:rPr lang="en-US" smtClean="0"/>
              <a:t>3</a:t>
            </a:fld>
            <a:endParaRPr lang="en-US"/>
          </a:p>
        </p:txBody>
      </p:sp>
    </p:spTree>
    <p:extLst>
      <p:ext uri="{BB962C8B-B14F-4D97-AF65-F5344CB8AC3E}">
        <p14:creationId xmlns:p14="http://schemas.microsoft.com/office/powerpoint/2010/main" val="1736796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Worldly influences of today want us to believe that advances in technology and science will save humanity or somehow bring us utopia. </a:t>
            </a:r>
          </a:p>
          <a:p>
            <a:endParaRPr lang="en-US" dirty="0"/>
          </a:p>
          <a:p>
            <a:r>
              <a:rPr lang="en-US" dirty="0"/>
              <a:t>As Christians, it is important that we recognize that Jesus created technology to further His redemptive purposes. While technology helps relieve us from suffering and “nurtures us along” in a cursed world, Jesus Christ is the only one who offers salvation from sin and eternal life (John 14:6). What’s more is that He offers it freely to all who believe, not according to our works (Romans 6:23). We don’t have to worry about evolving or inventing a means to immortality through technology. Instead of idolizing technology, we should allow its amazing potential to point us to trust in Jesus Christ, the ultimate reality.</a:t>
            </a:r>
          </a:p>
        </p:txBody>
      </p:sp>
      <p:sp>
        <p:nvSpPr>
          <p:cNvPr id="4" name="Slide Number Placeholder 3"/>
          <p:cNvSpPr>
            <a:spLocks noGrp="1"/>
          </p:cNvSpPr>
          <p:nvPr>
            <p:ph type="sldNum" sz="quarter" idx="5"/>
          </p:nvPr>
        </p:nvSpPr>
        <p:spPr/>
        <p:txBody>
          <a:bodyPr/>
          <a:lstStyle/>
          <a:p>
            <a:fld id="{3B6EF0E0-03A1-42F8-97A5-C3C87EE438E6}" type="slidenum">
              <a:rPr lang="en-US" smtClean="0"/>
              <a:t>4</a:t>
            </a:fld>
            <a:endParaRPr lang="en-US"/>
          </a:p>
        </p:txBody>
      </p:sp>
    </p:spTree>
    <p:extLst>
      <p:ext uri="{BB962C8B-B14F-4D97-AF65-F5344CB8AC3E}">
        <p14:creationId xmlns:p14="http://schemas.microsoft.com/office/powerpoint/2010/main" val="141162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B6EF0E0-03A1-42F8-97A5-C3C87EE438E6}" type="slidenum">
              <a:rPr lang="en-US" smtClean="0"/>
              <a:t>5</a:t>
            </a:fld>
            <a:endParaRPr lang="en-US"/>
          </a:p>
        </p:txBody>
      </p:sp>
    </p:spTree>
    <p:extLst>
      <p:ext uri="{BB962C8B-B14F-4D97-AF65-F5344CB8AC3E}">
        <p14:creationId xmlns:p14="http://schemas.microsoft.com/office/powerpoint/2010/main" val="4268363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dirty="0"/>
              <a:t>Technology only changes the choices people can make</a:t>
            </a:r>
          </a:p>
          <a:p>
            <a:pPr marL="0" indent="0">
              <a:buNone/>
            </a:pPr>
            <a:endParaRPr lang="en-US" sz="1800" dirty="0"/>
          </a:p>
          <a:p>
            <a:pPr marL="0" indent="0">
              <a:buNone/>
            </a:pPr>
            <a:r>
              <a:rPr lang="en-US" sz="1800" dirty="0"/>
              <a:t>For example: guns</a:t>
            </a:r>
          </a:p>
          <a:p>
            <a:pPr marL="0" indent="0">
              <a:buNone/>
            </a:pPr>
            <a:endParaRPr lang="en-US" sz="1800" dirty="0"/>
          </a:p>
          <a:p>
            <a:pPr marL="0" lvl="0" indent="0">
              <a:buNone/>
            </a:pPr>
            <a:r>
              <a:rPr lang="en-US" sz="1800" dirty="0">
                <a:latin typeface="Trebuchet MS" panose="020B0603020202020204" pitchFamily="34" charset="0"/>
              </a:rPr>
              <a:t>Technology change in culture results in a change of that culture</a:t>
            </a:r>
          </a:p>
          <a:p>
            <a:pPr marL="0" lvl="0" indent="0">
              <a:buNone/>
            </a:pPr>
            <a:endParaRPr lang="en-US" sz="1800" dirty="0">
              <a:latin typeface="Trebuchet MS" panose="020B0603020202020204" pitchFamily="34" charset="0"/>
            </a:endParaRPr>
          </a:p>
          <a:p>
            <a:pPr marL="0" lvl="0" indent="0">
              <a:buNone/>
            </a:pPr>
            <a:r>
              <a:rPr lang="en-US" sz="1800" dirty="0">
                <a:latin typeface="Trebuchet MS" panose="020B0603020202020204" pitchFamily="34" charset="0"/>
              </a:rPr>
              <a:t>For example: cars</a:t>
            </a:r>
          </a:p>
          <a:p>
            <a:endParaRPr lang="en-US" sz="1800" dirty="0">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rebuchet MS" panose="020B0603020202020204" pitchFamily="34" charset="0"/>
              </a:rPr>
              <a:t>While technology impacts culture, culture can also impact technology</a:t>
            </a:r>
          </a:p>
          <a:p>
            <a:endParaRPr lang="en-US" sz="1800" dirty="0">
              <a:latin typeface="Trebuchet MS" panose="020B0603020202020204" pitchFamily="34" charset="0"/>
            </a:endParaRPr>
          </a:p>
          <a:p>
            <a:r>
              <a:rPr lang="en-US" sz="1800" dirty="0">
                <a:latin typeface="Trebuchet MS" panose="020B0603020202020204" pitchFamily="34" charset="0"/>
              </a:rPr>
              <a:t>“Each new tool [technology] has a series of strengths and weaknesses and a unique set of values and these factors work in concert to shape our world and influence our choices.”</a:t>
            </a:r>
          </a:p>
        </p:txBody>
      </p:sp>
      <p:sp>
        <p:nvSpPr>
          <p:cNvPr id="4" name="Slide Number Placeholder 3"/>
          <p:cNvSpPr>
            <a:spLocks noGrp="1"/>
          </p:cNvSpPr>
          <p:nvPr>
            <p:ph type="sldNum" sz="quarter" idx="5"/>
          </p:nvPr>
        </p:nvSpPr>
        <p:spPr/>
        <p:txBody>
          <a:bodyPr/>
          <a:lstStyle/>
          <a:p>
            <a:fld id="{3B6EF0E0-03A1-42F8-97A5-C3C87EE438E6}" type="slidenum">
              <a:rPr lang="en-US" smtClean="0"/>
              <a:t>6</a:t>
            </a:fld>
            <a:endParaRPr lang="en-US"/>
          </a:p>
        </p:txBody>
      </p:sp>
    </p:spTree>
    <p:extLst>
      <p:ext uri="{BB962C8B-B14F-4D97-AF65-F5344CB8AC3E}">
        <p14:creationId xmlns:p14="http://schemas.microsoft.com/office/powerpoint/2010/main" val="55252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Thus, we can look to Him to see when it’s time for outside intervention to eradicate a certain technology and when a technological solution to a problem would bring glory to God.</a:t>
            </a:r>
          </a:p>
          <a:p>
            <a:pPr lvl="0"/>
            <a:r>
              <a:rPr lang="en-US" sz="1200" kern="1200" dirty="0">
                <a:solidFill>
                  <a:schemeClr val="tx1"/>
                </a:solidFill>
                <a:effectLst/>
                <a:latin typeface="+mn-lt"/>
                <a:ea typeface="+mn-ea"/>
                <a:cs typeface="+mn-cs"/>
              </a:rPr>
              <a:t>Example: Recording sermons and posting them on a website.</a:t>
            </a:r>
          </a:p>
          <a:p>
            <a:endParaRPr lang="en-US" dirty="0"/>
          </a:p>
        </p:txBody>
      </p:sp>
      <p:sp>
        <p:nvSpPr>
          <p:cNvPr id="4" name="Slide Number Placeholder 3"/>
          <p:cNvSpPr>
            <a:spLocks noGrp="1"/>
          </p:cNvSpPr>
          <p:nvPr>
            <p:ph type="sldNum" sz="quarter" idx="5"/>
          </p:nvPr>
        </p:nvSpPr>
        <p:spPr/>
        <p:txBody>
          <a:bodyPr/>
          <a:lstStyle/>
          <a:p>
            <a:fld id="{3B6EF0E0-03A1-42F8-97A5-C3C87EE438E6}" type="slidenum">
              <a:rPr lang="en-US" smtClean="0"/>
              <a:t>7</a:t>
            </a:fld>
            <a:endParaRPr lang="en-US"/>
          </a:p>
        </p:txBody>
      </p:sp>
    </p:spTree>
    <p:extLst>
      <p:ext uri="{BB962C8B-B14F-4D97-AF65-F5344CB8AC3E}">
        <p14:creationId xmlns:p14="http://schemas.microsoft.com/office/powerpoint/2010/main" val="282569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96E89-4892-4184-852C-4005A666C899}"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293980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A96E89-4892-4184-852C-4005A666C899}"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183415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A96E89-4892-4184-852C-4005A666C899}"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85A6-4DB4-4481-8643-C5597F602F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4065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A96E89-4892-4184-852C-4005A666C899}"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3782691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A96E89-4892-4184-852C-4005A666C899}"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85A6-4DB4-4481-8643-C5597F602F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3416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A96E89-4892-4184-852C-4005A666C899}"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2006889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96E89-4892-4184-852C-4005A666C899}"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363701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96E89-4892-4184-852C-4005A666C899}"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3750092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96E89-4892-4184-852C-4005A666C899}"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271452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A96E89-4892-4184-852C-4005A666C899}"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239163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96E89-4892-4184-852C-4005A666C899}"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228160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96E89-4892-4184-852C-4005A666C899}" type="datetimeFigureOut">
              <a:rPr lang="en-US" smtClean="0"/>
              <a:t>10/22/2018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196864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96E89-4892-4184-852C-4005A666C899}" type="datetimeFigureOut">
              <a:rPr lang="en-US" smtClean="0"/>
              <a:t>10/22/2018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39350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96E89-4892-4184-852C-4005A666C899}" type="datetimeFigureOut">
              <a:rPr lang="en-US" smtClean="0"/>
              <a:t>10/22/2018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164601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A96E89-4892-4184-852C-4005A666C899}"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407478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A96E89-4892-4184-852C-4005A666C899}"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485A6-4DB4-4481-8643-C5597F602F2C}" type="slidenum">
              <a:rPr lang="en-US" smtClean="0"/>
              <a:t>‹#›</a:t>
            </a:fld>
            <a:endParaRPr lang="en-US"/>
          </a:p>
        </p:txBody>
      </p:sp>
    </p:spTree>
    <p:extLst>
      <p:ext uri="{BB962C8B-B14F-4D97-AF65-F5344CB8AC3E}">
        <p14:creationId xmlns:p14="http://schemas.microsoft.com/office/powerpoint/2010/main" val="30601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A96E89-4892-4184-852C-4005A666C899}" type="datetimeFigureOut">
              <a:rPr lang="en-US" smtClean="0"/>
              <a:t>10/22/2018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F485A6-4DB4-4481-8643-C5597F602F2C}" type="slidenum">
              <a:rPr lang="en-US" smtClean="0"/>
              <a:t>‹#›</a:t>
            </a:fld>
            <a:endParaRPr lang="en-US"/>
          </a:p>
        </p:txBody>
      </p:sp>
    </p:spTree>
    <p:extLst>
      <p:ext uri="{BB962C8B-B14F-4D97-AF65-F5344CB8AC3E}">
        <p14:creationId xmlns:p14="http://schemas.microsoft.com/office/powerpoint/2010/main" val="1790821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0EA4-B079-4EBB-915C-4FC2DD2D82A2}"/>
              </a:ext>
            </a:extLst>
          </p:cNvPr>
          <p:cNvSpPr>
            <a:spLocks noGrp="1"/>
          </p:cNvSpPr>
          <p:nvPr>
            <p:ph type="ctrTitle"/>
          </p:nvPr>
        </p:nvSpPr>
        <p:spPr>
          <a:xfrm>
            <a:off x="467361" y="1330329"/>
            <a:ext cx="11091472" cy="1017522"/>
          </a:xfrm>
        </p:spPr>
        <p:txBody>
          <a:bodyPr>
            <a:noAutofit/>
          </a:bodyPr>
          <a:lstStyle/>
          <a:p>
            <a:pPr algn="ctr"/>
            <a:r>
              <a:rPr lang="en-US" sz="6000" dirty="0">
                <a:solidFill>
                  <a:schemeClr val="bg1"/>
                </a:solidFill>
              </a:rPr>
              <a:t>From The Garden To The City: Redemption</a:t>
            </a:r>
          </a:p>
        </p:txBody>
      </p:sp>
      <p:sp>
        <p:nvSpPr>
          <p:cNvPr id="3" name="Subtitle 2">
            <a:extLst>
              <a:ext uri="{FF2B5EF4-FFF2-40B4-BE49-F238E27FC236}">
                <a16:creationId xmlns:a16="http://schemas.microsoft.com/office/drawing/2014/main" id="{7E8851A4-661C-44EA-BC06-AE78A0FBB4F7}"/>
              </a:ext>
            </a:extLst>
          </p:cNvPr>
          <p:cNvSpPr>
            <a:spLocks noGrp="1"/>
          </p:cNvSpPr>
          <p:nvPr>
            <p:ph type="subTitle" idx="1"/>
          </p:nvPr>
        </p:nvSpPr>
        <p:spPr>
          <a:xfrm>
            <a:off x="3509178" y="2347851"/>
            <a:ext cx="5458121" cy="934118"/>
          </a:xfrm>
        </p:spPr>
        <p:txBody>
          <a:bodyPr>
            <a:noAutofit/>
          </a:bodyPr>
          <a:lstStyle/>
          <a:p>
            <a:pPr algn="ctr"/>
            <a:r>
              <a:rPr lang="en-US" sz="2000" dirty="0">
                <a:solidFill>
                  <a:schemeClr val="bg1"/>
                </a:solidFill>
                <a:latin typeface="+mj-lt"/>
                <a:cs typeface="Calibri Light" panose="020F0302020204030204" pitchFamily="34" charset="0"/>
              </a:rPr>
              <a:t>Levi Douglas &amp; Joshua Rohrer</a:t>
            </a:r>
          </a:p>
          <a:p>
            <a:pPr algn="ctr"/>
            <a:r>
              <a:rPr lang="en-US" sz="2000" dirty="0">
                <a:solidFill>
                  <a:schemeClr val="bg1"/>
                </a:solidFill>
                <a:latin typeface="+mj-lt"/>
                <a:cs typeface="Calibri Light" panose="020F0302020204030204" pitchFamily="34" charset="0"/>
              </a:rPr>
              <a:t>CPS 105 FGC Presentation IV</a:t>
            </a:r>
          </a:p>
        </p:txBody>
      </p:sp>
      <p:sp>
        <p:nvSpPr>
          <p:cNvPr id="4" name="Rectangle 3">
            <a:extLst>
              <a:ext uri="{FF2B5EF4-FFF2-40B4-BE49-F238E27FC236}">
                <a16:creationId xmlns:a16="http://schemas.microsoft.com/office/drawing/2014/main" id="{A475A3C3-FBC3-4FF0-8AEB-B118855F1B41}"/>
              </a:ext>
            </a:extLst>
          </p:cNvPr>
          <p:cNvSpPr/>
          <p:nvPr/>
        </p:nvSpPr>
        <p:spPr>
          <a:xfrm>
            <a:off x="1140432" y="6488668"/>
            <a:ext cx="9246742" cy="369332"/>
          </a:xfrm>
          <a:prstGeom prst="rect">
            <a:avLst/>
          </a:prstGeom>
        </p:spPr>
        <p:txBody>
          <a:bodyPr wrap="square">
            <a:spAutoFit/>
          </a:bodyPr>
          <a:lstStyle/>
          <a:p>
            <a:r>
              <a:rPr lang="en-US" dirty="0">
                <a:solidFill>
                  <a:schemeClr val="bg1"/>
                </a:solidFill>
              </a:rPr>
              <a:t>https://www.photohdx.com/pic-2609/electronic-circuit-motherboard-cpu-background</a:t>
            </a:r>
          </a:p>
        </p:txBody>
      </p:sp>
    </p:spTree>
    <p:extLst>
      <p:ext uri="{BB962C8B-B14F-4D97-AF65-F5344CB8AC3E}">
        <p14:creationId xmlns:p14="http://schemas.microsoft.com/office/powerpoint/2010/main" val="423915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0B2CC-CA05-46B8-BDF5-D77BED0CC598}"/>
              </a:ext>
            </a:extLst>
          </p:cNvPr>
          <p:cNvSpPr>
            <a:spLocks noGrp="1"/>
          </p:cNvSpPr>
          <p:nvPr>
            <p:ph idx="1"/>
          </p:nvPr>
        </p:nvSpPr>
        <p:spPr>
          <a:xfrm>
            <a:off x="2377992" y="2741092"/>
            <a:ext cx="6852920" cy="1755382"/>
          </a:xfrm>
        </p:spPr>
        <p:txBody>
          <a:bodyPr>
            <a:normAutofit fontScale="85000" lnSpcReduction="20000"/>
          </a:bodyPr>
          <a:lstStyle/>
          <a:p>
            <a:endParaRPr lang="en-US" dirty="0"/>
          </a:p>
          <a:p>
            <a:pPr marL="0" indent="0" algn="ctr">
              <a:buNone/>
            </a:pPr>
            <a:r>
              <a:rPr lang="en-US" sz="6000" dirty="0"/>
              <a:t>Three Ideas Around Technology</a:t>
            </a:r>
          </a:p>
        </p:txBody>
      </p:sp>
      <p:sp>
        <p:nvSpPr>
          <p:cNvPr id="7" name="Content Placeholder 2">
            <a:extLst>
              <a:ext uri="{FF2B5EF4-FFF2-40B4-BE49-F238E27FC236}">
                <a16:creationId xmlns:a16="http://schemas.microsoft.com/office/drawing/2014/main" id="{EE88E1AE-1F49-4F3B-AD27-1B5ACADFCE58}"/>
              </a:ext>
            </a:extLst>
          </p:cNvPr>
          <p:cNvSpPr txBox="1">
            <a:spLocks/>
          </p:cNvSpPr>
          <p:nvPr/>
        </p:nvSpPr>
        <p:spPr>
          <a:xfrm>
            <a:off x="764357" y="352672"/>
            <a:ext cx="3949045" cy="186503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sz="6500" dirty="0"/>
              <a:t>Redemption</a:t>
            </a:r>
          </a:p>
          <a:p>
            <a:r>
              <a:rPr lang="en-US" sz="6500" dirty="0"/>
              <a:t>Blueprints</a:t>
            </a:r>
          </a:p>
          <a:p>
            <a:r>
              <a:rPr lang="en-US" sz="6500" dirty="0"/>
              <a:t>Social Networking</a:t>
            </a:r>
          </a:p>
          <a:p>
            <a:endParaRPr lang="en-US" dirty="0"/>
          </a:p>
          <a:p>
            <a:endParaRPr lang="en-US" dirty="0"/>
          </a:p>
        </p:txBody>
      </p:sp>
    </p:spTree>
    <p:extLst>
      <p:ext uri="{BB962C8B-B14F-4D97-AF65-F5344CB8AC3E}">
        <p14:creationId xmlns:p14="http://schemas.microsoft.com/office/powerpoint/2010/main" val="44381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E75F-2256-46D0-A115-9D4A48ECF51E}"/>
              </a:ext>
            </a:extLst>
          </p:cNvPr>
          <p:cNvSpPr>
            <a:spLocks noGrp="1"/>
          </p:cNvSpPr>
          <p:nvPr>
            <p:ph type="title"/>
          </p:nvPr>
        </p:nvSpPr>
        <p:spPr>
          <a:xfrm>
            <a:off x="452120" y="376554"/>
            <a:ext cx="4892040" cy="1228726"/>
          </a:xfrm>
        </p:spPr>
        <p:txBody>
          <a:bodyPr>
            <a:noAutofit/>
          </a:bodyPr>
          <a:lstStyle/>
          <a:p>
            <a:r>
              <a:rPr lang="en-US" sz="6000" dirty="0">
                <a:solidFill>
                  <a:schemeClr val="accent6">
                    <a:lumMod val="50000"/>
                  </a:schemeClr>
                </a:solidFill>
              </a:rPr>
              <a:t>Redemption</a:t>
            </a:r>
          </a:p>
        </p:txBody>
      </p:sp>
      <p:sp>
        <p:nvSpPr>
          <p:cNvPr id="6" name="Title 1">
            <a:extLst>
              <a:ext uri="{FF2B5EF4-FFF2-40B4-BE49-F238E27FC236}">
                <a16:creationId xmlns:a16="http://schemas.microsoft.com/office/drawing/2014/main" id="{8AE68A61-CA7C-4A52-9770-19B9B5E1A591}"/>
              </a:ext>
            </a:extLst>
          </p:cNvPr>
          <p:cNvSpPr txBox="1">
            <a:spLocks/>
          </p:cNvSpPr>
          <p:nvPr/>
        </p:nvSpPr>
        <p:spPr>
          <a:xfrm>
            <a:off x="1496060" y="1605280"/>
            <a:ext cx="9199880"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solidFill>
              </a:rPr>
              <a:t>Technology has a certain redemptive capacity in the right situation</a:t>
            </a:r>
          </a:p>
          <a:p>
            <a:endParaRPr lang="en-US" sz="4000" dirty="0">
              <a:solidFill>
                <a:schemeClr val="tx1"/>
              </a:solidFill>
            </a:endParaRPr>
          </a:p>
          <a:p>
            <a:r>
              <a:rPr lang="en-US" sz="4000" dirty="0">
                <a:solidFill>
                  <a:schemeClr val="tx1"/>
                </a:solidFill>
              </a:rPr>
              <a:t>A buzzer was used to encourage a Pastor diagnosed with cancer and even created opportunities to share the gospel</a:t>
            </a:r>
          </a:p>
        </p:txBody>
      </p:sp>
    </p:spTree>
    <p:extLst>
      <p:ext uri="{BB962C8B-B14F-4D97-AF65-F5344CB8AC3E}">
        <p14:creationId xmlns:p14="http://schemas.microsoft.com/office/powerpoint/2010/main" val="68127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4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A02B2E-05AE-4A44-8FCA-CEA670A7E704}"/>
              </a:ext>
            </a:extLst>
          </p:cNvPr>
          <p:cNvSpPr txBox="1">
            <a:spLocks/>
          </p:cNvSpPr>
          <p:nvPr/>
        </p:nvSpPr>
        <p:spPr>
          <a:xfrm>
            <a:off x="1841500" y="1605280"/>
            <a:ext cx="9199880" cy="73628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solidFill>
              </a:rPr>
              <a:t>Although technology can save temporarily, as in the case of Noah’s ark, only God can save us eternally from our sin (Jesus Christ’s death on the cross).</a:t>
            </a:r>
          </a:p>
          <a:p>
            <a:endParaRPr lang="en-US" sz="4000" dirty="0">
              <a:solidFill>
                <a:schemeClr val="tx1"/>
              </a:solidFill>
            </a:endParaRPr>
          </a:p>
          <a:p>
            <a:endParaRPr lang="en-US" sz="4000" dirty="0">
              <a:solidFill>
                <a:schemeClr val="tx1"/>
              </a:solidFill>
            </a:endParaRPr>
          </a:p>
          <a:p>
            <a:endParaRPr lang="en-US" sz="1800" dirty="0">
              <a:solidFill>
                <a:schemeClr val="tx1"/>
              </a:solidFill>
            </a:endParaRPr>
          </a:p>
          <a:p>
            <a:endParaRPr lang="en-US" sz="1800" dirty="0">
              <a:solidFill>
                <a:schemeClr val="tx1"/>
              </a:solidFill>
            </a:endParaRPr>
          </a:p>
          <a:p>
            <a:pPr algn="ctr"/>
            <a:r>
              <a:rPr lang="en-US" sz="1800" dirty="0">
                <a:solidFill>
                  <a:schemeClr val="tx1"/>
                </a:solidFill>
              </a:rPr>
              <a:t>https://www.archdaily.com/794940/ark-encounter-leroy-troyer</a:t>
            </a:r>
          </a:p>
        </p:txBody>
      </p:sp>
      <p:sp>
        <p:nvSpPr>
          <p:cNvPr id="5" name="Title 1">
            <a:extLst>
              <a:ext uri="{FF2B5EF4-FFF2-40B4-BE49-F238E27FC236}">
                <a16:creationId xmlns:a16="http://schemas.microsoft.com/office/drawing/2014/main" id="{7FA5F4C4-2D9A-4523-BFCB-19ADAFE936B2}"/>
              </a:ext>
            </a:extLst>
          </p:cNvPr>
          <p:cNvSpPr txBox="1">
            <a:spLocks/>
          </p:cNvSpPr>
          <p:nvPr/>
        </p:nvSpPr>
        <p:spPr>
          <a:xfrm>
            <a:off x="449580" y="254001"/>
            <a:ext cx="3716020" cy="10160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solidFill>
                  <a:schemeClr val="tx1"/>
                </a:solidFill>
              </a:rPr>
              <a:t>Blueprints</a:t>
            </a:r>
          </a:p>
        </p:txBody>
      </p:sp>
    </p:spTree>
    <p:extLst>
      <p:ext uri="{BB962C8B-B14F-4D97-AF65-F5344CB8AC3E}">
        <p14:creationId xmlns:p14="http://schemas.microsoft.com/office/powerpoint/2010/main" val="220903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25A8-871F-4B00-B829-0B72B513EE68}"/>
              </a:ext>
            </a:extLst>
          </p:cNvPr>
          <p:cNvSpPr>
            <a:spLocks noGrp="1"/>
          </p:cNvSpPr>
          <p:nvPr>
            <p:ph type="title"/>
          </p:nvPr>
        </p:nvSpPr>
        <p:spPr>
          <a:xfrm>
            <a:off x="331894" y="406400"/>
            <a:ext cx="6343226" cy="1127760"/>
          </a:xfrm>
        </p:spPr>
        <p:txBody>
          <a:bodyPr>
            <a:normAutofit/>
          </a:bodyPr>
          <a:lstStyle/>
          <a:p>
            <a:r>
              <a:rPr lang="en-US" sz="6000" dirty="0">
                <a:solidFill>
                  <a:schemeClr val="tx1"/>
                </a:solidFill>
              </a:rPr>
              <a:t>Social Networking</a:t>
            </a:r>
          </a:p>
        </p:txBody>
      </p:sp>
      <p:sp>
        <p:nvSpPr>
          <p:cNvPr id="3" name="Rectangle 2">
            <a:extLst>
              <a:ext uri="{FF2B5EF4-FFF2-40B4-BE49-F238E27FC236}">
                <a16:creationId xmlns:a16="http://schemas.microsoft.com/office/drawing/2014/main" id="{EC7A742D-9322-43FA-9022-03DB5E6609A9}"/>
              </a:ext>
            </a:extLst>
          </p:cNvPr>
          <p:cNvSpPr/>
          <p:nvPr/>
        </p:nvSpPr>
        <p:spPr>
          <a:xfrm>
            <a:off x="1676400" y="1879600"/>
            <a:ext cx="8056880" cy="2554545"/>
          </a:xfrm>
          <a:prstGeom prst="rect">
            <a:avLst/>
          </a:prstGeom>
        </p:spPr>
        <p:txBody>
          <a:bodyPr wrap="square">
            <a:spAutoFit/>
          </a:bodyPr>
          <a:lstStyle/>
          <a:p>
            <a:pPr algn="ctr"/>
            <a:r>
              <a:rPr lang="en-US" sz="4000" dirty="0"/>
              <a:t>Advances in technology can turn man’s heart away from God</a:t>
            </a:r>
          </a:p>
          <a:p>
            <a:pPr algn="ctr"/>
            <a:r>
              <a:rPr lang="en-US" sz="4000" dirty="0"/>
              <a:t>The tower of Babel was used as a substitute (anti-garden) for God </a:t>
            </a:r>
          </a:p>
        </p:txBody>
      </p:sp>
    </p:spTree>
    <p:extLst>
      <p:ext uri="{BB962C8B-B14F-4D97-AF65-F5344CB8AC3E}">
        <p14:creationId xmlns:p14="http://schemas.microsoft.com/office/powerpoint/2010/main" val="300372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A91FF-7081-4879-A142-D8EA67B3C72D}"/>
              </a:ext>
            </a:extLst>
          </p:cNvPr>
          <p:cNvSpPr>
            <a:spLocks noGrp="1"/>
          </p:cNvSpPr>
          <p:nvPr>
            <p:ph idx="1"/>
          </p:nvPr>
        </p:nvSpPr>
        <p:spPr>
          <a:xfrm>
            <a:off x="883845" y="642941"/>
            <a:ext cx="8596668" cy="5398263"/>
          </a:xfrm>
        </p:spPr>
        <p:txBody>
          <a:bodyPr>
            <a:normAutofit lnSpcReduction="10000"/>
          </a:bodyPr>
          <a:lstStyle/>
          <a:p>
            <a:pPr marL="0" indent="0">
              <a:buNone/>
            </a:pPr>
            <a:r>
              <a:rPr lang="en-US" sz="4000" dirty="0"/>
              <a:t>Technology only changes the choices people can make</a:t>
            </a:r>
          </a:p>
          <a:p>
            <a:pPr marL="0" indent="0">
              <a:buNone/>
            </a:pPr>
            <a:endParaRPr lang="en-US" sz="4000" dirty="0"/>
          </a:p>
          <a:p>
            <a:pPr marL="0" lvl="0" indent="0">
              <a:buNone/>
            </a:pPr>
            <a:r>
              <a:rPr lang="en-US" sz="4000" dirty="0">
                <a:latin typeface="Trebuchet MS" panose="020B0603020202020204" pitchFamily="34" charset="0"/>
              </a:rPr>
              <a:t>Technology change in culture results in a change of that culture</a:t>
            </a:r>
          </a:p>
          <a:p>
            <a:pPr marL="0" lvl="0" indent="0">
              <a:buNone/>
            </a:pPr>
            <a:endParaRPr lang="en-US" sz="4000" dirty="0">
              <a:latin typeface="Trebuchet MS" panose="020B0603020202020204" pitchFamily="34" charset="0"/>
            </a:endParaRPr>
          </a:p>
          <a:p>
            <a:pPr marL="0" lvl="0" indent="0">
              <a:buNone/>
            </a:pPr>
            <a:r>
              <a:rPr lang="en-US" sz="4000" dirty="0">
                <a:latin typeface="Trebuchet MS" panose="020B0603020202020204" pitchFamily="34" charset="0"/>
              </a:rPr>
              <a:t>While technology impacts culture, culture can also impact technology</a:t>
            </a:r>
          </a:p>
        </p:txBody>
      </p:sp>
    </p:spTree>
    <p:extLst>
      <p:ext uri="{BB962C8B-B14F-4D97-AF65-F5344CB8AC3E}">
        <p14:creationId xmlns:p14="http://schemas.microsoft.com/office/powerpoint/2010/main" val="69272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F240-138D-4B8E-8976-2D6F1B7EC4B4}"/>
              </a:ext>
            </a:extLst>
          </p:cNvPr>
          <p:cNvSpPr>
            <a:spLocks noGrp="1"/>
          </p:cNvSpPr>
          <p:nvPr>
            <p:ph type="title"/>
          </p:nvPr>
        </p:nvSpPr>
        <p:spPr>
          <a:xfrm>
            <a:off x="677334" y="609600"/>
            <a:ext cx="3966585" cy="1075362"/>
          </a:xfrm>
        </p:spPr>
        <p:txBody>
          <a:bodyPr>
            <a:normAutofit/>
          </a:bodyPr>
          <a:lstStyle/>
          <a:p>
            <a:r>
              <a:rPr lang="en-US" sz="6000" dirty="0">
                <a:solidFill>
                  <a:schemeClr val="tx1"/>
                </a:solidFill>
                <a:latin typeface="Trebuchet MS" panose="020B0603020202020204" pitchFamily="34" charset="0"/>
              </a:rPr>
              <a:t>Conclusion</a:t>
            </a:r>
          </a:p>
        </p:txBody>
      </p:sp>
      <p:sp>
        <p:nvSpPr>
          <p:cNvPr id="3" name="Content Placeholder 2">
            <a:extLst>
              <a:ext uri="{FF2B5EF4-FFF2-40B4-BE49-F238E27FC236}">
                <a16:creationId xmlns:a16="http://schemas.microsoft.com/office/drawing/2014/main" id="{C3D41D17-DD17-4FEA-9891-46B8F990A0B0}"/>
              </a:ext>
            </a:extLst>
          </p:cNvPr>
          <p:cNvSpPr>
            <a:spLocks noGrp="1"/>
          </p:cNvSpPr>
          <p:nvPr>
            <p:ph idx="1"/>
          </p:nvPr>
        </p:nvSpPr>
        <p:spPr>
          <a:xfrm>
            <a:off x="677334" y="2160589"/>
            <a:ext cx="8596668" cy="2239961"/>
          </a:xfrm>
        </p:spPr>
        <p:txBody>
          <a:bodyPr>
            <a:normAutofit fontScale="92500" lnSpcReduction="20000"/>
          </a:bodyPr>
          <a:lstStyle/>
          <a:p>
            <a:pPr marL="0" indent="0" algn="ctr">
              <a:buNone/>
            </a:pPr>
            <a:r>
              <a:rPr lang="en-US" sz="4000" dirty="0">
                <a:latin typeface="Trebuchet MS" panose="020B0603020202020204" pitchFamily="34" charset="0"/>
              </a:rPr>
              <a:t>Balance</a:t>
            </a:r>
          </a:p>
          <a:p>
            <a:pPr marL="0" indent="0">
              <a:buNone/>
            </a:pPr>
            <a:r>
              <a:rPr lang="en-US" sz="4000" dirty="0">
                <a:latin typeface="Trebuchet MS" panose="020B0603020202020204" pitchFamily="34" charset="0"/>
              </a:rPr>
              <a:t>God shows us His desire as the creator of technology for balance and discernment in our use of it</a:t>
            </a:r>
          </a:p>
        </p:txBody>
      </p:sp>
    </p:spTree>
    <p:extLst>
      <p:ext uri="{BB962C8B-B14F-4D97-AF65-F5344CB8AC3E}">
        <p14:creationId xmlns:p14="http://schemas.microsoft.com/office/powerpoint/2010/main" val="29437827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1558</TotalTime>
  <Words>544</Words>
  <Application>Microsoft Office PowerPoint</Application>
  <PresentationFormat>Widescreen</PresentationFormat>
  <Paragraphs>60</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Trebuchet MS</vt:lpstr>
      <vt:lpstr>Wingdings 3</vt:lpstr>
      <vt:lpstr>Facet</vt:lpstr>
      <vt:lpstr>From The Garden To The City: Redemption</vt:lpstr>
      <vt:lpstr>PowerPoint Presentation</vt:lpstr>
      <vt:lpstr>Redemption</vt:lpstr>
      <vt:lpstr>PowerPoint Presentation</vt:lpstr>
      <vt:lpstr>Social Networking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ROHRER, JOSHUA</dc:creator>
  <cp:lastModifiedBy>ROHRER, JOSHUA</cp:lastModifiedBy>
  <cp:revision>60</cp:revision>
  <dcterms:created xsi:type="dcterms:W3CDTF">2018-10-14T03:44:03Z</dcterms:created>
  <dcterms:modified xsi:type="dcterms:W3CDTF">2018-10-22T13:46:43Z</dcterms:modified>
</cp:coreProperties>
</file>