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3F4C7-D7C9-B74A-990D-09DEF17E546A}" v="24" dt="2018-10-03T10:57:37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71"/>
  </p:normalViewPr>
  <p:slideViewPr>
    <p:cSldViewPr snapToGrid="0" snapToObjects="1" showGuides="1">
      <p:cViewPr varScale="1">
        <p:scale>
          <a:sx n="79" d="100"/>
          <a:sy n="79" d="100"/>
        </p:scale>
        <p:origin x="240" y="2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9D5F-178B-4B43-8944-C55CB8AA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0704C-6469-C248-87F1-8DBB98B9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E198-3FE4-1344-9CA3-A7996C8D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696B-45E1-344C-9465-DC21E72B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8EB2-B095-2941-A49F-A52A0A1E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DB2-2CF8-E949-8D18-1BDC86BA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B3A0E-71CC-8446-BB2B-E8AECF4A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344E5-33C5-0C4C-B99D-79BECCA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8897-8E6D-6446-BEC9-2B3B4BA5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5759-5DB5-EA48-89CB-23C0C547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81301-90F5-1F49-97EC-05A7AE5B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7D2AF-E4EF-C942-A00C-69EC7856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AC06-A57C-344C-9976-12AC0EAB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483E-E04A-5E4F-9079-EF6CF568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86D0-C4CD-C848-A908-AB492F9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FA33-D450-8A4E-BC55-FBBA0264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AFF6-9F68-4241-9129-8971337C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D138-119D-DB48-86DF-8941ACD3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879-D160-5F46-9782-5BB78930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3BD-E608-6146-B1BC-D203B576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1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B724-3A2C-3342-84E4-8F6D404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5918-47C8-C142-BE8F-26A0D21A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CFE6-AEA6-D242-9CFF-973C187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EA58-BC25-294F-9E26-FE7EA8A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DBBF-5874-A341-85F3-5C27DC5D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6149-F25B-1640-B39F-A0FF26C9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DD9B-DD17-5249-80BA-D34D45116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8378D-01D4-7949-9C02-44311D12F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C33D4-6999-5C49-B767-EC11389A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383E9-D04D-9C40-9531-2BB045BE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4005-1FDE-5040-BFC3-E2B896DE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B4F0-69C5-C346-9EF6-4CE0B93C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E3CEF-6BEE-4D4F-9A7A-E80972D68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5E9C3-BEDD-074F-8CCB-AD1937BC3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84B87-1317-0640-A0A7-F215C525E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BE39A-5638-AF41-9550-A7A7EDDD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C56C8-54E3-974B-A8AB-E181853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AEB51-1F11-9C46-A91F-002E6F4F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B56E0-804E-E446-AD69-704D859C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3204-EBC4-D340-9F3C-4B8277AE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7A51B-AB0E-0144-B0E8-4D912D59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E7B12-24E2-3041-AFE0-227A24A5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FE586-F829-DB4D-97C5-276BD7FE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2AC50-4D63-7649-87D5-3E3D3AB6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DBEEB-3807-2544-8E4C-A10E0351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EF82-5AE9-8C4C-BE7D-0C3C5CF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306B-E594-244B-B1BD-1A19D855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920D-10DE-804C-B420-B22F7D71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34A3-6A74-B843-BC4C-448FCF51D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25CE-68AA-FB4D-B346-986FD6D1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C4E58-D16B-BC4D-A8C0-1B4B55FC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73C4-875C-F942-9DBC-4DD5F3CD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2A2-3ADD-D242-A13E-2925EEA0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D307F-C360-AB41-8152-2D8E6B722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F78B-682A-9649-BE4D-3BC4E095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87083-AB77-5449-B047-764B841D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DA231-F57D-9C4B-B163-10D52D30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2B93B-BB73-BB41-8477-5E19EEF4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1CAAC-0451-3B42-9BF6-4FEC9FCA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D48B-6541-0B43-AE47-B3993BC2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2A0-EF88-3E4C-867D-B376E3373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94A-63BA-6641-AD80-EE60B78C5A8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3CE8-0B8E-5142-9DD6-F6AAADAA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B876-06DB-5043-834B-A76C7A768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FE99-5F74-794A-8E1E-5CFE7ABF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93A4-057D-3043-B5E2-6C7D9FC7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/ Stack / Queue Algorithms</a:t>
            </a:r>
          </a:p>
        </p:txBody>
      </p:sp>
    </p:spTree>
    <p:extLst>
      <p:ext uri="{BB962C8B-B14F-4D97-AF65-F5344CB8AC3E}">
        <p14:creationId xmlns:p14="http://schemas.microsoft.com/office/powerpoint/2010/main" val="418840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52B6-59F9-8C40-BC71-26DBC81F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C13E-FE1C-2043-ABA1-A9E4548C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:= a new of 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 := a new stack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q isn’t empty: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 := remove the first item of queue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add item to stack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stack isn’t empty: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 := remove the last item of stack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add item to q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</p:txBody>
      </p:sp>
    </p:spTree>
    <p:extLst>
      <p:ext uri="{BB962C8B-B14F-4D97-AF65-F5344CB8AC3E}">
        <p14:creationId xmlns:p14="http://schemas.microsoft.com/office/powerpoint/2010/main" val="274187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C84C-6494-FA46-873F-ABDD95D6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BE2C-620F-CF4B-990E-B0455CC0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number p</a:t>
            </a:r>
          </a:p>
          <a:p>
            <a:r>
              <a:rPr lang="en-US" dirty="0"/>
              <a:t>Write an algorithm to determine if it is prime</a:t>
            </a:r>
          </a:p>
        </p:txBody>
      </p:sp>
    </p:spTree>
    <p:extLst>
      <p:ext uri="{BB962C8B-B14F-4D97-AF65-F5344CB8AC3E}">
        <p14:creationId xmlns:p14="http://schemas.microsoft.com/office/powerpoint/2010/main" val="363295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7430-6795-9847-A0F0-FA7339BC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Prime-ness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50B1-8C0A-B944-990E-D6B22503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:= some number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prime :=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2 to p –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p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has no remainder: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prime :=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ENDIF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14871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D012-E63F-5849-A530-21B5D482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9156-861B-5E4B-8C5E-DCF777EC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modulus operator allows us to determine what the remainder of a division operation is</a:t>
            </a:r>
          </a:p>
          <a:p>
            <a:r>
              <a:rPr lang="en-US" dirty="0"/>
              <a:t>Write an algorithm for modulus</a:t>
            </a:r>
          </a:p>
        </p:txBody>
      </p:sp>
    </p:spTree>
    <p:extLst>
      <p:ext uri="{BB962C8B-B14F-4D97-AF65-F5344CB8AC3E}">
        <p14:creationId xmlns:p14="http://schemas.microsoft.com/office/powerpoint/2010/main" val="49813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7F7E-E7A4-1345-A4D4-843B1CFA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E920-2654-C644-99FB-96DE18FB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:= some number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:= some number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division := a / b throwing away decimal part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remainder := a –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(division *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21C5-5D8D-6E43-899A-73A027CA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A59A-B326-494B-951A-E029D895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a bit of help with an algorithm so we call another algorithm</a:t>
            </a:r>
          </a:p>
          <a:p>
            <a:r>
              <a:rPr lang="en-US" dirty="0"/>
              <a:t>Sometimes we need a bit more help so we create a more intelligent way of structuring our data!</a:t>
            </a:r>
          </a:p>
        </p:txBody>
      </p:sp>
    </p:spTree>
    <p:extLst>
      <p:ext uri="{BB962C8B-B14F-4D97-AF65-F5344CB8AC3E}">
        <p14:creationId xmlns:p14="http://schemas.microsoft.com/office/powerpoint/2010/main" val="35583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14F-9530-214A-95FB-32186484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E6B6-344C-5C44-897B-17DECA47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A list is just a group that you add things to and remove things from</a:t>
            </a:r>
          </a:p>
          <a:p>
            <a:pPr lvl="1"/>
            <a:r>
              <a:rPr lang="en-US" dirty="0"/>
              <a:t>You can also access items in a list by their position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Queues are a FIFO (First In, First Out) List</a:t>
            </a:r>
          </a:p>
          <a:p>
            <a:pPr lvl="1"/>
            <a:r>
              <a:rPr lang="en-US" dirty="0"/>
              <a:t>For example, if you put 1, 2, 3, 4, 5 into a queue, when you removed items you would get 1, 2, 3, 4, 5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Stacks are a LIFO (Last In, First Out) List</a:t>
            </a:r>
          </a:p>
          <a:p>
            <a:pPr lvl="1"/>
            <a:r>
              <a:rPr lang="en-US" dirty="0"/>
              <a:t>For example, if you put 1, 2, 3, 4, 5 into a stack, when you removed items you would get 5, 4, 3, 2, 1</a:t>
            </a:r>
          </a:p>
        </p:txBody>
      </p:sp>
    </p:spTree>
    <p:extLst>
      <p:ext uri="{BB962C8B-B14F-4D97-AF65-F5344CB8AC3E}">
        <p14:creationId xmlns:p14="http://schemas.microsoft.com/office/powerpoint/2010/main" val="382185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9C4-6B63-3844-9A8F-D12127DD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0C54-86F4-0141-A292-7F417B4A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Algorithm is a well known </a:t>
            </a:r>
            <a:br>
              <a:rPr lang="en-US" dirty="0"/>
            </a:br>
            <a:r>
              <a:rPr lang="en-US" dirty="0"/>
              <a:t>algorithm for finding the shortest path </a:t>
            </a:r>
            <a:br>
              <a:rPr lang="en-US" dirty="0"/>
            </a:br>
            <a:r>
              <a:rPr lang="en-US" dirty="0"/>
              <a:t>in a graph.</a:t>
            </a:r>
          </a:p>
          <a:p>
            <a:r>
              <a:rPr lang="en-US" dirty="0"/>
              <a:t>The problem is to find the shortest </a:t>
            </a:r>
            <a:br>
              <a:rPr lang="en-US" dirty="0"/>
            </a:br>
            <a:r>
              <a:rPr lang="en-US" dirty="0"/>
              <a:t>path from one location to every </a:t>
            </a:r>
            <a:br>
              <a:rPr lang="en-US" dirty="0"/>
            </a:br>
            <a:r>
              <a:rPr lang="en-US" dirty="0"/>
              <a:t>other location.</a:t>
            </a:r>
          </a:p>
          <a:p>
            <a:r>
              <a:rPr lang="en-US" dirty="0"/>
              <a:t>Routers use Dijkstra’s Algorithm (and</a:t>
            </a:r>
            <a:br>
              <a:rPr lang="en-US" dirty="0"/>
            </a:br>
            <a:r>
              <a:rPr lang="en-US" dirty="0"/>
              <a:t>others) for efficient routing calculation.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9990F1-D438-D040-BC5A-A53A0E4DBB97}"/>
              </a:ext>
            </a:extLst>
          </p:cNvPr>
          <p:cNvGrpSpPr/>
          <p:nvPr/>
        </p:nvGrpSpPr>
        <p:grpSpPr>
          <a:xfrm>
            <a:off x="6914617" y="2188028"/>
            <a:ext cx="4812969" cy="3155609"/>
            <a:chOff x="7391701" y="3510748"/>
            <a:chExt cx="4812969" cy="31556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EBF2C8-FE8C-3448-9B23-55C4E76955D3}"/>
                </a:ext>
              </a:extLst>
            </p:cNvPr>
            <p:cNvSpPr txBox="1"/>
            <p:nvPr/>
          </p:nvSpPr>
          <p:spPr>
            <a:xfrm>
              <a:off x="8173149" y="5574337"/>
              <a:ext cx="27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5FCF16-33D0-C044-82B5-106FA0E715BA}"/>
                </a:ext>
              </a:extLst>
            </p:cNvPr>
            <p:cNvGrpSpPr/>
            <p:nvPr/>
          </p:nvGrpSpPr>
          <p:grpSpPr>
            <a:xfrm>
              <a:off x="7391701" y="3510748"/>
              <a:ext cx="4812969" cy="3155609"/>
              <a:chOff x="7391701" y="3510748"/>
              <a:chExt cx="4812969" cy="31556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3D0568D-0172-0C4A-97CE-C35E3B5C499F}"/>
                  </a:ext>
                </a:extLst>
              </p:cNvPr>
              <p:cNvCxnSpPr>
                <a:stCxn id="33" idx="5"/>
                <a:endCxn id="32" idx="0"/>
              </p:cNvCxnSpPr>
              <p:nvPr/>
            </p:nvCxnSpPr>
            <p:spPr>
              <a:xfrm>
                <a:off x="11198122" y="4225675"/>
                <a:ext cx="401722" cy="35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874FC2-6137-6649-B2F7-57C6C7F68661}"/>
                  </a:ext>
                </a:extLst>
              </p:cNvPr>
              <p:cNvGrpSpPr/>
              <p:nvPr/>
            </p:nvGrpSpPr>
            <p:grpSpPr>
              <a:xfrm>
                <a:off x="7391701" y="3510748"/>
                <a:ext cx="4812969" cy="3155609"/>
                <a:chOff x="5979996" y="2813885"/>
                <a:chExt cx="4812969" cy="315560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AADE035-128B-904B-A627-84647C7BCE3A}"/>
                    </a:ext>
                  </a:extLst>
                </p:cNvPr>
                <p:cNvGrpSpPr/>
                <p:nvPr/>
              </p:nvGrpSpPr>
              <p:grpSpPr>
                <a:xfrm>
                  <a:off x="5979996" y="2813885"/>
                  <a:ext cx="4812969" cy="3155609"/>
                  <a:chOff x="6008132" y="2798214"/>
                  <a:chExt cx="4812969" cy="3155609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ED003C2-3ECC-CD44-BC60-9C5A699B4C3A}"/>
                      </a:ext>
                    </a:extLst>
                  </p:cNvPr>
                  <p:cNvSpPr/>
                  <p:nvPr/>
                </p:nvSpPr>
                <p:spPr>
                  <a:xfrm>
                    <a:off x="6808405" y="2815136"/>
                    <a:ext cx="1060014" cy="818722"/>
                  </a:xfrm>
                  <a:prstGeom prst="ellipse">
                    <a:avLst/>
                  </a:prstGeom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Home</a:t>
                    </a: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C2E72C5F-7B62-2B4A-914F-39E6B12F7F22}"/>
                      </a:ext>
                    </a:extLst>
                  </p:cNvPr>
                  <p:cNvSpPr/>
                  <p:nvPr/>
                </p:nvSpPr>
                <p:spPr>
                  <a:xfrm>
                    <a:off x="6880268" y="5205990"/>
                    <a:ext cx="1051408" cy="6924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School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A67F1A2-A9D3-E54C-B02B-12259AC9309D}"/>
                      </a:ext>
                    </a:extLst>
                  </p:cNvPr>
                  <p:cNvSpPr/>
                  <p:nvPr/>
                </p:nvSpPr>
                <p:spPr>
                  <a:xfrm>
                    <a:off x="8607372" y="5137864"/>
                    <a:ext cx="1032811" cy="81595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>
                        <a:solidFill>
                          <a:schemeClr val="tx1"/>
                        </a:solidFill>
                      </a:rPr>
                      <a:t>Work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36BA7CC-4CC5-8A4F-AC63-4B8EBEF46C39}"/>
                      </a:ext>
                    </a:extLst>
                  </p:cNvPr>
                  <p:cNvSpPr/>
                  <p:nvPr/>
                </p:nvSpPr>
                <p:spPr>
                  <a:xfrm>
                    <a:off x="9611449" y="3865189"/>
                    <a:ext cx="1209652" cy="86653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Grocery Store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8A4FA34-371F-A94D-8FC3-59539A6512BB}"/>
                      </a:ext>
                    </a:extLst>
                  </p:cNvPr>
                  <p:cNvSpPr/>
                  <p:nvPr/>
                </p:nvSpPr>
                <p:spPr>
                  <a:xfrm>
                    <a:off x="8754248" y="2798214"/>
                    <a:ext cx="1242225" cy="83758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Post Office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F80B7D77-CB02-2445-A2CB-BF9E2DEC6C5C}"/>
                      </a:ext>
                    </a:extLst>
                  </p:cNvPr>
                  <p:cNvSpPr/>
                  <p:nvPr/>
                </p:nvSpPr>
                <p:spPr>
                  <a:xfrm>
                    <a:off x="6008132" y="3874547"/>
                    <a:ext cx="1156532" cy="90237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Library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5D8A331-0616-D448-A7A8-D4AC78B59CEC}"/>
                      </a:ext>
                    </a:extLst>
                  </p:cNvPr>
                  <p:cNvSpPr/>
                  <p:nvPr/>
                </p:nvSpPr>
                <p:spPr>
                  <a:xfrm>
                    <a:off x="7842101" y="3820810"/>
                    <a:ext cx="1110326" cy="8775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Church</a:t>
                    </a: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608542B1-60EC-BE47-866A-C4DC09EF1A28}"/>
                      </a:ext>
                    </a:extLst>
                  </p:cNvPr>
                  <p:cNvCxnSpPr>
                    <a:stCxn id="29" idx="5"/>
                    <a:endCxn id="35" idx="1"/>
                  </p:cNvCxnSpPr>
                  <p:nvPr/>
                </p:nvCxnSpPr>
                <p:spPr>
                  <a:xfrm>
                    <a:off x="7713184" y="3513959"/>
                    <a:ext cx="291520" cy="435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2683D43-C303-B947-AB9A-E7797378AB64}"/>
                      </a:ext>
                    </a:extLst>
                  </p:cNvPr>
                  <p:cNvCxnSpPr>
                    <a:stCxn id="31" idx="7"/>
                    <a:endCxn id="32" idx="4"/>
                  </p:cNvCxnSpPr>
                  <p:nvPr/>
                </p:nvCxnSpPr>
                <p:spPr>
                  <a:xfrm flipV="1">
                    <a:off x="9488931" y="4731726"/>
                    <a:ext cx="727344" cy="5256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869CA28-DA07-DA41-8341-6D1C2BA28F17}"/>
                      </a:ext>
                    </a:extLst>
                  </p:cNvPr>
                  <p:cNvCxnSpPr>
                    <a:stCxn id="34" idx="4"/>
                    <a:endCxn id="30" idx="1"/>
                  </p:cNvCxnSpPr>
                  <p:nvPr/>
                </p:nvCxnSpPr>
                <p:spPr>
                  <a:xfrm>
                    <a:off x="6586398" y="4776923"/>
                    <a:ext cx="447845" cy="53047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469C2D2-29AF-FA4D-837A-294770B7B041}"/>
                      </a:ext>
                    </a:extLst>
                  </p:cNvPr>
                  <p:cNvCxnSpPr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7164664" y="4259560"/>
                    <a:ext cx="677437" cy="661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148AE14-F54C-D545-BA6D-FC3962B1EFC8}"/>
                    </a:ext>
                  </a:extLst>
                </p:cNvPr>
                <p:cNvCxnSpPr>
                  <a:stCxn id="35" idx="7"/>
                  <a:endCxn id="33" idx="3"/>
                </p:cNvCxnSpPr>
                <p:nvPr/>
              </p:nvCxnSpPr>
              <p:spPr>
                <a:xfrm flipV="1">
                  <a:off x="8761688" y="3528812"/>
                  <a:ext cx="146344" cy="4361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3DB28-7849-8E46-ABB3-C34278CE2A17}"/>
                  </a:ext>
                </a:extLst>
              </p:cNvPr>
              <p:cNvSpPr txBox="1"/>
              <p:nvPr/>
            </p:nvSpPr>
            <p:spPr>
              <a:xfrm>
                <a:off x="9207255" y="4235082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039E7-549D-2041-83C6-706EB831631B}"/>
                  </a:ext>
                </a:extLst>
              </p:cNvPr>
              <p:cNvSpPr txBox="1"/>
              <p:nvPr/>
            </p:nvSpPr>
            <p:spPr>
              <a:xfrm>
                <a:off x="10060267" y="4178893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6CA68B-43C6-7645-AB57-B32DAC6BAE85}"/>
                  </a:ext>
                </a:extLst>
              </p:cNvPr>
              <p:cNvSpPr txBox="1"/>
              <p:nvPr/>
            </p:nvSpPr>
            <p:spPr>
              <a:xfrm>
                <a:off x="8776821" y="4577723"/>
                <a:ext cx="253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2C747-E33F-1B4F-BCA1-6AE53490EF40}"/>
                  </a:ext>
                </a:extLst>
              </p:cNvPr>
              <p:cNvSpPr txBox="1"/>
              <p:nvPr/>
            </p:nvSpPr>
            <p:spPr>
              <a:xfrm>
                <a:off x="10661701" y="4615293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EE92A-93DA-674B-A7C6-252892912DD7}"/>
                  </a:ext>
                </a:extLst>
              </p:cNvPr>
              <p:cNvSpPr txBox="1"/>
              <p:nvPr/>
            </p:nvSpPr>
            <p:spPr>
              <a:xfrm>
                <a:off x="10864402" y="5549192"/>
                <a:ext cx="261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D928FBF-8AF7-6A46-BE66-DC4C0A726552}"/>
                  </a:ext>
                </a:extLst>
              </p:cNvPr>
              <p:cNvGrpSpPr/>
              <p:nvPr/>
            </p:nvGrpSpPr>
            <p:grpSpPr>
              <a:xfrm>
                <a:off x="9546260" y="3673656"/>
                <a:ext cx="2006225" cy="2661151"/>
                <a:chOff x="8134555" y="2976793"/>
                <a:chExt cx="2006225" cy="26611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9A87307-CB92-5E48-878E-E5CB060D9CA5}"/>
                    </a:ext>
                  </a:extLst>
                </p:cNvPr>
                <p:cNvSpPr txBox="1"/>
                <p:nvPr/>
              </p:nvSpPr>
              <p:spPr>
                <a:xfrm>
                  <a:off x="8336382" y="2976793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60385B1-90F7-5640-938E-94EF27F51112}"/>
                    </a:ext>
                  </a:extLst>
                </p:cNvPr>
                <p:cNvSpPr txBox="1"/>
                <p:nvPr/>
              </p:nvSpPr>
              <p:spPr>
                <a:xfrm>
                  <a:off x="9867046" y="3437518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8D6ADF3-D9EE-FC4A-8FEB-9D5F5E8CD8E3}"/>
                    </a:ext>
                  </a:extLst>
                </p:cNvPr>
                <p:cNvSpPr txBox="1"/>
                <p:nvPr/>
              </p:nvSpPr>
              <p:spPr>
                <a:xfrm>
                  <a:off x="8134555" y="5268612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920D7C9-189C-8B49-BBA6-697E32769860}"/>
                  </a:ext>
                </a:extLst>
              </p:cNvPr>
              <p:cNvCxnSpPr>
                <a:stCxn id="29" idx="3"/>
                <a:endCxn id="34" idx="0"/>
              </p:cNvCxnSpPr>
              <p:nvPr/>
            </p:nvCxnSpPr>
            <p:spPr>
              <a:xfrm flipH="1">
                <a:off x="7969967" y="4226493"/>
                <a:ext cx="377242" cy="360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E4CBFA-CE51-0247-B08B-DB79F0B00250}"/>
                  </a:ext>
                </a:extLst>
              </p:cNvPr>
              <p:cNvCxnSpPr>
                <a:stCxn id="29" idx="6"/>
                <a:endCxn id="33" idx="2"/>
              </p:cNvCxnSpPr>
              <p:nvPr/>
            </p:nvCxnSpPr>
            <p:spPr>
              <a:xfrm flipV="1">
                <a:off x="9251988" y="3929543"/>
                <a:ext cx="885829" cy="74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1BC439-20BD-A642-8FAB-579009F0321F}"/>
                  </a:ext>
                </a:extLst>
              </p:cNvPr>
              <p:cNvCxnSpPr>
                <a:stCxn id="35" idx="3"/>
                <a:endCxn id="30" idx="7"/>
              </p:cNvCxnSpPr>
              <p:nvPr/>
            </p:nvCxnSpPr>
            <p:spPr>
              <a:xfrm flipH="1">
                <a:off x="9161270" y="5282337"/>
                <a:ext cx="227003" cy="7375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69F4DC-1563-CD4E-83FD-AAB58B58F8A4}"/>
                  </a:ext>
                </a:extLst>
              </p:cNvPr>
              <p:cNvCxnSpPr>
                <a:stCxn id="35" idx="5"/>
                <a:endCxn id="31" idx="0"/>
              </p:cNvCxnSpPr>
              <p:nvPr/>
            </p:nvCxnSpPr>
            <p:spPr>
              <a:xfrm>
                <a:off x="10173393" y="5282337"/>
                <a:ext cx="333954" cy="5680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A091859-8F18-214C-8CD8-5482C4568473}"/>
                  </a:ext>
                </a:extLst>
              </p:cNvPr>
              <p:cNvCxnSpPr>
                <a:stCxn id="35" idx="6"/>
                <a:endCxn id="32" idx="2"/>
              </p:cNvCxnSpPr>
              <p:nvPr/>
            </p:nvCxnSpPr>
            <p:spPr>
              <a:xfrm>
                <a:off x="10335996" y="4972094"/>
                <a:ext cx="659022" cy="388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B86E0A1-50F8-874D-997E-E8669342D74E}"/>
                  </a:ext>
                </a:extLst>
              </p:cNvPr>
              <p:cNvCxnSpPr>
                <a:stCxn id="30" idx="6"/>
                <a:endCxn id="31" idx="2"/>
              </p:cNvCxnSpPr>
              <p:nvPr/>
            </p:nvCxnSpPr>
            <p:spPr>
              <a:xfrm flipV="1">
                <a:off x="9315245" y="6258378"/>
                <a:ext cx="675696" cy="63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FCEA24-49EC-2843-833F-DEB7F329AD33}"/>
                  </a:ext>
                </a:extLst>
              </p:cNvPr>
              <p:cNvSpPr txBox="1"/>
              <p:nvPr/>
            </p:nvSpPr>
            <p:spPr>
              <a:xfrm>
                <a:off x="7955763" y="4134381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36EB27-C7B7-2544-B2C6-80DCF24FDA06}"/>
                  </a:ext>
                </a:extLst>
              </p:cNvPr>
              <p:cNvSpPr txBox="1"/>
              <p:nvPr/>
            </p:nvSpPr>
            <p:spPr>
              <a:xfrm>
                <a:off x="9041511" y="5347783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3EE86-5C99-FB44-9312-9E4F7ECBE299}"/>
                  </a:ext>
                </a:extLst>
              </p:cNvPr>
              <p:cNvSpPr txBox="1"/>
              <p:nvPr/>
            </p:nvSpPr>
            <p:spPr>
              <a:xfrm>
                <a:off x="10305976" y="5364526"/>
                <a:ext cx="27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42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1CEC-5C50-5E46-889B-9BF370E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</a:t>
            </a:r>
            <a:r>
              <a:rPr lang="en-US" dirty="0" err="1"/>
              <a:t>Dijsktra’s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A743-B726-C14B-AA68-CE656EF3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each vertex in the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graph starting at 0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vertex in graph: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(infinity)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:= 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FF56C7-9AC0-8741-A619-F91B2CA49219}"/>
              </a:ext>
            </a:extLst>
          </p:cNvPr>
          <p:cNvGrpSpPr/>
          <p:nvPr/>
        </p:nvGrpSpPr>
        <p:grpSpPr>
          <a:xfrm>
            <a:off x="6901046" y="2189328"/>
            <a:ext cx="4916736" cy="3313531"/>
            <a:chOff x="7048981" y="2109922"/>
            <a:chExt cx="4916736" cy="3313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FB7DBF-B148-544C-9056-DFDD197E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7580" y="2163915"/>
              <a:ext cx="971550" cy="9810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70A100-8EB5-DE4C-8ACD-4EC057B46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9450" y="2109922"/>
              <a:ext cx="971550" cy="98107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F8A697-93B9-FE42-A645-F8BC4DA6962A}"/>
                </a:ext>
              </a:extLst>
            </p:cNvPr>
            <p:cNvGrpSpPr/>
            <p:nvPr/>
          </p:nvGrpSpPr>
          <p:grpSpPr>
            <a:xfrm>
              <a:off x="7048981" y="2203455"/>
              <a:ext cx="4916736" cy="3219998"/>
              <a:chOff x="7048981" y="2203455"/>
              <a:chExt cx="4916736" cy="321999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F8826CB-6509-1841-B002-960E77D2D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981" y="2203455"/>
                <a:ext cx="787881" cy="6328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E6DE59F-09DD-B44B-A875-D4E42D487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8644" y="4391821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7B6696B-2C26-D44A-813B-0017033B6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32780" y="4419212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28E102B-C41B-8A4B-82C9-A09AD5AA5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7828" y="3186665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EBF6FE4-64B1-7349-A220-5D790188B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94167" y="3199847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B393580-80CE-484E-8F1E-CDC03B94A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2668" y="3186459"/>
                <a:ext cx="971550" cy="98107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760EA4-02AA-364C-AB48-385E827385ED}"/>
                  </a:ext>
                </a:extLst>
              </p:cNvPr>
              <p:cNvGrpSpPr/>
              <p:nvPr/>
            </p:nvGrpSpPr>
            <p:grpSpPr>
              <a:xfrm>
                <a:off x="7902688" y="2407876"/>
                <a:ext cx="3604550" cy="2673541"/>
                <a:chOff x="7955764" y="3661266"/>
                <a:chExt cx="3604550" cy="267354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A29E94-BEC6-094E-9BBA-D93650BE626A}"/>
                    </a:ext>
                  </a:extLst>
                </p:cNvPr>
                <p:cNvSpPr txBox="1"/>
                <p:nvPr/>
              </p:nvSpPr>
              <p:spPr>
                <a:xfrm>
                  <a:off x="8186233" y="5478065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3979E70-D7EB-8D43-A3CA-DDCE82560E0F}"/>
                    </a:ext>
                  </a:extLst>
                </p:cNvPr>
                <p:cNvGrpSpPr/>
                <p:nvPr/>
              </p:nvGrpSpPr>
              <p:grpSpPr>
                <a:xfrm>
                  <a:off x="7955764" y="3661266"/>
                  <a:ext cx="3604550" cy="2673541"/>
                  <a:chOff x="7955764" y="3661266"/>
                  <a:chExt cx="3604550" cy="267354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41C73AB-CA4D-DC43-8ED2-D25264E0F4EA}"/>
                      </a:ext>
                    </a:extLst>
                  </p:cNvPr>
                  <p:cNvGrpSpPr/>
                  <p:nvPr/>
                </p:nvGrpSpPr>
                <p:grpSpPr>
                  <a:xfrm>
                    <a:off x="8050784" y="4225675"/>
                    <a:ext cx="3509530" cy="1910074"/>
                    <a:chOff x="6639079" y="3528812"/>
                    <a:chExt cx="3509530" cy="1910074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9051CF7F-687B-9041-BE52-E5F8A8531C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39079" y="3610103"/>
                      <a:ext cx="3509530" cy="1828783"/>
                      <a:chOff x="6667215" y="3594432"/>
                      <a:chExt cx="3509530" cy="1828783"/>
                    </a:xfrm>
                  </p:grpSpPr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B1ED8C7A-83C4-1E48-B757-B65C2486B9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48694" y="3594432"/>
                        <a:ext cx="307031" cy="5082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B2D36939-01EE-6043-9850-FF920D357B20}"/>
                          </a:ext>
                        </a:extLst>
                      </p:cNvPr>
                      <p:cNvCxnSpPr>
                        <a:stCxn id="10" idx="3"/>
                      </p:cNvCxnSpPr>
                      <p:nvPr/>
                    </p:nvCxnSpPr>
                    <p:spPr>
                      <a:xfrm flipV="1">
                        <a:off x="9649701" y="4694487"/>
                        <a:ext cx="527044" cy="72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B2E9992D-A2AF-6848-AE2F-61E07652BF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67215" y="4698310"/>
                        <a:ext cx="471322" cy="655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E8ECBF82-8DC7-514F-A63D-E0B0B07995F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03584" y="4349534"/>
                        <a:ext cx="928092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A348ED67-6AB7-E445-815E-D84DBD3D90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665502" y="3528812"/>
                      <a:ext cx="242530" cy="5938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0035424-F3A3-5347-93D4-4F6AF3598CCE}"/>
                      </a:ext>
                    </a:extLst>
                  </p:cNvPr>
                  <p:cNvSpPr txBox="1"/>
                  <p:nvPr/>
                </p:nvSpPr>
                <p:spPr>
                  <a:xfrm>
                    <a:off x="9193597" y="427639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08DAB2B-37FC-6B48-81E2-0820A07155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0776" y="4179441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7D01AC-861D-8040-924D-62B0879E115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0710" y="4766339"/>
                    <a:ext cx="253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C44C309-0C8F-0147-8483-3660CC58B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7109" y="471082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134BC67-6376-1A47-9926-096A59F7B54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55449" y="5532449"/>
                    <a:ext cx="261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372B770B-81D9-4E46-8A84-37584F568068}"/>
                      </a:ext>
                    </a:extLst>
                  </p:cNvPr>
                  <p:cNvGrpSpPr/>
                  <p:nvPr/>
                </p:nvGrpSpPr>
                <p:grpSpPr>
                  <a:xfrm>
                    <a:off x="9559359" y="3661266"/>
                    <a:ext cx="1979713" cy="2673541"/>
                    <a:chOff x="8147654" y="2964403"/>
                    <a:chExt cx="1979713" cy="2673541"/>
                  </a:xfrm>
                </p:grpSpPr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F0D46A06-9D40-D648-BAF7-B2A59581E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7654" y="2964403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D9A3A31-4955-874C-9ED2-949D26535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3633" y="3519728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252E4EB-49EC-F042-A128-AEB61D560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2795" y="5268612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24FAB80-0FA2-514E-80A7-3717900F9A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55764" y="4225675"/>
                    <a:ext cx="499746" cy="5367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EA3738D-EADD-824D-92F1-1B65179C62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193597" y="3968101"/>
                    <a:ext cx="1053057" cy="2609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B3AF8B5-FDE1-434B-B703-0223F8D67C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161270" y="5282337"/>
                    <a:ext cx="227003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306FFB2-B601-E04B-A11C-FF9BD31C5EF2}"/>
                      </a:ext>
                    </a:extLst>
                  </p:cNvPr>
                  <p:cNvCxnSpPr/>
                  <p:nvPr/>
                </p:nvCxnSpPr>
                <p:spPr>
                  <a:xfrm>
                    <a:off x="10173393" y="5282337"/>
                    <a:ext cx="323212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FE9040-57FF-ED43-95D6-3AE49BE5B3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246654" y="5045917"/>
                    <a:ext cx="801480" cy="573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CE43B69-D8F1-614F-8D26-08CB992647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5245" y="6261460"/>
                    <a:ext cx="761962" cy="33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23D1554-0EF0-F24F-9352-DD6EA09CB820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958" y="414940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D62432-E940-5741-B90D-2F8B995C908D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511" y="534778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10D27E8-02C0-1042-93E8-8CCEFEA4A4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4654" y="5386740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17A6DBD-8AA1-1949-BB34-8832700ED89E}"/>
                      </a:ext>
                    </a:extLst>
                  </p:cNvPr>
                  <p:cNvCxnSpPr/>
                  <p:nvPr/>
                </p:nvCxnSpPr>
                <p:spPr>
                  <a:xfrm>
                    <a:off x="11118505" y="4201558"/>
                    <a:ext cx="428316" cy="5847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B930C1-F46B-6E49-AA4F-7B0F1273406D}"/>
                  </a:ext>
                </a:extLst>
              </p:cNvPr>
              <p:cNvSpPr txBox="1"/>
              <p:nvPr/>
            </p:nvSpPr>
            <p:spPr>
              <a:xfrm>
                <a:off x="7709097" y="382677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47D517-68E4-544C-9871-AA43800DF2DC}"/>
                  </a:ext>
                </a:extLst>
              </p:cNvPr>
              <p:cNvSpPr txBox="1"/>
              <p:nvPr/>
            </p:nvSpPr>
            <p:spPr>
              <a:xfrm>
                <a:off x="10496909" y="2721665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6F8902-E647-1043-AFCF-E47376CA083A}"/>
                  </a:ext>
                </a:extLst>
              </p:cNvPr>
              <p:cNvSpPr txBox="1"/>
              <p:nvPr/>
            </p:nvSpPr>
            <p:spPr>
              <a:xfrm>
                <a:off x="9599057" y="381982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5C5FD7-113F-C94E-A621-CD530070ACFD}"/>
                  </a:ext>
                </a:extLst>
              </p:cNvPr>
              <p:cNvSpPr txBox="1"/>
              <p:nvPr/>
            </p:nvSpPr>
            <p:spPr>
              <a:xfrm>
                <a:off x="11358886" y="3835836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F89203-BC59-C943-929E-0A38298F753D}"/>
                  </a:ext>
                </a:extLst>
              </p:cNvPr>
              <p:cNvSpPr txBox="1"/>
              <p:nvPr/>
            </p:nvSpPr>
            <p:spPr>
              <a:xfrm>
                <a:off x="8663915" y="5054121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C32E31-A005-234D-8E2B-144B10D53CF7}"/>
                  </a:ext>
                </a:extLst>
              </p:cNvPr>
              <p:cNvSpPr txBox="1"/>
              <p:nvPr/>
            </p:nvSpPr>
            <p:spPr>
              <a:xfrm>
                <a:off x="10343368" y="5015284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6D4C4A-E465-BC4C-BD0A-5EB572C876CC}"/>
                  </a:ext>
                </a:extLst>
              </p:cNvPr>
              <p:cNvSpPr txBox="1"/>
              <p:nvPr/>
            </p:nvSpPr>
            <p:spPr>
              <a:xfrm>
                <a:off x="8591534" y="2769838"/>
                <a:ext cx="379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EDBD0F-8C74-1F4C-8318-CAA6E376328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7836862" y="2195462"/>
              <a:ext cx="565572" cy="3244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42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1CEC-5C50-5E46-889B-9BF370E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</a:t>
            </a:r>
            <a:r>
              <a:rPr lang="en-US" dirty="0" err="1"/>
              <a:t>Dijsktra’s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A743-B726-C14B-AA68-CE656EF3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some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dist’s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infinity: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 := vertex with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smallest distance 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graph that hasn’t been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 yet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neighbor of v: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alt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[neighbor] +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distance from v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to neighbor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alt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[neighbor]: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[neighbor] := alt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ENDIF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ENDFOR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FF56C7-9AC0-8741-A619-F91B2CA49219}"/>
              </a:ext>
            </a:extLst>
          </p:cNvPr>
          <p:cNvGrpSpPr/>
          <p:nvPr/>
        </p:nvGrpSpPr>
        <p:grpSpPr>
          <a:xfrm>
            <a:off x="6901046" y="2189328"/>
            <a:ext cx="4916736" cy="3313531"/>
            <a:chOff x="7048981" y="2109922"/>
            <a:chExt cx="4916736" cy="3313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FB7DBF-B148-544C-9056-DFDD197E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7580" y="2163915"/>
              <a:ext cx="971550" cy="9810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70A100-8EB5-DE4C-8ACD-4EC057B46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9450" y="2109922"/>
              <a:ext cx="971550" cy="98107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F8A697-93B9-FE42-A645-F8BC4DA6962A}"/>
                </a:ext>
              </a:extLst>
            </p:cNvPr>
            <p:cNvGrpSpPr/>
            <p:nvPr/>
          </p:nvGrpSpPr>
          <p:grpSpPr>
            <a:xfrm>
              <a:off x="7048981" y="2203455"/>
              <a:ext cx="4916736" cy="3219998"/>
              <a:chOff x="7048981" y="2203455"/>
              <a:chExt cx="4916736" cy="321999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F8826CB-6509-1841-B002-960E77D2D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981" y="2203455"/>
                <a:ext cx="787881" cy="6328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E6DE59F-09DD-B44B-A875-D4E42D487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8644" y="4391821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7B6696B-2C26-D44A-813B-0017033B6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32780" y="4419212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28E102B-C41B-8A4B-82C9-A09AD5AA5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7828" y="3186665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EBF6FE4-64B1-7349-A220-5D790188B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94167" y="3199847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B393580-80CE-484E-8F1E-CDC03B94A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2668" y="3186459"/>
                <a:ext cx="971550" cy="98107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760EA4-02AA-364C-AB48-385E827385ED}"/>
                  </a:ext>
                </a:extLst>
              </p:cNvPr>
              <p:cNvGrpSpPr/>
              <p:nvPr/>
            </p:nvGrpSpPr>
            <p:grpSpPr>
              <a:xfrm>
                <a:off x="7902688" y="2407876"/>
                <a:ext cx="3604550" cy="2673541"/>
                <a:chOff x="7955764" y="3661266"/>
                <a:chExt cx="3604550" cy="267354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A29E94-BEC6-094E-9BBA-D93650BE626A}"/>
                    </a:ext>
                  </a:extLst>
                </p:cNvPr>
                <p:cNvSpPr txBox="1"/>
                <p:nvPr/>
              </p:nvSpPr>
              <p:spPr>
                <a:xfrm>
                  <a:off x="8186233" y="5478065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3979E70-D7EB-8D43-A3CA-DDCE82560E0F}"/>
                    </a:ext>
                  </a:extLst>
                </p:cNvPr>
                <p:cNvGrpSpPr/>
                <p:nvPr/>
              </p:nvGrpSpPr>
              <p:grpSpPr>
                <a:xfrm>
                  <a:off x="7955764" y="3661266"/>
                  <a:ext cx="3604550" cy="2673541"/>
                  <a:chOff x="7955764" y="3661266"/>
                  <a:chExt cx="3604550" cy="267354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41C73AB-CA4D-DC43-8ED2-D25264E0F4EA}"/>
                      </a:ext>
                    </a:extLst>
                  </p:cNvPr>
                  <p:cNvGrpSpPr/>
                  <p:nvPr/>
                </p:nvGrpSpPr>
                <p:grpSpPr>
                  <a:xfrm>
                    <a:off x="8050784" y="4225675"/>
                    <a:ext cx="3509530" cy="1910074"/>
                    <a:chOff x="6639079" y="3528812"/>
                    <a:chExt cx="3509530" cy="1910074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9051CF7F-687B-9041-BE52-E5F8A8531C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39079" y="3610103"/>
                      <a:ext cx="3509530" cy="1828783"/>
                      <a:chOff x="6667215" y="3594432"/>
                      <a:chExt cx="3509530" cy="1828783"/>
                    </a:xfrm>
                  </p:grpSpPr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B1ED8C7A-83C4-1E48-B757-B65C2486B9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48694" y="3594432"/>
                        <a:ext cx="307031" cy="5082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B2D36939-01EE-6043-9850-FF920D357B20}"/>
                          </a:ext>
                        </a:extLst>
                      </p:cNvPr>
                      <p:cNvCxnSpPr>
                        <a:stCxn id="10" idx="3"/>
                      </p:cNvCxnSpPr>
                      <p:nvPr/>
                    </p:nvCxnSpPr>
                    <p:spPr>
                      <a:xfrm flipV="1">
                        <a:off x="9649701" y="4694487"/>
                        <a:ext cx="527044" cy="72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B2E9992D-A2AF-6848-AE2F-61E07652BF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67215" y="4698310"/>
                        <a:ext cx="471322" cy="655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E8ECBF82-8DC7-514F-A63D-E0B0B07995F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03584" y="4349534"/>
                        <a:ext cx="928092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A348ED67-6AB7-E445-815E-D84DBD3D90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665502" y="3528812"/>
                      <a:ext cx="242530" cy="5938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0035424-F3A3-5347-93D4-4F6AF3598CCE}"/>
                      </a:ext>
                    </a:extLst>
                  </p:cNvPr>
                  <p:cNvSpPr txBox="1"/>
                  <p:nvPr/>
                </p:nvSpPr>
                <p:spPr>
                  <a:xfrm>
                    <a:off x="9193597" y="427639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08DAB2B-37FC-6B48-81E2-0820A07155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0776" y="4179441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7D01AC-861D-8040-924D-62B0879E115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0710" y="4766339"/>
                    <a:ext cx="253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C44C309-0C8F-0147-8483-3660CC58B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7109" y="471082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134BC67-6376-1A47-9926-096A59F7B54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55449" y="5532449"/>
                    <a:ext cx="261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372B770B-81D9-4E46-8A84-37584F568068}"/>
                      </a:ext>
                    </a:extLst>
                  </p:cNvPr>
                  <p:cNvGrpSpPr/>
                  <p:nvPr/>
                </p:nvGrpSpPr>
                <p:grpSpPr>
                  <a:xfrm>
                    <a:off x="9559359" y="3661266"/>
                    <a:ext cx="1979713" cy="2673541"/>
                    <a:chOff x="8147654" y="2964403"/>
                    <a:chExt cx="1979713" cy="2673541"/>
                  </a:xfrm>
                </p:grpSpPr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F0D46A06-9D40-D648-BAF7-B2A59581E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7654" y="2964403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D9A3A31-4955-874C-9ED2-949D26535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3633" y="3519728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252E4EB-49EC-F042-A128-AEB61D560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2795" y="5268612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24FAB80-0FA2-514E-80A7-3717900F9A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55764" y="4225675"/>
                    <a:ext cx="499746" cy="5367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EA3738D-EADD-824D-92F1-1B65179C62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193597" y="3968101"/>
                    <a:ext cx="1053057" cy="2609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B3AF8B5-FDE1-434B-B703-0223F8D67C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161270" y="5282337"/>
                    <a:ext cx="227003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306FFB2-B601-E04B-A11C-FF9BD31C5EF2}"/>
                      </a:ext>
                    </a:extLst>
                  </p:cNvPr>
                  <p:cNvCxnSpPr/>
                  <p:nvPr/>
                </p:nvCxnSpPr>
                <p:spPr>
                  <a:xfrm>
                    <a:off x="10173393" y="5282337"/>
                    <a:ext cx="323212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FE9040-57FF-ED43-95D6-3AE49BE5B3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246654" y="5045917"/>
                    <a:ext cx="801480" cy="573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CE43B69-D8F1-614F-8D26-08CB992647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5245" y="6261460"/>
                    <a:ext cx="761962" cy="33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23D1554-0EF0-F24F-9352-DD6EA09CB820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958" y="414940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D62432-E940-5741-B90D-2F8B995C908D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511" y="534778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10D27E8-02C0-1042-93E8-8CCEFEA4A4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4654" y="5386740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17A6DBD-8AA1-1949-BB34-8832700ED89E}"/>
                      </a:ext>
                    </a:extLst>
                  </p:cNvPr>
                  <p:cNvCxnSpPr/>
                  <p:nvPr/>
                </p:nvCxnSpPr>
                <p:spPr>
                  <a:xfrm>
                    <a:off x="11118505" y="4201558"/>
                    <a:ext cx="428316" cy="5847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B930C1-F46B-6E49-AA4F-7B0F1273406D}"/>
                  </a:ext>
                </a:extLst>
              </p:cNvPr>
              <p:cNvSpPr txBox="1"/>
              <p:nvPr/>
            </p:nvSpPr>
            <p:spPr>
              <a:xfrm>
                <a:off x="7709097" y="382677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47D517-68E4-544C-9871-AA43800DF2DC}"/>
                  </a:ext>
                </a:extLst>
              </p:cNvPr>
              <p:cNvSpPr txBox="1"/>
              <p:nvPr/>
            </p:nvSpPr>
            <p:spPr>
              <a:xfrm>
                <a:off x="10496909" y="2721665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6F8902-E647-1043-AFCF-E47376CA083A}"/>
                  </a:ext>
                </a:extLst>
              </p:cNvPr>
              <p:cNvSpPr txBox="1"/>
              <p:nvPr/>
            </p:nvSpPr>
            <p:spPr>
              <a:xfrm>
                <a:off x="9599057" y="381982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5C5FD7-113F-C94E-A621-CD530070ACFD}"/>
                  </a:ext>
                </a:extLst>
              </p:cNvPr>
              <p:cNvSpPr txBox="1"/>
              <p:nvPr/>
            </p:nvSpPr>
            <p:spPr>
              <a:xfrm>
                <a:off x="11358886" y="3835836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F89203-BC59-C943-929E-0A38298F753D}"/>
                  </a:ext>
                </a:extLst>
              </p:cNvPr>
              <p:cNvSpPr txBox="1"/>
              <p:nvPr/>
            </p:nvSpPr>
            <p:spPr>
              <a:xfrm>
                <a:off x="8663915" y="5054121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C32E31-A005-234D-8E2B-144B10D53CF7}"/>
                  </a:ext>
                </a:extLst>
              </p:cNvPr>
              <p:cNvSpPr txBox="1"/>
              <p:nvPr/>
            </p:nvSpPr>
            <p:spPr>
              <a:xfrm>
                <a:off x="10343368" y="5015284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6D4C4A-E465-BC4C-BD0A-5EB572C876CC}"/>
                  </a:ext>
                </a:extLst>
              </p:cNvPr>
              <p:cNvSpPr txBox="1"/>
              <p:nvPr/>
            </p:nvSpPr>
            <p:spPr>
              <a:xfrm>
                <a:off x="8591534" y="2769838"/>
                <a:ext cx="379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EDBD0F-8C74-1F4C-8318-CAA6E376328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7836862" y="2195462"/>
              <a:ext cx="565572" cy="3244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3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1CEC-5C50-5E46-889B-9BF370E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</a:t>
            </a:r>
            <a:r>
              <a:rPr lang="en-US" dirty="0" err="1"/>
              <a:t>Dijsktra’s</a:t>
            </a:r>
            <a:r>
              <a:rPr lang="en-US" dirty="0"/>
              <a:t> Algorithm</a:t>
            </a:r>
          </a:p>
        </p:txBody>
      </p:sp>
      <p:graphicFrame>
        <p:nvGraphicFramePr>
          <p:cNvPr id="52" name="Content Placeholder 51">
            <a:extLst>
              <a:ext uri="{FF2B5EF4-FFF2-40B4-BE49-F238E27FC236}">
                <a16:creationId xmlns:a16="http://schemas.microsoft.com/office/drawing/2014/main" id="{0E193A8E-B06B-054D-87EE-5D1D5223C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01630"/>
              </p:ext>
            </p:extLst>
          </p:nvPr>
        </p:nvGraphicFramePr>
        <p:xfrm>
          <a:off x="838201" y="1825625"/>
          <a:ext cx="6062847" cy="3291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66121">
                  <a:extLst>
                    <a:ext uri="{9D8B030D-6E8A-4147-A177-3AD203B41FA5}">
                      <a16:colId xmlns:a16="http://schemas.microsoft.com/office/drawing/2014/main" val="3364562806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4014294043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3009560129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2477229367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4198175543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1700281936"/>
                    </a:ext>
                  </a:extLst>
                </a:gridCol>
                <a:gridCol w="866121">
                  <a:extLst>
                    <a:ext uri="{9D8B030D-6E8A-4147-A177-3AD203B41FA5}">
                      <a16:colId xmlns:a16="http://schemas.microsoft.com/office/drawing/2014/main" val="1345852001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0733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404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i="0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6040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00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6379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260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09018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805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4900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FFF56C7-9AC0-8741-A619-F91B2CA49219}"/>
              </a:ext>
            </a:extLst>
          </p:cNvPr>
          <p:cNvGrpSpPr/>
          <p:nvPr/>
        </p:nvGrpSpPr>
        <p:grpSpPr>
          <a:xfrm>
            <a:off x="6901046" y="2189328"/>
            <a:ext cx="4916736" cy="3313531"/>
            <a:chOff x="7048981" y="2109922"/>
            <a:chExt cx="4916736" cy="3313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FB7DBF-B148-544C-9056-DFDD197E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7580" y="2163915"/>
              <a:ext cx="971550" cy="9810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70A100-8EB5-DE4C-8ACD-4EC057B46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9450" y="2109922"/>
              <a:ext cx="971550" cy="98107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F8A697-93B9-FE42-A645-F8BC4DA6962A}"/>
                </a:ext>
              </a:extLst>
            </p:cNvPr>
            <p:cNvGrpSpPr/>
            <p:nvPr/>
          </p:nvGrpSpPr>
          <p:grpSpPr>
            <a:xfrm>
              <a:off x="7048981" y="2203455"/>
              <a:ext cx="4916736" cy="3219998"/>
              <a:chOff x="7048981" y="2203455"/>
              <a:chExt cx="4916736" cy="321999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F8826CB-6509-1841-B002-960E77D2D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981" y="2203455"/>
                <a:ext cx="787881" cy="6328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E6DE59F-09DD-B44B-A875-D4E42D487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8644" y="4391821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7B6696B-2C26-D44A-813B-0017033B6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32780" y="4419212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28E102B-C41B-8A4B-82C9-A09AD5AA5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7828" y="3186665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EBF6FE4-64B1-7349-A220-5D790188B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94167" y="3199847"/>
                <a:ext cx="971550" cy="9810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B393580-80CE-484E-8F1E-CDC03B94A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2668" y="3186459"/>
                <a:ext cx="971550" cy="98107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760EA4-02AA-364C-AB48-385E827385ED}"/>
                  </a:ext>
                </a:extLst>
              </p:cNvPr>
              <p:cNvGrpSpPr/>
              <p:nvPr/>
            </p:nvGrpSpPr>
            <p:grpSpPr>
              <a:xfrm>
                <a:off x="7902688" y="2407876"/>
                <a:ext cx="3604550" cy="2673541"/>
                <a:chOff x="7955764" y="3661266"/>
                <a:chExt cx="3604550" cy="267354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A29E94-BEC6-094E-9BBA-D93650BE626A}"/>
                    </a:ext>
                  </a:extLst>
                </p:cNvPr>
                <p:cNvSpPr txBox="1"/>
                <p:nvPr/>
              </p:nvSpPr>
              <p:spPr>
                <a:xfrm>
                  <a:off x="8186233" y="5478065"/>
                  <a:ext cx="273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3979E70-D7EB-8D43-A3CA-DDCE82560E0F}"/>
                    </a:ext>
                  </a:extLst>
                </p:cNvPr>
                <p:cNvGrpSpPr/>
                <p:nvPr/>
              </p:nvGrpSpPr>
              <p:grpSpPr>
                <a:xfrm>
                  <a:off x="7955764" y="3661266"/>
                  <a:ext cx="3604550" cy="2673541"/>
                  <a:chOff x="7955764" y="3661266"/>
                  <a:chExt cx="3604550" cy="267354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41C73AB-CA4D-DC43-8ED2-D25264E0F4EA}"/>
                      </a:ext>
                    </a:extLst>
                  </p:cNvPr>
                  <p:cNvGrpSpPr/>
                  <p:nvPr/>
                </p:nvGrpSpPr>
                <p:grpSpPr>
                  <a:xfrm>
                    <a:off x="8050784" y="4225675"/>
                    <a:ext cx="3509530" cy="1910074"/>
                    <a:chOff x="6639079" y="3528812"/>
                    <a:chExt cx="3509530" cy="1910074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9051CF7F-687B-9041-BE52-E5F8A8531C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39079" y="3610103"/>
                      <a:ext cx="3509530" cy="1828783"/>
                      <a:chOff x="6667215" y="3594432"/>
                      <a:chExt cx="3509530" cy="1828783"/>
                    </a:xfrm>
                  </p:grpSpPr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B1ED8C7A-83C4-1E48-B757-B65C2486B9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48694" y="3594432"/>
                        <a:ext cx="307031" cy="5082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B2D36939-01EE-6043-9850-FF920D357B20}"/>
                          </a:ext>
                        </a:extLst>
                      </p:cNvPr>
                      <p:cNvCxnSpPr>
                        <a:stCxn id="10" idx="3"/>
                      </p:cNvCxnSpPr>
                      <p:nvPr/>
                    </p:nvCxnSpPr>
                    <p:spPr>
                      <a:xfrm flipV="1">
                        <a:off x="9649701" y="4694487"/>
                        <a:ext cx="527044" cy="72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B2E9992D-A2AF-6848-AE2F-61E07652BF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67215" y="4698310"/>
                        <a:ext cx="471322" cy="655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E8ECBF82-8DC7-514F-A63D-E0B0B07995F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03584" y="4349534"/>
                        <a:ext cx="928092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A348ED67-6AB7-E445-815E-D84DBD3D90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665502" y="3528812"/>
                      <a:ext cx="242530" cy="5938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0035424-F3A3-5347-93D4-4F6AF3598CCE}"/>
                      </a:ext>
                    </a:extLst>
                  </p:cNvPr>
                  <p:cNvSpPr txBox="1"/>
                  <p:nvPr/>
                </p:nvSpPr>
                <p:spPr>
                  <a:xfrm>
                    <a:off x="9193597" y="427639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08DAB2B-37FC-6B48-81E2-0820A07155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0776" y="4179441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7D01AC-861D-8040-924D-62B0879E115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0710" y="4766339"/>
                    <a:ext cx="253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C44C309-0C8F-0147-8483-3660CC58B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7109" y="471082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134BC67-6376-1A47-9926-096A59F7B54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55449" y="5532449"/>
                    <a:ext cx="261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372B770B-81D9-4E46-8A84-37584F568068}"/>
                      </a:ext>
                    </a:extLst>
                  </p:cNvPr>
                  <p:cNvGrpSpPr/>
                  <p:nvPr/>
                </p:nvGrpSpPr>
                <p:grpSpPr>
                  <a:xfrm>
                    <a:off x="9559359" y="3661266"/>
                    <a:ext cx="1979713" cy="2673541"/>
                    <a:chOff x="8147654" y="2964403"/>
                    <a:chExt cx="1979713" cy="2673541"/>
                  </a:xfrm>
                </p:grpSpPr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F0D46A06-9D40-D648-BAF7-B2A59581E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7654" y="2964403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D9A3A31-4955-874C-9ED2-949D26535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3633" y="3519728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252E4EB-49EC-F042-A128-AEB61D560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2795" y="5268612"/>
                      <a:ext cx="273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24FAB80-0FA2-514E-80A7-3717900F9A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55764" y="4225675"/>
                    <a:ext cx="499746" cy="5367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EA3738D-EADD-824D-92F1-1B65179C62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193597" y="3968101"/>
                    <a:ext cx="1053057" cy="2609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B3AF8B5-FDE1-434B-B703-0223F8D67C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161270" y="5282337"/>
                    <a:ext cx="227003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306FFB2-B601-E04B-A11C-FF9BD31C5EF2}"/>
                      </a:ext>
                    </a:extLst>
                  </p:cNvPr>
                  <p:cNvCxnSpPr/>
                  <p:nvPr/>
                </p:nvCxnSpPr>
                <p:spPr>
                  <a:xfrm>
                    <a:off x="10173393" y="5282337"/>
                    <a:ext cx="323212" cy="73759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FE9040-57FF-ED43-95D6-3AE49BE5B3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246654" y="5045917"/>
                    <a:ext cx="801480" cy="573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CE43B69-D8F1-614F-8D26-08CB992647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5245" y="6261460"/>
                    <a:ext cx="761962" cy="33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23D1554-0EF0-F24F-9352-DD6EA09CB820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958" y="4149409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D62432-E940-5741-B90D-2F8B995C908D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511" y="5347783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10D27E8-02C0-1042-93E8-8CCEFEA4A4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4654" y="5386740"/>
                    <a:ext cx="273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17A6DBD-8AA1-1949-BB34-8832700ED89E}"/>
                      </a:ext>
                    </a:extLst>
                  </p:cNvPr>
                  <p:cNvCxnSpPr/>
                  <p:nvPr/>
                </p:nvCxnSpPr>
                <p:spPr>
                  <a:xfrm>
                    <a:off x="11118505" y="4201558"/>
                    <a:ext cx="428316" cy="5847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B930C1-F46B-6E49-AA4F-7B0F1273406D}"/>
                  </a:ext>
                </a:extLst>
              </p:cNvPr>
              <p:cNvSpPr txBox="1"/>
              <p:nvPr/>
            </p:nvSpPr>
            <p:spPr>
              <a:xfrm>
                <a:off x="7709097" y="382677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47D517-68E4-544C-9871-AA43800DF2DC}"/>
                  </a:ext>
                </a:extLst>
              </p:cNvPr>
              <p:cNvSpPr txBox="1"/>
              <p:nvPr/>
            </p:nvSpPr>
            <p:spPr>
              <a:xfrm>
                <a:off x="10496909" y="2721665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6F8902-E647-1043-AFCF-E47376CA083A}"/>
                  </a:ext>
                </a:extLst>
              </p:cNvPr>
              <p:cNvSpPr txBox="1"/>
              <p:nvPr/>
            </p:nvSpPr>
            <p:spPr>
              <a:xfrm>
                <a:off x="9599057" y="3819823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5C5FD7-113F-C94E-A621-CD530070ACFD}"/>
                  </a:ext>
                </a:extLst>
              </p:cNvPr>
              <p:cNvSpPr txBox="1"/>
              <p:nvPr/>
            </p:nvSpPr>
            <p:spPr>
              <a:xfrm>
                <a:off x="11358886" y="3835836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F89203-BC59-C943-929E-0A38298F753D}"/>
                  </a:ext>
                </a:extLst>
              </p:cNvPr>
              <p:cNvSpPr txBox="1"/>
              <p:nvPr/>
            </p:nvSpPr>
            <p:spPr>
              <a:xfrm>
                <a:off x="8663915" y="5054121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C32E31-A005-234D-8E2B-144B10D53CF7}"/>
                  </a:ext>
                </a:extLst>
              </p:cNvPr>
              <p:cNvSpPr txBox="1"/>
              <p:nvPr/>
            </p:nvSpPr>
            <p:spPr>
              <a:xfrm>
                <a:off x="10343368" y="5015284"/>
                <a:ext cx="307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6D4C4A-E465-BC4C-BD0A-5EB572C876CC}"/>
                  </a:ext>
                </a:extLst>
              </p:cNvPr>
              <p:cNvSpPr txBox="1"/>
              <p:nvPr/>
            </p:nvSpPr>
            <p:spPr>
              <a:xfrm>
                <a:off x="8591534" y="2769838"/>
                <a:ext cx="379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EDBD0F-8C74-1F4C-8318-CAA6E376328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7836862" y="2195462"/>
              <a:ext cx="565572" cy="3244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3EE193B-6258-114A-B39B-E151127A5AE1}"/>
              </a:ext>
            </a:extLst>
          </p:cNvPr>
          <p:cNvSpPr txBox="1"/>
          <p:nvPr/>
        </p:nvSpPr>
        <p:spPr>
          <a:xfrm>
            <a:off x="2188029" y="1910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2C1261-A611-A546-A7CC-3B7388BDF1E2}"/>
              </a:ext>
            </a:extLst>
          </p:cNvPr>
          <p:cNvSpPr txBox="1"/>
          <p:nvPr/>
        </p:nvSpPr>
        <p:spPr>
          <a:xfrm>
            <a:off x="751114" y="5600700"/>
            <a:ext cx="35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best route to 6 is 0 </a:t>
            </a:r>
            <a:r>
              <a:rPr lang="en-US" dirty="0">
                <a:sym typeface="Wingdings" pitchFamily="2" charset="2"/>
              </a:rPr>
              <a:t>-&gt; 1 -&gt; 2 -&gt;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3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5B74-2876-0A40-A288-C7D6A2F9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Parenthesis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A7E3-C913-B644-BBF5-5288A758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:= a string of opening and closing parenthesis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 := a new stack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parenthesis in 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s := “(“: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add “(“ to stack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remove “)” from stack screaming if 				nothing is available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ENDIF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402677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C9A7-3669-0946-8B7D-2F7DAD4F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91C0-9874-2344-9E54-40361583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queue of numbers</a:t>
            </a:r>
          </a:p>
          <a:p>
            <a:r>
              <a:rPr lang="en-US" dirty="0"/>
              <a:t>Reverse them with a partner!</a:t>
            </a:r>
          </a:p>
        </p:txBody>
      </p:sp>
    </p:spTree>
    <p:extLst>
      <p:ext uri="{BB962C8B-B14F-4D97-AF65-F5344CB8AC3E}">
        <p14:creationId xmlns:p14="http://schemas.microsoft.com/office/powerpoint/2010/main" val="1251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487</Words>
  <Application>Microsoft Macintosh PowerPoint</Application>
  <PresentationFormat>Widescreen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Graph / Stack / Queue Algorithms</vt:lpstr>
      <vt:lpstr>Data Structures</vt:lpstr>
      <vt:lpstr>Three Structures</vt:lpstr>
      <vt:lpstr>Dijkstra’s</vt:lpstr>
      <vt:lpstr>Tracing Dijsktra’s Algorithm</vt:lpstr>
      <vt:lpstr>Tracing Dijsktra’s Algorithm</vt:lpstr>
      <vt:lpstr>Tracing Dijsktra’s Algorithm</vt:lpstr>
      <vt:lpstr>Matching Parenthesis</vt:lpstr>
      <vt:lpstr>Your Turn</vt:lpstr>
      <vt:lpstr>Reversing Queue</vt:lpstr>
      <vt:lpstr>Your Turn Part 2</vt:lpstr>
      <vt:lpstr>Prime-ness</vt:lpstr>
      <vt:lpstr>Your Turn Part 3</vt:lpstr>
      <vt:lpstr>Modulus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/ Stack / Queue Algorithms</dc:title>
  <dc:creator>Ethan McGee</dc:creator>
  <cp:lastModifiedBy>Ethan McGee</cp:lastModifiedBy>
  <cp:revision>1</cp:revision>
  <dcterms:created xsi:type="dcterms:W3CDTF">2018-10-03T10:10:21Z</dcterms:created>
  <dcterms:modified xsi:type="dcterms:W3CDTF">2018-10-03T10:59:39Z</dcterms:modified>
</cp:coreProperties>
</file>