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1e2ae18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1e2ae18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1e2ae18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1e2ae18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1e2ae187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1e2ae18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chapter was all about imagination (do the spongebob thing) it starts off talking about how kids have a very interesting imagination for lack of a better word. As we get older that imaginative spark seems to fizzle out but with technology that imagination slowly seeps it way back into our lives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1e14f4c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1e14f4c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1e14f4c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1e14f4c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am Will Pham but most of my friends just call me Pham. I am a Freshman majoring in Computer Science, dream is… cool fact...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chapter was all about imagination (do the spongebob thing) it starts off talking about how kids have a very interesting imagination for lack of a better word. As we get older that imaginative spark seems to fizzle out but with technology that imagination slowly seeps it way back into our lives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were three sections to this chapter, it starts off with how we shape the world around us with the technology that we have. The technology we use, whether simple like a shovel or complex like a book. These tools are used as a bridge to help us further our imagination. Using them also promises a better reality in that we can change how we see and think of the world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1e06d4ac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1e06d4ac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to the second point, we talk about how the tools shape us. Our world isn’t the only thing changed by technology. It helps us get away from all the stress of the world and put us in our happy place which nicely segways into how it changes us physically and mentally. Technology such as say a bench press changes us physically in that we develop more muscle mass or a book which helps us mentally letting us learn more about certain topics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1e06d4ac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1e06d4ac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Onto the third and final point in this presentation. Why are we innovating and changing the world and where are we going? As technology keeps evolving our lives get easier and easier. It also plays a role in changing people, you could be living some sort of lifestyle and then one day a new product comes out that changes your life forever. I spent probably half an hour trying to figure out an example for this but couldn’t so i quit but i bet that one of you could figure one out</a:t>
            </a:r>
            <a:r>
              <a:rPr lang="en"/>
              <a:t>. Done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1e2ae187f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1e2ae187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www.crossway.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Imagination</a:t>
            </a:r>
            <a:endParaRPr/>
          </a:p>
          <a:p>
            <a:pPr indent="0" lvl="0" marL="0" rtl="0" algn="l">
              <a:spcBef>
                <a:spcPts val="0"/>
              </a:spcBef>
              <a:spcAft>
                <a:spcPts val="0"/>
              </a:spcAft>
              <a:buNone/>
            </a:pPr>
            <a:r>
              <a:t/>
            </a:r>
            <a:endParaRPr/>
          </a:p>
        </p:txBody>
      </p:sp>
      <p:sp>
        <p:nvSpPr>
          <p:cNvPr id="73" name="Google Shape;73;p13"/>
          <p:cNvSpPr txBox="1"/>
          <p:nvPr>
            <p:ph idx="1" type="subTitle"/>
          </p:nvPr>
        </p:nvSpPr>
        <p:spPr>
          <a:xfrm>
            <a:off x="2371725" y="1533775"/>
            <a:ext cx="6331500" cy="47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F</a:t>
            </a:r>
            <a:r>
              <a:rPr lang="en" sz="2400"/>
              <a:t>rom the Garden to the City</a:t>
            </a:r>
            <a:r>
              <a:rPr lang="en" sz="2400"/>
              <a:t>: Chapter 2</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2"/>
          <p:cNvSpPr txBox="1"/>
          <p:nvPr/>
        </p:nvSpPr>
        <p:spPr>
          <a:xfrm>
            <a:off x="7069425" y="4795275"/>
            <a:ext cx="6642600" cy="7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https://unsplash.com/@nasa</a:t>
            </a:r>
            <a:endParaRPr sz="1000">
              <a:solidFill>
                <a:srgbClr val="EFEFE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283099" y="712150"/>
            <a:ext cx="7651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t>“There’s nothing we can do to prevent this cataclysm. Yet according to scientists who study the far future, including Yale University astronomer Gregory Laughlin, the prospect for life is, oddly, rather bright. Given technological advances and the continuing evolution of our species, humans should be able to survive — in some form — long after Earth has ceased to exist.”</a:t>
            </a:r>
            <a:endParaRPr b="0" sz="2400"/>
          </a:p>
          <a:p>
            <a:pPr indent="0" lvl="0" marL="0" rtl="0" algn="l">
              <a:lnSpc>
                <a:spcPct val="115000"/>
              </a:lnSpc>
              <a:spcBef>
                <a:spcPts val="1600"/>
              </a:spcBef>
              <a:spcAft>
                <a:spcPts val="0"/>
              </a:spcAft>
              <a:buClr>
                <a:schemeClr val="dk2"/>
              </a:buClr>
              <a:buSzPts val="1100"/>
              <a:buFont typeface="Arial"/>
              <a:buNone/>
            </a:pPr>
            <a:r>
              <a:t/>
            </a:r>
            <a:endParaRPr b="0" sz="2400"/>
          </a:p>
          <a:p>
            <a:pPr indent="0" lvl="0" marL="0" rtl="0" algn="l">
              <a:spcBef>
                <a:spcPts val="0"/>
              </a:spcBef>
              <a:spcAft>
                <a:spcPts val="1600"/>
              </a:spcAft>
              <a:buNone/>
            </a:pPr>
            <a:r>
              <a:t/>
            </a:r>
            <a:endParaRPr b="0" sz="2400"/>
          </a:p>
        </p:txBody>
      </p:sp>
      <p:sp>
        <p:nvSpPr>
          <p:cNvPr id="136" name="Google Shape;136;p23"/>
          <p:cNvSpPr txBox="1"/>
          <p:nvPr/>
        </p:nvSpPr>
        <p:spPr>
          <a:xfrm>
            <a:off x="283100" y="4654975"/>
            <a:ext cx="81819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Source: </a:t>
            </a:r>
            <a:r>
              <a:rPr lang="en" sz="1200">
                <a:solidFill>
                  <a:schemeClr val="accent5"/>
                </a:solidFill>
                <a:latin typeface="Lato"/>
                <a:ea typeface="Lato"/>
                <a:cs typeface="Lato"/>
                <a:sym typeface="Lato"/>
              </a:rPr>
              <a:t>https://www.nbcnews.com/mach/science/how-humans-might-outlive-earth-sun-even-universe-ncna831291</a:t>
            </a:r>
            <a:endParaRPr sz="1200">
              <a:solidFill>
                <a:schemeClr val="accent5"/>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283100" y="712150"/>
            <a:ext cx="67749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“Still, even this near-eternity is not the same as eternity.</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solidFill>
                  <a:schemeClr val="accent5"/>
                </a:solidFill>
              </a:rPr>
              <a:t>At some point, life runs into the physical limits of matter itself.”</a:t>
            </a:r>
            <a:endParaRPr sz="3000">
              <a:solidFill>
                <a:schemeClr val="accent5"/>
              </a:solidFill>
            </a:endParaRPr>
          </a:p>
        </p:txBody>
      </p:sp>
      <p:sp>
        <p:nvSpPr>
          <p:cNvPr id="142" name="Google Shape;142;p24"/>
          <p:cNvSpPr txBox="1"/>
          <p:nvPr/>
        </p:nvSpPr>
        <p:spPr>
          <a:xfrm>
            <a:off x="283100" y="4654975"/>
            <a:ext cx="81819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Source: </a:t>
            </a:r>
            <a:r>
              <a:rPr lang="en" sz="1200">
                <a:solidFill>
                  <a:schemeClr val="accent5"/>
                </a:solidFill>
                <a:latin typeface="Lato"/>
                <a:ea typeface="Lato"/>
                <a:cs typeface="Lato"/>
                <a:sym typeface="Lato"/>
              </a:rPr>
              <a:t>https://www.nbcnews.com/mach/science/how-humans-might-outlive-earth-sun-even-universe-ncna831291</a:t>
            </a:r>
            <a:endParaRPr sz="1200">
              <a:solidFill>
                <a:schemeClr val="accent5"/>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283100" y="712150"/>
            <a:ext cx="70401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t>
            </a:r>
            <a:r>
              <a:rPr lang="en" sz="3000"/>
              <a:t>At 10^100 years </a:t>
            </a:r>
            <a:r>
              <a:rPr lang="en" sz="1400"/>
              <a:t>— 10 duotrigintillion years A.D. —</a:t>
            </a:r>
            <a:r>
              <a:rPr lang="en" sz="3000"/>
              <a:t> even black holes will evaporate...</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solidFill>
                  <a:schemeClr val="accent5"/>
                </a:solidFill>
              </a:rPr>
              <a:t>...a new Big Bang would wipe away all traces of this universe — unless we can find a way to leapfrog into the next cosmic cycle.</a:t>
            </a:r>
            <a:r>
              <a:rPr lang="en" sz="3000">
                <a:solidFill>
                  <a:schemeClr val="accent5"/>
                </a:solidFill>
              </a:rPr>
              <a:t>”</a:t>
            </a:r>
            <a:endParaRPr sz="3000">
              <a:solidFill>
                <a:schemeClr val="accent5"/>
              </a:solidFill>
            </a:endParaRPr>
          </a:p>
        </p:txBody>
      </p:sp>
      <p:sp>
        <p:nvSpPr>
          <p:cNvPr id="148" name="Google Shape;148;p25"/>
          <p:cNvSpPr txBox="1"/>
          <p:nvPr/>
        </p:nvSpPr>
        <p:spPr>
          <a:xfrm>
            <a:off x="283100" y="4654975"/>
            <a:ext cx="81819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Source: </a:t>
            </a:r>
            <a:r>
              <a:rPr lang="en" sz="1200">
                <a:solidFill>
                  <a:schemeClr val="accent5"/>
                </a:solidFill>
                <a:latin typeface="Lato"/>
                <a:ea typeface="Lato"/>
                <a:cs typeface="Lato"/>
                <a:sym typeface="Lato"/>
              </a:rPr>
              <a:t>https://www.nbcnews.com/mach/science/how-humans-might-outlive-earth-sun-even-universe-ncna831291</a:t>
            </a:r>
            <a:endParaRPr sz="1200">
              <a:solidFill>
                <a:schemeClr val="accent5"/>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2 Peter 3:11-13</a:t>
            </a:r>
            <a:endParaRPr sz="2400"/>
          </a:p>
        </p:txBody>
      </p:sp>
      <p:sp>
        <p:nvSpPr>
          <p:cNvPr id="154" name="Google Shape;154;p26"/>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800"/>
              </a:spcAft>
              <a:buNone/>
            </a:pPr>
            <a:r>
              <a:rPr b="0" lang="en" sz="1400">
                <a:latin typeface="Verdana"/>
                <a:ea typeface="Verdana"/>
                <a:cs typeface="Verdana"/>
                <a:sym typeface="Verdana"/>
              </a:rPr>
              <a:t>Since all these things are thus to be dissolved, what sort of people ought you to be in lives of holiness and godliness, waiting for and hastening the coming of the day of God, because of which the heavens will be set on fire and dissolved, and the heavenly bodies will melt as they burn! </a:t>
            </a:r>
            <a:r>
              <a:rPr b="0" lang="en" sz="1400">
                <a:solidFill>
                  <a:schemeClr val="dk1"/>
                </a:solidFill>
                <a:latin typeface="Verdana"/>
                <a:ea typeface="Verdana"/>
                <a:cs typeface="Verdana"/>
                <a:sym typeface="Verdana"/>
              </a:rPr>
              <a:t>But according to his promise we are waiting for new heavens and a new earth in which righteousness dwells.</a:t>
            </a:r>
            <a:endParaRPr b="0" sz="1400">
              <a:solidFill>
                <a:schemeClr val="dk1"/>
              </a:solidFill>
              <a:latin typeface="Lato"/>
              <a:ea typeface="Lato"/>
              <a:cs typeface="Lato"/>
              <a:sym typeface="Lato"/>
            </a:endParaRPr>
          </a:p>
        </p:txBody>
      </p:sp>
      <p:sp>
        <p:nvSpPr>
          <p:cNvPr id="155" name="Google Shape;155;p26"/>
          <p:cNvSpPr txBox="1"/>
          <p:nvPr/>
        </p:nvSpPr>
        <p:spPr>
          <a:xfrm>
            <a:off x="138400" y="4547650"/>
            <a:ext cx="6642600" cy="7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2"/>
                </a:solidFill>
                <a:highlight>
                  <a:srgbClr val="FFFFFF"/>
                </a:highlight>
              </a:rPr>
              <a:t>The Holy Bible, English Standard Version. ESV® Text Edition: 2016. Copyright © 2001 by </a:t>
            </a:r>
            <a:r>
              <a:rPr lang="en" sz="1050" u="sng">
                <a:solidFill>
                  <a:srgbClr val="B34B2C"/>
                </a:solidFill>
                <a:highlight>
                  <a:srgbClr val="FFFFFF"/>
                </a:highlight>
                <a:hlinkClick r:id="rId3"/>
              </a:rPr>
              <a:t>Crossway Bibles, a publishing ministry of Good News Publishers.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ctrTitle"/>
          </p:nvPr>
        </p:nvSpPr>
        <p:spPr>
          <a:xfrm>
            <a:off x="2371725" y="630225"/>
            <a:ext cx="6331500" cy="3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Isaac Abrahamson</a:t>
            </a:r>
            <a:endParaRPr/>
          </a:p>
          <a:p>
            <a:pPr indent="0" lvl="0" marL="457200" rtl="0" algn="l">
              <a:lnSpc>
                <a:spcPct val="150000"/>
              </a:lnSpc>
              <a:spcBef>
                <a:spcPts val="0"/>
              </a:spcBef>
              <a:spcAft>
                <a:spcPts val="0"/>
              </a:spcAft>
              <a:buNone/>
            </a:pPr>
            <a:r>
              <a:rPr lang="en" sz="1800"/>
              <a:t>Classification: </a:t>
            </a:r>
            <a:r>
              <a:rPr b="0" lang="en" sz="1800"/>
              <a:t>Freshman</a:t>
            </a:r>
            <a:endParaRPr b="0" sz="1800"/>
          </a:p>
          <a:p>
            <a:pPr indent="0" lvl="0" marL="457200" rtl="0" algn="l">
              <a:lnSpc>
                <a:spcPct val="150000"/>
              </a:lnSpc>
              <a:spcBef>
                <a:spcPts val="0"/>
              </a:spcBef>
              <a:spcAft>
                <a:spcPts val="0"/>
              </a:spcAft>
              <a:buNone/>
            </a:pPr>
            <a:r>
              <a:rPr lang="en" sz="1800"/>
              <a:t>Major: </a:t>
            </a:r>
            <a:r>
              <a:rPr b="0" lang="en" sz="1800"/>
              <a:t>Computer Science, Business</a:t>
            </a:r>
            <a:endParaRPr b="0" sz="1800"/>
          </a:p>
          <a:p>
            <a:pPr indent="0" lvl="0" marL="457200" rtl="0" algn="l">
              <a:lnSpc>
                <a:spcPct val="150000"/>
              </a:lnSpc>
              <a:spcBef>
                <a:spcPts val="0"/>
              </a:spcBef>
              <a:spcAft>
                <a:spcPts val="0"/>
              </a:spcAft>
              <a:buNone/>
            </a:pPr>
            <a:r>
              <a:rPr lang="en" sz="1800"/>
              <a:t>Dream: </a:t>
            </a:r>
            <a:r>
              <a:rPr b="0" lang="en" sz="1800"/>
              <a:t>S</a:t>
            </a:r>
            <a:r>
              <a:rPr b="0" lang="en" sz="1800"/>
              <a:t>tart my own business, possibly in a foreign country doing missionary entrepreneurship</a:t>
            </a:r>
            <a:endParaRPr b="0" sz="1800"/>
          </a:p>
          <a:p>
            <a:pPr indent="0" lvl="0" marL="457200" rtl="0" algn="l">
              <a:lnSpc>
                <a:spcPct val="150000"/>
              </a:lnSpc>
              <a:spcBef>
                <a:spcPts val="0"/>
              </a:spcBef>
              <a:spcAft>
                <a:spcPts val="0"/>
              </a:spcAft>
              <a:buNone/>
            </a:pPr>
            <a:r>
              <a:rPr lang="en" sz="1800"/>
              <a:t>Cool fact: </a:t>
            </a:r>
            <a:r>
              <a:rPr b="0" lang="en" sz="1800"/>
              <a:t>I’ve performed a solo piano concert and had a newspaper article written about it.</a:t>
            </a:r>
            <a:endParaRPr b="0" sz="1800"/>
          </a:p>
          <a:p>
            <a:pPr indent="0" lvl="0" marL="0" rtl="0" algn="l">
              <a:spcBef>
                <a:spcPts val="0"/>
              </a:spcBef>
              <a:spcAft>
                <a:spcPts val="0"/>
              </a:spcAft>
              <a:buNone/>
            </a:pPr>
            <a:r>
              <a:t/>
            </a:r>
            <a:endParaRPr/>
          </a:p>
        </p:txBody>
      </p:sp>
      <p:sp>
        <p:nvSpPr>
          <p:cNvPr id="79" name="Google Shape;79;p14"/>
          <p:cNvSpPr txBox="1"/>
          <p:nvPr>
            <p:ph idx="1" type="subTitle"/>
          </p:nvPr>
        </p:nvSpPr>
        <p:spPr>
          <a:xfrm>
            <a:off x="2371725" y="4094000"/>
            <a:ext cx="6331500" cy="47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CPS 105 FGC Presentation</a:t>
            </a:r>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ctrTitle"/>
          </p:nvPr>
        </p:nvSpPr>
        <p:spPr>
          <a:xfrm>
            <a:off x="2371725" y="630225"/>
            <a:ext cx="6331500" cy="3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Pham</a:t>
            </a:r>
            <a:endParaRPr/>
          </a:p>
          <a:p>
            <a:pPr indent="0" lvl="0" marL="457200" rtl="0" algn="l">
              <a:lnSpc>
                <a:spcPct val="150000"/>
              </a:lnSpc>
              <a:spcBef>
                <a:spcPts val="0"/>
              </a:spcBef>
              <a:spcAft>
                <a:spcPts val="0"/>
              </a:spcAft>
              <a:buNone/>
            </a:pPr>
            <a:r>
              <a:rPr lang="en" sz="1800"/>
              <a:t>Classification: </a:t>
            </a:r>
            <a:r>
              <a:rPr b="0" lang="en" sz="1800"/>
              <a:t>Freshman</a:t>
            </a:r>
            <a:endParaRPr b="0" sz="1800"/>
          </a:p>
          <a:p>
            <a:pPr indent="0" lvl="0" marL="457200" rtl="0" algn="l">
              <a:lnSpc>
                <a:spcPct val="150000"/>
              </a:lnSpc>
              <a:spcBef>
                <a:spcPts val="0"/>
              </a:spcBef>
              <a:spcAft>
                <a:spcPts val="0"/>
              </a:spcAft>
              <a:buNone/>
            </a:pPr>
            <a:r>
              <a:rPr lang="en" sz="1800"/>
              <a:t>Major: </a:t>
            </a:r>
            <a:r>
              <a:rPr b="0" lang="en" sz="1800"/>
              <a:t>Computer Science</a:t>
            </a:r>
            <a:endParaRPr b="0" sz="1800"/>
          </a:p>
          <a:p>
            <a:pPr indent="0" lvl="0" marL="457200" rtl="0" algn="l">
              <a:lnSpc>
                <a:spcPct val="150000"/>
              </a:lnSpc>
              <a:spcBef>
                <a:spcPts val="0"/>
              </a:spcBef>
              <a:spcAft>
                <a:spcPts val="0"/>
              </a:spcAft>
              <a:buNone/>
            </a:pPr>
            <a:r>
              <a:rPr lang="en" sz="1800"/>
              <a:t>Dream: </a:t>
            </a:r>
            <a:r>
              <a:rPr b="0" lang="en" sz="1800"/>
              <a:t>to become a successful computer programmer</a:t>
            </a:r>
            <a:endParaRPr b="0" sz="1800"/>
          </a:p>
          <a:p>
            <a:pPr indent="0" lvl="0" marL="457200" rtl="0" algn="l">
              <a:lnSpc>
                <a:spcPct val="150000"/>
              </a:lnSpc>
              <a:spcBef>
                <a:spcPts val="0"/>
              </a:spcBef>
              <a:spcAft>
                <a:spcPts val="0"/>
              </a:spcAft>
              <a:buNone/>
            </a:pPr>
            <a:r>
              <a:rPr lang="en" sz="1800"/>
              <a:t>Cool fact:</a:t>
            </a:r>
            <a:r>
              <a:rPr b="0" lang="en" sz="1800"/>
              <a:t> I’ve gone with four hours of sleep a night for about 3 years or so now</a:t>
            </a:r>
            <a:endParaRPr b="0" sz="1800"/>
          </a:p>
          <a:p>
            <a:pPr indent="0" lvl="0" marL="0" rtl="0" algn="l">
              <a:spcBef>
                <a:spcPts val="0"/>
              </a:spcBef>
              <a:spcAft>
                <a:spcPts val="0"/>
              </a:spcAft>
              <a:buNone/>
            </a:pPr>
            <a:r>
              <a:t/>
            </a:r>
            <a:endParaRPr/>
          </a:p>
        </p:txBody>
      </p:sp>
      <p:sp>
        <p:nvSpPr>
          <p:cNvPr id="85" name="Google Shape;85;p15"/>
          <p:cNvSpPr txBox="1"/>
          <p:nvPr>
            <p:ph idx="1" type="subTitle"/>
          </p:nvPr>
        </p:nvSpPr>
        <p:spPr>
          <a:xfrm>
            <a:off x="2371725" y="4094000"/>
            <a:ext cx="6331500" cy="47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CPS 105 FGC Presentation</a:t>
            </a:r>
            <a:endParaRPr b="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Imagination</a:t>
            </a:r>
            <a:endParaRPr sz="2400"/>
          </a:p>
        </p:txBody>
      </p:sp>
      <p:sp>
        <p:nvSpPr>
          <p:cNvPr id="91" name="Google Shape;91;p16"/>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Char char="-"/>
            </a:pPr>
            <a:r>
              <a:rPr b="0" lang="en" sz="1800">
                <a:latin typeface="Lato"/>
                <a:ea typeface="Lato"/>
                <a:cs typeface="Lato"/>
                <a:sym typeface="Lato"/>
              </a:rPr>
              <a:t>Kids naturally have a strong imagination</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However, adults seem to have lost this ability</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Technology awakens this ability and three stories unfold</a:t>
            </a:r>
            <a:endParaRPr b="0" sz="18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5"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97" name="Google Shape;97;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8" name="Google Shape;98;p1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a:t>
            </a:r>
            <a:r>
              <a:rPr b="1" lang="en" sz="1900">
                <a:solidFill>
                  <a:schemeClr val="lt2"/>
                </a:solidFill>
                <a:latin typeface="Raleway"/>
                <a:ea typeface="Raleway"/>
                <a:cs typeface="Raleway"/>
                <a:sym typeface="Raleway"/>
              </a:rPr>
              <a:t>How we shape the world</a:t>
            </a:r>
            <a:endParaRPr b="1" sz="1900">
              <a:solidFill>
                <a:schemeClr val="lt2"/>
              </a:solidFill>
              <a:latin typeface="Raleway"/>
              <a:ea typeface="Raleway"/>
              <a:cs typeface="Raleway"/>
              <a:sym typeface="Raleway"/>
            </a:endParaRPr>
          </a:p>
        </p:txBody>
      </p:sp>
      <p:sp>
        <p:nvSpPr>
          <p:cNvPr id="99" name="Google Shape;99;p17"/>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Imagine you have some new technology. </a:t>
            </a:r>
            <a:r>
              <a:rPr lang="en" sz="1200">
                <a:latin typeface="Raleway"/>
                <a:ea typeface="Raleway"/>
                <a:cs typeface="Raleway"/>
                <a:sym typeface="Raleway"/>
              </a:rPr>
              <a:t>The technology we use whether simple or complex allows us to change the world.</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It is a bridge</a:t>
            </a:r>
            <a:br>
              <a:rPr lang="en" sz="1400">
                <a:latin typeface="Raleway"/>
                <a:ea typeface="Raleway"/>
                <a:cs typeface="Raleway"/>
                <a:sym typeface="Raleway"/>
              </a:rPr>
            </a:br>
            <a:r>
              <a:rPr lang="en" sz="1200">
                <a:latin typeface="Raleway"/>
                <a:ea typeface="Raleway"/>
                <a:cs typeface="Raleway"/>
                <a:sym typeface="Raleway"/>
              </a:rPr>
              <a:t>From imagination to reality.</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It is transformative</a:t>
            </a:r>
            <a:br>
              <a:rPr lang="en" sz="1400">
                <a:latin typeface="Raleway"/>
                <a:ea typeface="Raleway"/>
                <a:cs typeface="Raleway"/>
                <a:sym typeface="Raleway"/>
              </a:rPr>
            </a:br>
            <a:r>
              <a:rPr lang="en" sz="1200">
                <a:latin typeface="Raleway"/>
                <a:ea typeface="Raleway"/>
                <a:cs typeface="Raleway"/>
                <a:sym typeface="Raleway"/>
              </a:rPr>
              <a:t>Promises a better reality</a:t>
            </a:r>
            <a:endParaRPr sz="1200">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3" name="Shape 103"/>
        <p:cNvGrpSpPr/>
        <p:nvPr/>
      </p:nvGrpSpPr>
      <p:grpSpPr>
        <a:xfrm>
          <a:off x="0" y="0"/>
          <a:ext cx="0" cy="0"/>
          <a:chOff x="0" y="0"/>
          <a:chExt cx="0" cy="0"/>
        </a:xfrm>
      </p:grpSpPr>
      <p:pic>
        <p:nvPicPr>
          <p:cNvPr id="104" name="Google Shape;104;p1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05" name="Google Shape;105;p1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6" name="Google Shape;106;p18"/>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a:t>
            </a:r>
            <a:r>
              <a:rPr b="1" lang="en" sz="3000">
                <a:solidFill>
                  <a:schemeClr val="lt2"/>
                </a:solidFill>
                <a:latin typeface="Raleway"/>
                <a:ea typeface="Raleway"/>
                <a:cs typeface="Raleway"/>
                <a:sym typeface="Raleway"/>
              </a:rPr>
              <a:t>. </a:t>
            </a:r>
            <a:r>
              <a:rPr b="1" lang="en" sz="1900">
                <a:solidFill>
                  <a:schemeClr val="lt2"/>
                </a:solidFill>
                <a:latin typeface="Raleway"/>
                <a:ea typeface="Raleway"/>
                <a:cs typeface="Raleway"/>
                <a:sym typeface="Raleway"/>
              </a:rPr>
              <a:t>How the tools shape us</a:t>
            </a:r>
            <a:endParaRPr b="1" sz="1900">
              <a:solidFill>
                <a:schemeClr val="lt2"/>
              </a:solidFill>
              <a:latin typeface="Raleway"/>
              <a:ea typeface="Raleway"/>
              <a:cs typeface="Raleway"/>
              <a:sym typeface="Raleway"/>
            </a:endParaRPr>
          </a:p>
        </p:txBody>
      </p:sp>
      <p:sp>
        <p:nvSpPr>
          <p:cNvPr id="107" name="Google Shape;107;p18"/>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Our world isn’t the only thing changed by technology. </a:t>
            </a:r>
            <a:r>
              <a:rPr lang="en" sz="1200">
                <a:latin typeface="Raleway"/>
                <a:ea typeface="Raleway"/>
                <a:cs typeface="Raleway"/>
                <a:sym typeface="Raleway"/>
              </a:rPr>
              <a:t>Technology has the ability to change us.</a:t>
            </a:r>
            <a:r>
              <a:rPr lang="en" sz="1200">
                <a:latin typeface="Raleway"/>
                <a:ea typeface="Raleway"/>
                <a:cs typeface="Raleway"/>
                <a:sym typeface="Raleway"/>
              </a:rPr>
              <a:t>.</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It is separative</a:t>
            </a:r>
            <a:br>
              <a:rPr lang="en" sz="1400">
                <a:latin typeface="Raleway"/>
                <a:ea typeface="Raleway"/>
                <a:cs typeface="Raleway"/>
                <a:sym typeface="Raleway"/>
              </a:rPr>
            </a:br>
            <a:r>
              <a:rPr lang="en" sz="1200">
                <a:latin typeface="Raleway"/>
                <a:ea typeface="Raleway"/>
                <a:cs typeface="Raleway"/>
                <a:sym typeface="Raleway"/>
              </a:rPr>
              <a:t>Removes us from direct interaction.</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It is transformative</a:t>
            </a:r>
            <a:br>
              <a:rPr lang="en" sz="1400">
                <a:latin typeface="Raleway"/>
                <a:ea typeface="Raleway"/>
                <a:cs typeface="Raleway"/>
                <a:sym typeface="Raleway"/>
              </a:rPr>
            </a:br>
            <a:r>
              <a:rPr lang="en" sz="1200">
                <a:latin typeface="Raleway"/>
                <a:ea typeface="Raleway"/>
                <a:cs typeface="Raleway"/>
                <a:sym typeface="Raleway"/>
              </a:rPr>
              <a:t>Changes us physically and mentally</a:t>
            </a:r>
            <a:endParaRPr sz="1200">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1" name="Shape 111"/>
        <p:cNvGrpSpPr/>
        <p:nvPr/>
      </p:nvGrpSpPr>
      <p:grpSpPr>
        <a:xfrm>
          <a:off x="0" y="0"/>
          <a:ext cx="0" cy="0"/>
          <a:chOff x="0" y="0"/>
          <a:chExt cx="0" cy="0"/>
        </a:xfrm>
      </p:grpSpPr>
      <p:pic>
        <p:nvPicPr>
          <p:cNvPr id="112" name="Google Shape;112;p1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13" name="Google Shape;113;p1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4" name="Google Shape;114;p19"/>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3</a:t>
            </a:r>
            <a:r>
              <a:rPr b="1" lang="en" sz="3000">
                <a:solidFill>
                  <a:schemeClr val="lt2"/>
                </a:solidFill>
                <a:latin typeface="Raleway"/>
                <a:ea typeface="Raleway"/>
                <a:cs typeface="Raleway"/>
                <a:sym typeface="Raleway"/>
              </a:rPr>
              <a:t>. </a:t>
            </a:r>
            <a:r>
              <a:rPr b="1" lang="en" sz="1900">
                <a:solidFill>
                  <a:schemeClr val="lt2"/>
                </a:solidFill>
                <a:latin typeface="Raleway"/>
                <a:ea typeface="Raleway"/>
                <a:cs typeface="Raleway"/>
                <a:sym typeface="Raleway"/>
              </a:rPr>
              <a:t>Why are we doing this</a:t>
            </a:r>
            <a:endParaRPr b="1" sz="1900">
              <a:solidFill>
                <a:schemeClr val="lt2"/>
              </a:solidFill>
              <a:latin typeface="Raleway"/>
              <a:ea typeface="Raleway"/>
              <a:cs typeface="Raleway"/>
              <a:sym typeface="Raleway"/>
            </a:endParaRPr>
          </a:p>
        </p:txBody>
      </p:sp>
      <p:sp>
        <p:nvSpPr>
          <p:cNvPr id="115" name="Google Shape;115;p19"/>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Why do we use technology?</a:t>
            </a:r>
            <a:r>
              <a:rPr b="1" lang="en" sz="1200">
                <a:latin typeface="Raleway"/>
                <a:ea typeface="Raleway"/>
                <a:cs typeface="Raleway"/>
                <a:sym typeface="Raleway"/>
              </a:rPr>
              <a:t> </a:t>
            </a:r>
            <a:r>
              <a:rPr lang="en" sz="1200">
                <a:latin typeface="Raleway"/>
                <a:ea typeface="Raleway"/>
                <a:cs typeface="Raleway"/>
                <a:sym typeface="Raleway"/>
              </a:rPr>
              <a:t>Why are we innovating and changing the world and where are we going?</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Reduce suffering</a:t>
            </a:r>
            <a:br>
              <a:rPr lang="en" sz="1400">
                <a:latin typeface="Raleway"/>
                <a:ea typeface="Raleway"/>
                <a:cs typeface="Raleway"/>
                <a:sym typeface="Raleway"/>
              </a:rPr>
            </a:br>
            <a:r>
              <a:rPr lang="en" sz="1200">
                <a:latin typeface="Raleway"/>
                <a:ea typeface="Raleway"/>
                <a:cs typeface="Raleway"/>
                <a:sym typeface="Raleway"/>
              </a:rPr>
              <a:t>Technology improves life.</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Redeem</a:t>
            </a:r>
            <a:br>
              <a:rPr lang="en" sz="1400">
                <a:latin typeface="Raleway"/>
                <a:ea typeface="Raleway"/>
                <a:cs typeface="Raleway"/>
                <a:sym typeface="Raleway"/>
              </a:rPr>
            </a:br>
            <a:r>
              <a:rPr lang="en" sz="1200">
                <a:latin typeface="Raleway"/>
                <a:ea typeface="Raleway"/>
                <a:cs typeface="Raleway"/>
                <a:sym typeface="Raleway"/>
              </a:rPr>
              <a:t>Plays a role in changing people.</a:t>
            </a:r>
            <a:endParaRPr sz="1200">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technology</a:t>
            </a:r>
            <a:endParaRPr/>
          </a:p>
          <a:p>
            <a:pPr indent="0" lvl="0" marL="0" rtl="0" algn="l">
              <a:spcBef>
                <a:spcPts val="0"/>
              </a:spcBef>
              <a:spcAft>
                <a:spcPts val="0"/>
              </a:spcAft>
              <a:buNone/>
            </a:pPr>
            <a:r>
              <a:rPr lang="en">
                <a:solidFill>
                  <a:schemeClr val="accent5"/>
                </a:solidFill>
              </a:rPr>
              <a:t>the savior of life</a:t>
            </a:r>
            <a:r>
              <a:rPr lang="en">
                <a:solidFill>
                  <a:schemeClr val="accent5"/>
                </a:solidFill>
              </a:rPr>
              <a:t>?</a:t>
            </a:r>
            <a:endParaRPr>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21"/>
          <p:cNvSpPr txBox="1"/>
          <p:nvPr/>
        </p:nvSpPr>
        <p:spPr>
          <a:xfrm>
            <a:off x="6931050" y="4795275"/>
            <a:ext cx="6642600" cy="7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B7B7B7"/>
                </a:solidFill>
              </a:rPr>
              <a:t>https://unsplash.com/@xohumanox</a:t>
            </a:r>
            <a:endParaRPr sz="1000">
              <a:solidFill>
                <a:srgbClr val="B7B7B7"/>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