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6" r:id="rId2"/>
    <p:sldId id="267" r:id="rId3"/>
    <p:sldId id="297" r:id="rId4"/>
    <p:sldId id="301" r:id="rId5"/>
    <p:sldId id="295" r:id="rId6"/>
    <p:sldId id="298" r:id="rId7"/>
    <p:sldId id="302" r:id="rId8"/>
    <p:sldId id="303" r:id="rId9"/>
    <p:sldId id="304" r:id="rId10"/>
    <p:sldId id="300" r:id="rId11"/>
    <p:sldId id="299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Pinheiro" initials="AP" lastIdx="1" clrIdx="0">
    <p:extLst>
      <p:ext uri="{19B8F6BF-5375-455C-9EA6-DF929625EA0E}">
        <p15:presenceInfo xmlns:p15="http://schemas.microsoft.com/office/powerpoint/2012/main" userId="Alon Pinhe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00C"/>
    <a:srgbClr val="002060"/>
    <a:srgbClr val="040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3F3D2-63A5-48AA-BA1A-E92A30A8F56B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1B41A-3347-4392-9D5C-B52141BF6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72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48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3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0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5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08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25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97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73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7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68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83BF-5146-4529-A0D3-BC1077F51968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2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28623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Modelo de Previsão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Nosso objetivo: Prever o preço da diária dos imóveis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 Modelo é como se fosse “uma equação”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Y = a * X + b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1026" name="Picture 2" descr="Linear Correlation and Regression">
            <a:extLst>
              <a:ext uri="{FF2B5EF4-FFF2-40B4-BE49-F238E27FC236}">
                <a16:creationId xmlns:a16="http://schemas.microsoft.com/office/drawing/2014/main" id="{15CD584D-0618-4F5D-A166-485857FA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672" y="2844238"/>
            <a:ext cx="4434806" cy="35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00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10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3724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Passo 3: Escolher quais Modelos vamos usar/testar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Modelos de Regressão que vamos usar</a:t>
            </a:r>
          </a:p>
          <a:p>
            <a:pPr algn="just"/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Linear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Regression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</a:t>
            </a:r>
          </a:p>
          <a:p>
            <a:pPr lvl="1"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(Regressão Linear)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Random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Forest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Regressor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</a:t>
            </a:r>
          </a:p>
          <a:p>
            <a:pPr lvl="1"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(Não traduz, mas em essência: Regressão Floresta de Árvores de Decisão Aleatórias)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Extra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Trees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(Semelhante ao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Random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Forest, mas com algumas diferenças significativas)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670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11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480131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Obs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 Sobre a construção dos modelos</a:t>
            </a:r>
          </a:p>
          <a:p>
            <a:pPr algn="just"/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Não precisaremos nos preocupar com “como eu vou criar o modelo”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Python já tem as bibliotecas prontas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É importante entendermos como o Modelo Funciona para: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Quais situações posso usar?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 que pode ajudar/prejudicar o modelo?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Adaptar algum parâmetro do modelo, caso a gente precise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Tem MUITA Matemática e Estatística por trás dos modelos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No início, não recomendo que você se preocupe com isso, afinal como os modelos já existem, para alguém de nível inicial você não precisa saber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Agora, se você quer virar o cara sinistro de Ciência de Dados, você vai precisar entrar nisso no futuro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Eu não me preocuparia por agora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485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12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44655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Linear </a:t>
            </a: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Regression</a:t>
            </a: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Traça a “Melhor Reta”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Encontra a reta que minimiza esses erros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11" name="Picture 2" descr="Linear Correlation and Regression">
            <a:extLst>
              <a:ext uri="{FF2B5EF4-FFF2-40B4-BE49-F238E27FC236}">
                <a16:creationId xmlns:a16="http://schemas.microsoft.com/office/drawing/2014/main" id="{2439A7C1-CA4C-4749-8EB9-CF4C54F55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846" y="2588474"/>
            <a:ext cx="4434806" cy="35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4CDC6E3C-A5C9-4DF8-94C1-5276898232C4}"/>
              </a:ext>
            </a:extLst>
          </p:cNvPr>
          <p:cNvSpPr/>
          <p:nvPr/>
        </p:nvSpPr>
        <p:spPr>
          <a:xfrm>
            <a:off x="5241911" y="3778739"/>
            <a:ext cx="61507" cy="615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144882B-AD7E-4CB2-BC6A-B6F3AC77B228}"/>
              </a:ext>
            </a:extLst>
          </p:cNvPr>
          <p:cNvSpPr/>
          <p:nvPr/>
        </p:nvSpPr>
        <p:spPr>
          <a:xfrm>
            <a:off x="5951288" y="4220904"/>
            <a:ext cx="61507" cy="615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0B053F8-EFC2-441B-845E-9464AE2AEF48}"/>
              </a:ext>
            </a:extLst>
          </p:cNvPr>
          <p:cNvSpPr/>
          <p:nvPr/>
        </p:nvSpPr>
        <p:spPr>
          <a:xfrm>
            <a:off x="6759077" y="3134595"/>
            <a:ext cx="61507" cy="615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F275889-3657-4E45-A2B7-991274FB424F}"/>
              </a:ext>
            </a:extLst>
          </p:cNvPr>
          <p:cNvSpPr/>
          <p:nvPr/>
        </p:nvSpPr>
        <p:spPr>
          <a:xfrm rot="21371216">
            <a:off x="4991100" y="2588474"/>
            <a:ext cx="1603275" cy="876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59878E3-614E-4B74-B348-A8AE9CD74957}"/>
              </a:ext>
            </a:extLst>
          </p:cNvPr>
          <p:cNvCxnSpPr>
            <a:cxnSpLocks/>
          </p:cNvCxnSpPr>
          <p:nvPr/>
        </p:nvCxnSpPr>
        <p:spPr>
          <a:xfrm flipH="1">
            <a:off x="5265148" y="3826911"/>
            <a:ext cx="5904" cy="32666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D6C7DDF-CAC7-41A0-8845-86FFC5668049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982042" y="3840247"/>
            <a:ext cx="1" cy="38065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B9744F1-5E12-4A10-B8C1-6ACB3A41F34C}"/>
              </a:ext>
            </a:extLst>
          </p:cNvPr>
          <p:cNvCxnSpPr>
            <a:cxnSpLocks/>
          </p:cNvCxnSpPr>
          <p:nvPr/>
        </p:nvCxnSpPr>
        <p:spPr>
          <a:xfrm flipH="1">
            <a:off x="6789831" y="3196102"/>
            <a:ext cx="1" cy="22805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E6A4541-86B9-4BC5-BE06-DCDE00DEB35C}"/>
              </a:ext>
            </a:extLst>
          </p:cNvPr>
          <p:cNvSpPr txBox="1"/>
          <p:nvPr/>
        </p:nvSpPr>
        <p:spPr>
          <a:xfrm>
            <a:off x="5265148" y="3763380"/>
            <a:ext cx="29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623A09-9B69-4354-8465-57EA4D82D088}"/>
              </a:ext>
            </a:extLst>
          </p:cNvPr>
          <p:cNvSpPr txBox="1"/>
          <p:nvPr/>
        </p:nvSpPr>
        <p:spPr>
          <a:xfrm>
            <a:off x="6016350" y="3876686"/>
            <a:ext cx="29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EC99EB8-F652-47A1-8CC3-675052DD2ABF}"/>
              </a:ext>
            </a:extLst>
          </p:cNvPr>
          <p:cNvSpPr txBox="1"/>
          <p:nvPr/>
        </p:nvSpPr>
        <p:spPr>
          <a:xfrm>
            <a:off x="6793385" y="3042213"/>
            <a:ext cx="29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158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13877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Random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Forest e Extra </a:t>
            </a: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Trees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são Árvores de Decisão</a:t>
            </a:r>
          </a:p>
          <a:p>
            <a:pPr algn="just"/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Jogo do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Akinator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8676E52-550D-4468-8629-0D833886EBFD}"/>
              </a:ext>
            </a:extLst>
          </p:cNvPr>
          <p:cNvSpPr/>
          <p:nvPr/>
        </p:nvSpPr>
        <p:spPr>
          <a:xfrm>
            <a:off x="4781122" y="1858654"/>
            <a:ext cx="1199938" cy="105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Sexo Feminino?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7A599AE-272A-469D-89BB-BD2812BF5893}"/>
              </a:ext>
            </a:extLst>
          </p:cNvPr>
          <p:cNvSpPr/>
          <p:nvPr/>
        </p:nvSpPr>
        <p:spPr>
          <a:xfrm>
            <a:off x="2665974" y="3677417"/>
            <a:ext cx="1199938" cy="105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Jogadora de Futebol?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F5FFC3CB-B6F3-4246-8FA8-BB2A189E3785}"/>
              </a:ext>
            </a:extLst>
          </p:cNvPr>
          <p:cNvCxnSpPr>
            <a:stCxn id="3" idx="2"/>
            <a:endCxn id="25" idx="0"/>
          </p:cNvCxnSpPr>
          <p:nvPr/>
        </p:nvCxnSpPr>
        <p:spPr>
          <a:xfrm rot="5400000">
            <a:off x="3941485" y="2237811"/>
            <a:ext cx="764064" cy="2115148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7B58C3C-9304-430D-8845-C1AFBE8F78C0}"/>
              </a:ext>
            </a:extLst>
          </p:cNvPr>
          <p:cNvSpPr/>
          <p:nvPr/>
        </p:nvSpPr>
        <p:spPr>
          <a:xfrm>
            <a:off x="6810911" y="3677417"/>
            <a:ext cx="1199938" cy="105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É ator?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FC20B8AF-0A27-4236-ACB2-32A5A76E7E6D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rot="16200000" flipH="1">
            <a:off x="6013953" y="2280490"/>
            <a:ext cx="764064" cy="2029789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EF9538B-5AE8-439E-BB0E-7BA710EE16D1}"/>
              </a:ext>
            </a:extLst>
          </p:cNvPr>
          <p:cNvSpPr/>
          <p:nvPr/>
        </p:nvSpPr>
        <p:spPr>
          <a:xfrm>
            <a:off x="1694839" y="5530085"/>
            <a:ext cx="1199938" cy="105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Marta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E405D008-A07A-4603-BE85-6C1A862A74C6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rot="5400000">
            <a:off x="2381392" y="4645533"/>
            <a:ext cx="797969" cy="97113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6D8BD70C-11AF-49F6-B7D2-BF6951DB9040}"/>
              </a:ext>
            </a:extLst>
          </p:cNvPr>
          <p:cNvSpPr/>
          <p:nvPr/>
        </p:nvSpPr>
        <p:spPr>
          <a:xfrm>
            <a:off x="3723548" y="5530086"/>
            <a:ext cx="1199938" cy="105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Natalie Portman</a:t>
            </a:r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147C3A49-F511-49A2-A0F2-909CAFFE9FA5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 rot="16200000" flipH="1">
            <a:off x="3395745" y="4602314"/>
            <a:ext cx="797970" cy="105757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6A91EF86-9155-4B9C-AD14-B7C8C46B4116}"/>
              </a:ext>
            </a:extLst>
          </p:cNvPr>
          <p:cNvSpPr/>
          <p:nvPr/>
        </p:nvSpPr>
        <p:spPr>
          <a:xfrm>
            <a:off x="5837437" y="5530085"/>
            <a:ext cx="1199938" cy="105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Will Smith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AFA2B51D-DCB6-4805-8E8C-71091EEA7D77}"/>
              </a:ext>
            </a:extLst>
          </p:cNvPr>
          <p:cNvSpPr/>
          <p:nvPr/>
        </p:nvSpPr>
        <p:spPr>
          <a:xfrm>
            <a:off x="7768126" y="5530085"/>
            <a:ext cx="1199938" cy="105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Gustavo Borges</a:t>
            </a:r>
          </a:p>
        </p:txBody>
      </p: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2813AFB0-5E33-4D21-923D-93B4560EAB9F}"/>
              </a:ext>
            </a:extLst>
          </p:cNvPr>
          <p:cNvCxnSpPr>
            <a:cxnSpLocks/>
            <a:stCxn id="26" idx="2"/>
            <a:endCxn id="45" idx="0"/>
          </p:cNvCxnSpPr>
          <p:nvPr/>
        </p:nvCxnSpPr>
        <p:spPr>
          <a:xfrm rot="5400000">
            <a:off x="6525159" y="4644363"/>
            <a:ext cx="797969" cy="97347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E9CAB08F-33C5-45BB-ADD5-F89FA97E9B80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 rot="16200000" flipH="1">
            <a:off x="7490503" y="4652492"/>
            <a:ext cx="797969" cy="95721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47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5999"/>
            <a:ext cx="10661249" cy="252376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Random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Forest e Extra </a:t>
            </a: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Trees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são Árvores de Decisão</a:t>
            </a:r>
          </a:p>
          <a:p>
            <a:pPr algn="just"/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Random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Forest:</a:t>
            </a:r>
          </a:p>
          <a:p>
            <a:pPr marL="1257300" lvl="2" indent="-342900" algn="just">
              <a:buFontTx/>
              <a:buChar char="-"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Ao invés de pegar toda a base para criar a árvore de decisão, ela cria várias árvores de decisão com pedaços menores da base e faz a média das árvores</a:t>
            </a:r>
          </a:p>
          <a:p>
            <a:pPr marL="1257300" lvl="2" indent="-342900" algn="just">
              <a:buFontTx/>
              <a:buChar char="-"/>
            </a:pP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Extra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Trees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</a:t>
            </a:r>
          </a:p>
          <a:p>
            <a:pPr marL="1257300" lvl="2" indent="-342900" algn="just">
              <a:buFontTx/>
              <a:buChar char="-"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Mesma essência do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Random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Forest, mas com 1 diferença principal no método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4009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15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261610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 essência é parecida mas o método usado para chegar lá vai ser levemente diferente, o que pode impactar o resultado final. </a:t>
            </a: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</a:t>
            </a:r>
          </a:p>
          <a:p>
            <a:pPr algn="just"/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Random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Forest:</a:t>
            </a:r>
          </a:p>
          <a:p>
            <a:pPr marL="1257300" lvl="2" indent="-342900" algn="just">
              <a:buFontTx/>
              <a:buChar char="-"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Escolhe a melhor pergunta</a:t>
            </a:r>
          </a:p>
          <a:p>
            <a:pPr marL="1257300" lvl="2" indent="-342900" algn="just">
              <a:buFontTx/>
              <a:buChar char="-"/>
            </a:pP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Extra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Trees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</a:t>
            </a:r>
          </a:p>
          <a:p>
            <a:pPr marL="1257300" lvl="2" indent="-342900" algn="just">
              <a:buFontTx/>
              <a:buChar char="-"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Escolhe uma pergunta aleatória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8676E52-550D-4468-8629-0D833886EBFD}"/>
              </a:ext>
            </a:extLst>
          </p:cNvPr>
          <p:cNvSpPr/>
          <p:nvPr/>
        </p:nvSpPr>
        <p:spPr>
          <a:xfrm>
            <a:off x="6429502" y="1842253"/>
            <a:ext cx="1199938" cy="105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Sexo Feminino?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7A599AE-272A-469D-89BB-BD2812BF5893}"/>
              </a:ext>
            </a:extLst>
          </p:cNvPr>
          <p:cNvSpPr/>
          <p:nvPr/>
        </p:nvSpPr>
        <p:spPr>
          <a:xfrm>
            <a:off x="4314354" y="3661016"/>
            <a:ext cx="1199938" cy="105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Jogadora de Futebol?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F5FFC3CB-B6F3-4246-8FA8-BB2A189E3785}"/>
              </a:ext>
            </a:extLst>
          </p:cNvPr>
          <p:cNvCxnSpPr>
            <a:stCxn id="3" idx="2"/>
            <a:endCxn id="25" idx="0"/>
          </p:cNvCxnSpPr>
          <p:nvPr/>
        </p:nvCxnSpPr>
        <p:spPr>
          <a:xfrm rot="5400000">
            <a:off x="5589865" y="2221410"/>
            <a:ext cx="764064" cy="2115148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7B58C3C-9304-430D-8845-C1AFBE8F78C0}"/>
              </a:ext>
            </a:extLst>
          </p:cNvPr>
          <p:cNvSpPr/>
          <p:nvPr/>
        </p:nvSpPr>
        <p:spPr>
          <a:xfrm>
            <a:off x="8459291" y="3661016"/>
            <a:ext cx="1199938" cy="105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É ator?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FC20B8AF-0A27-4236-ACB2-32A5A76E7E6D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rot="16200000" flipH="1">
            <a:off x="7662333" y="2264089"/>
            <a:ext cx="764064" cy="2029789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EF9538B-5AE8-439E-BB0E-7BA710EE16D1}"/>
              </a:ext>
            </a:extLst>
          </p:cNvPr>
          <p:cNvSpPr/>
          <p:nvPr/>
        </p:nvSpPr>
        <p:spPr>
          <a:xfrm>
            <a:off x="3343219" y="5513684"/>
            <a:ext cx="1199938" cy="105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Marta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E405D008-A07A-4603-BE85-6C1A862A74C6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rot="5400000">
            <a:off x="4029772" y="4629132"/>
            <a:ext cx="797969" cy="97113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6D8BD70C-11AF-49F6-B7D2-BF6951DB9040}"/>
              </a:ext>
            </a:extLst>
          </p:cNvPr>
          <p:cNvSpPr/>
          <p:nvPr/>
        </p:nvSpPr>
        <p:spPr>
          <a:xfrm>
            <a:off x="5371928" y="5513685"/>
            <a:ext cx="1199938" cy="105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Natalie Portman</a:t>
            </a:r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147C3A49-F511-49A2-A0F2-909CAFFE9FA5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 rot="16200000" flipH="1">
            <a:off x="5044125" y="4585913"/>
            <a:ext cx="797970" cy="105757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6A91EF86-9155-4B9C-AD14-B7C8C46B4116}"/>
              </a:ext>
            </a:extLst>
          </p:cNvPr>
          <p:cNvSpPr/>
          <p:nvPr/>
        </p:nvSpPr>
        <p:spPr>
          <a:xfrm>
            <a:off x="7485817" y="5513684"/>
            <a:ext cx="1199938" cy="105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Will Smith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AFA2B51D-DCB6-4805-8E8C-71091EEA7D77}"/>
              </a:ext>
            </a:extLst>
          </p:cNvPr>
          <p:cNvSpPr/>
          <p:nvPr/>
        </p:nvSpPr>
        <p:spPr>
          <a:xfrm>
            <a:off x="9416506" y="5513684"/>
            <a:ext cx="1199938" cy="105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Gustavo Borges</a:t>
            </a:r>
          </a:p>
        </p:txBody>
      </p: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2813AFB0-5E33-4D21-923D-93B4560EAB9F}"/>
              </a:ext>
            </a:extLst>
          </p:cNvPr>
          <p:cNvCxnSpPr>
            <a:cxnSpLocks/>
            <a:stCxn id="26" idx="2"/>
            <a:endCxn id="45" idx="0"/>
          </p:cNvCxnSpPr>
          <p:nvPr/>
        </p:nvCxnSpPr>
        <p:spPr>
          <a:xfrm rot="5400000">
            <a:off x="8173539" y="4627962"/>
            <a:ext cx="797969" cy="97347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E9CAB08F-33C5-45BB-ADD5-F89FA97E9B80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 rot="16200000" flipH="1">
            <a:off x="9138883" y="4636091"/>
            <a:ext cx="797969" cy="95721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59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16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513986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Passo 4: Treinar e Testar o Modelo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Separação da Base de Dados em Treino e Teste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Separamos os dados aleatoriamente em 2 conjuntos: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Treino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Teste</a:t>
            </a:r>
          </a:p>
          <a:p>
            <a:pPr marL="1257300" lvl="2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 treino são os dados que o seu modelo vai usar para aprender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 teste são os dados que usamos para ver se o modelo aprendeu bem</a:t>
            </a:r>
          </a:p>
          <a:p>
            <a:pPr marL="800100" lvl="1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 80% dados treino e 20% dados de teste.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Avaliamos sempre o resultado nos testes, para não correr o risco de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overfitting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8997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17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418576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Overfitting</a:t>
            </a: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Imagine que a gente tenha dado todos os dados para o modelo aprender</a:t>
            </a:r>
          </a:p>
          <a:p>
            <a:pPr marL="800100" lvl="1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Nesse caso, o modelo aparentemente já viu de tudo, então ele seria melhor</a:t>
            </a:r>
          </a:p>
          <a:p>
            <a:pPr marL="800100" lvl="1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MAS, na prática corremos o risco que o modelo acabe ficando específico demais para os dados de treino e quando formos usar no mundo real, ele faça uma péssima previsão</a:t>
            </a:r>
          </a:p>
          <a:p>
            <a:pPr marL="800100" lvl="1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Por isso, precisamos dos dados de teste, pra ver se, em uma situação igual ao mundo real, ele vai funcionar bem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2411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18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83099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Overfitting</a:t>
            </a: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8" name="Picture 2" descr="Underfitting and Overfitting in Machine Learning - GeeksforGeeks">
            <a:extLst>
              <a:ext uri="{FF2B5EF4-FFF2-40B4-BE49-F238E27FC236}">
                <a16:creationId xmlns:a16="http://schemas.microsoft.com/office/drawing/2014/main" id="{9BF748D6-12AF-43AA-8F3A-BEA06C202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20" y="2218092"/>
            <a:ext cx="9580356" cy="392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64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19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526297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Passo 5: Comparar os Resultados do Teste e Escolher o Vencedor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Análise dos Modelos pelas Métricas que escolhemos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Calculamos o R² e o RSME para cada modelo.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Escolhemos 1 métrica para ser a principal, digamos R²</a:t>
            </a:r>
          </a:p>
          <a:p>
            <a:pPr marL="800100" lvl="1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Nesse caso, o modelo com o maior R² vai ser considerado o melhor modelo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Usamos o RSME para critério de desempate ou para comparar modelos com R² parecidos</a:t>
            </a:r>
          </a:p>
          <a:p>
            <a:pPr marL="800100" lvl="1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MAS, esses não são os únicos critérios: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Um modelo que demore 1hr para treinar e fazer previsões é pior do que um modelo que demore 5min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Um modelo que precise de menos informações para funcionar (mais simples) é melhor do que um modelo mais complexo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571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2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483209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Modelo de Previsão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Nosso objetivo: Prever o preço da diária dos imóveis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 Modelo é como se fosse “uma equação”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Y = a * X + b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No nosso caso: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Y = preço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x1 = quartos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x2 = camas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x3 = banheiros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x4 =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amenities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...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Y = a*x1 + b*x2 + c*x3 +d*x4 + ... + z</a:t>
            </a: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665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20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495520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Passo 6: Analisar o Melhor Modelo mais a Fundo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Como esse modelo funciona? Quais as </a:t>
            </a: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features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mais importantes?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Depois do modelo pronto e escolhido o melhor modelo, analisamos como o melhor modelo funciona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Identificamos a importância de cada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feature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para ver oportunidades de melhoria</a:t>
            </a:r>
          </a:p>
          <a:p>
            <a:pPr marL="800100" lvl="1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 Se uma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feature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/coluna não é utilizada pelo nosso modelo, ou é muito pouco importante, podemos testar retirar essa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feature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/coluna do modelo e ver o resultado</a:t>
            </a:r>
          </a:p>
          <a:p>
            <a:pPr marL="800100" lvl="1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 resultado pode melhorar ou piorar, mas lembre sempre de olhar: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Métricas escolhidas (R² e RSME)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Velocidade do Modelo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Simplicidade do Modelo</a:t>
            </a:r>
          </a:p>
        </p:txBody>
      </p:sp>
    </p:spTree>
    <p:extLst>
      <p:ext uri="{BB962C8B-B14F-4D97-AF65-F5344CB8AC3E}">
        <p14:creationId xmlns:p14="http://schemas.microsoft.com/office/powerpoint/2010/main" val="1213955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21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526297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Passo 7: Fazer ajustes no Melhor Modelo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Testamos a cada mudança que fazemos no modelo para fazer um ajuste final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Vemos se as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features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identificadas no último passo podem ser retiradas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 cada etapa, treinamos e testamos o modelo, sempre comparando com o resultado original e o resultado anterior</a:t>
            </a:r>
          </a:p>
          <a:p>
            <a:pPr marL="800100" lvl="1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Objetivo: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Encontrar uma possível melhoria ao modelo (inclusive de previsão -&gt; maior R² ou menor RSME)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Ver se conseguimos chegar no mesmo resultado ou em um resultado muito próximo com um modelo mais simples e mais rápido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Fazemos outros testes que a gente queira ou tenha planejado nas etapas anteriores do projeto (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 testar não excluir uma coluna ou tratamento de outlier)</a:t>
            </a:r>
          </a:p>
        </p:txBody>
      </p:sp>
    </p:spTree>
    <p:extLst>
      <p:ext uri="{BB962C8B-B14F-4D97-AF65-F5344CB8AC3E}">
        <p14:creationId xmlns:p14="http://schemas.microsoft.com/office/powerpoint/2010/main" val="258378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421653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Modelo de Previsão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Machine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Learning é o que vamos usar para chegar nessa equação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No nosso caso: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Y = preço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x1 = quartos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x2 = camas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x3 = banheiros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x4 =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amenities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...</a:t>
            </a: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Y = a*x1 + b*x2 + c*x3 +d*x4 + ... + z</a:t>
            </a: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269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498598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Passos para Criar/Treinar um Modelo</a:t>
            </a:r>
          </a:p>
          <a:p>
            <a:pPr algn="just"/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- Passo 1: Definir se é Classificação ou Regressão</a:t>
            </a: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Passo 2: Escolher as Métricas para Avaliar o Modelo</a:t>
            </a: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Passo 3: Escolher quais Modelos vamos usar/testar</a:t>
            </a: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Passo 4: Treinar os Modelos e Testar</a:t>
            </a: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Passo 5: Comparar os Resultados dos Modelos e Escolher o Vencedor</a:t>
            </a: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Passo 6: Analisar o Melhor Modelo mais a Fundo</a:t>
            </a: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Passo 7: Fazer ajustes no Melhor Modelo 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910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5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421653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Passo 1: Definir se é Classificação ou Regressão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Modelos de </a:t>
            </a: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Machine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Learning: Classificação x Regressão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Classificação: Categoria (Separar entre A, B, C)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 Diagnóstico, SPAM</a:t>
            </a:r>
          </a:p>
          <a:p>
            <a:pPr marL="1257300" lvl="2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Regressão: Valor Específico (um número)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 Preço, Velocidade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7749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6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381642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Objetivo: Calcular o preço da diária do imóvel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Problema de Regressão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 regressão mais simples é y = a*x + b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Mas como vimos, podemos ter inúmeras variáveis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Como o Modelo Encontra essas variáveis?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Utilizando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Machine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Learning, agora, como?</a:t>
            </a: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Existem inúmeros modelos, mas vamos focar aqui nos 3 que vamos usar (já vou explicar quais e como funcionam)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2623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7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421653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Passo 2: Escolher as Métricas para Avaliar o Modelo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Como definir o melhor modelo? É o que “erra menos”? É o que “acerta mais”?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Vamos entender:</a:t>
            </a:r>
          </a:p>
          <a:p>
            <a:pPr marL="1257300" lvl="2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Modelo 1: Verde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Modelo 2: Vermelho</a:t>
            </a:r>
          </a:p>
          <a:p>
            <a:pPr marL="1257300" lvl="2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7" name="Picture 2" descr="Linear Correlation and Regression">
            <a:extLst>
              <a:ext uri="{FF2B5EF4-FFF2-40B4-BE49-F238E27FC236}">
                <a16:creationId xmlns:a16="http://schemas.microsoft.com/office/drawing/2014/main" id="{44F95223-50C4-4E79-B4F2-1F43A6B4F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093" y="2882879"/>
            <a:ext cx="4434806" cy="35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38F8CAA4-C91B-4521-964B-ECD0DAA235A0}"/>
              </a:ext>
            </a:extLst>
          </p:cNvPr>
          <p:cNvSpPr/>
          <p:nvPr/>
        </p:nvSpPr>
        <p:spPr>
          <a:xfrm>
            <a:off x="7074641" y="4447983"/>
            <a:ext cx="61507" cy="615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A2C9A7A-EE34-48B3-97C4-5C071DD655E0}"/>
              </a:ext>
            </a:extLst>
          </p:cNvPr>
          <p:cNvSpPr/>
          <p:nvPr/>
        </p:nvSpPr>
        <p:spPr>
          <a:xfrm>
            <a:off x="7082158" y="4073144"/>
            <a:ext cx="61507" cy="615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D5DA8A5-8624-442C-A5F1-148150AD137B}"/>
              </a:ext>
            </a:extLst>
          </p:cNvPr>
          <p:cNvSpPr/>
          <p:nvPr/>
        </p:nvSpPr>
        <p:spPr>
          <a:xfrm>
            <a:off x="7791535" y="4515309"/>
            <a:ext cx="61507" cy="615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CEFE47E-C51B-44B3-BA3E-1A5A1851739C}"/>
              </a:ext>
            </a:extLst>
          </p:cNvPr>
          <p:cNvSpPr/>
          <p:nvPr/>
        </p:nvSpPr>
        <p:spPr>
          <a:xfrm>
            <a:off x="8599324" y="3429000"/>
            <a:ext cx="61507" cy="615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0AFA7AA-6A00-4CDF-B88A-00B2086DA2F2}"/>
              </a:ext>
            </a:extLst>
          </p:cNvPr>
          <p:cNvSpPr/>
          <p:nvPr/>
        </p:nvSpPr>
        <p:spPr>
          <a:xfrm>
            <a:off x="7791536" y="4073145"/>
            <a:ext cx="61507" cy="615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C0F06C-0C92-4E52-A11C-CC325F361476}"/>
              </a:ext>
            </a:extLst>
          </p:cNvPr>
          <p:cNvSpPr/>
          <p:nvPr/>
        </p:nvSpPr>
        <p:spPr>
          <a:xfrm>
            <a:off x="8599324" y="5175481"/>
            <a:ext cx="61507" cy="615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F70AB2-534E-4DB8-99A1-37C645CEC37A}"/>
              </a:ext>
            </a:extLst>
          </p:cNvPr>
          <p:cNvSpPr/>
          <p:nvPr/>
        </p:nvSpPr>
        <p:spPr>
          <a:xfrm rot="21371216">
            <a:off x="6831347" y="2882879"/>
            <a:ext cx="1603275" cy="876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34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8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544764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Passo 2: Escolher as Métricas para Avaliar o Modelo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Existem diversas métricas, usaremos 2 aqui: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R²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De 0 a 1 -&gt; Quanto Maior, Melhor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Explicação Lúdica: Mede “o quanto” dos valores o modelo consegue explicar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 92% significa que o modelo consegue explicar 92% da variância dos dados a partir das informações que você dá para ele</a:t>
            </a:r>
          </a:p>
          <a:p>
            <a:pPr marL="1257300" lvl="2" indent="-342900" algn="just">
              <a:buFontTx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RSME (Erro quadrático Médio ou Raiz do Erro Quadrático Médio)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Pode ser qualquer valor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Mede o “quanto o modelo erra”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96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9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353943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Passo 2: Escolher as Métricas para Avaliar o Modelo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Existem diversas métricas, usaremos 2 aqui:</a:t>
            </a:r>
          </a:p>
          <a:p>
            <a:pPr lvl="2" algn="just"/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RSME (Erro quadrático Médio ou Raiz do Erro Quadrático Médio)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Pode ser qualquer valor</a:t>
            </a:r>
          </a:p>
          <a:p>
            <a:pPr marL="1257300" lvl="2" indent="-342900" algn="just">
              <a:buFontTx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Mede o “quanto o modelo erra”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11" name="Picture 2" descr="Linear Correlation and Regression">
            <a:extLst>
              <a:ext uri="{FF2B5EF4-FFF2-40B4-BE49-F238E27FC236}">
                <a16:creationId xmlns:a16="http://schemas.microsoft.com/office/drawing/2014/main" id="{65736F4A-C4F9-47D7-ABE3-ECEAD6EAB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93" y="2875505"/>
            <a:ext cx="4434806" cy="35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AEAA1ACB-8B46-4212-A4FB-CB12FF44B577}"/>
              </a:ext>
            </a:extLst>
          </p:cNvPr>
          <p:cNvSpPr/>
          <p:nvPr/>
        </p:nvSpPr>
        <p:spPr>
          <a:xfrm>
            <a:off x="7501258" y="4065770"/>
            <a:ext cx="61507" cy="615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6F47C71-B4B4-4EF5-BC4A-11DB622DB287}"/>
              </a:ext>
            </a:extLst>
          </p:cNvPr>
          <p:cNvSpPr/>
          <p:nvPr/>
        </p:nvSpPr>
        <p:spPr>
          <a:xfrm>
            <a:off x="8210635" y="4507935"/>
            <a:ext cx="61507" cy="615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A50955C-35AA-49CC-A09C-B2E6F6FFAFFB}"/>
              </a:ext>
            </a:extLst>
          </p:cNvPr>
          <p:cNvSpPr/>
          <p:nvPr/>
        </p:nvSpPr>
        <p:spPr>
          <a:xfrm>
            <a:off x="9018424" y="3421626"/>
            <a:ext cx="61507" cy="615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C1C01AF-B8CC-4C02-BA03-EC3A098B5E74}"/>
              </a:ext>
            </a:extLst>
          </p:cNvPr>
          <p:cNvSpPr/>
          <p:nvPr/>
        </p:nvSpPr>
        <p:spPr>
          <a:xfrm rot="21371216">
            <a:off x="7250447" y="2875505"/>
            <a:ext cx="1603275" cy="876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859440A-7CC9-486F-B9D8-FAE18207AF5A}"/>
              </a:ext>
            </a:extLst>
          </p:cNvPr>
          <p:cNvCxnSpPr>
            <a:cxnSpLocks/>
          </p:cNvCxnSpPr>
          <p:nvPr/>
        </p:nvCxnSpPr>
        <p:spPr>
          <a:xfrm flipH="1">
            <a:off x="7524495" y="4113942"/>
            <a:ext cx="5904" cy="32666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96CF039-9254-4A45-A8B1-8C00A9835032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241389" y="4127278"/>
            <a:ext cx="1" cy="38065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F494FC5-F924-4CEA-8AE8-72AD8AA0A84E}"/>
              </a:ext>
            </a:extLst>
          </p:cNvPr>
          <p:cNvCxnSpPr>
            <a:cxnSpLocks/>
          </p:cNvCxnSpPr>
          <p:nvPr/>
        </p:nvCxnSpPr>
        <p:spPr>
          <a:xfrm flipH="1">
            <a:off x="9049178" y="3483133"/>
            <a:ext cx="1" cy="22805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B10FE2E-49CC-42C9-B936-C091A2C891C0}"/>
              </a:ext>
            </a:extLst>
          </p:cNvPr>
          <p:cNvSpPr txBox="1"/>
          <p:nvPr/>
        </p:nvSpPr>
        <p:spPr>
          <a:xfrm>
            <a:off x="7524495" y="4050411"/>
            <a:ext cx="29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BA221D7-3873-450A-9595-65829B47170F}"/>
              </a:ext>
            </a:extLst>
          </p:cNvPr>
          <p:cNvSpPr txBox="1"/>
          <p:nvPr/>
        </p:nvSpPr>
        <p:spPr>
          <a:xfrm>
            <a:off x="8275697" y="4163717"/>
            <a:ext cx="29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66DF393-ADA7-4C97-AB29-9680729C44ED}"/>
              </a:ext>
            </a:extLst>
          </p:cNvPr>
          <p:cNvSpPr txBox="1"/>
          <p:nvPr/>
        </p:nvSpPr>
        <p:spPr>
          <a:xfrm>
            <a:off x="9052732" y="3329244"/>
            <a:ext cx="29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CB9AB8E-EE31-419D-85CF-CE9F2E3964D5}"/>
              </a:ext>
            </a:extLst>
          </p:cNvPr>
          <p:cNvSpPr txBox="1"/>
          <p:nvPr/>
        </p:nvSpPr>
        <p:spPr>
          <a:xfrm>
            <a:off x="549780" y="3597159"/>
            <a:ext cx="66713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algn="just">
              <a:buFontTx/>
              <a:buChar char="-"/>
            </a:pPr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Modelo 1: Verde</a:t>
            </a:r>
          </a:p>
          <a:p>
            <a:pPr lvl="3"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RSME=Raiz(1² + 1² + 1²)=</a:t>
            </a:r>
          </a:p>
          <a:p>
            <a:pPr lvl="3"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Raiz(3) = 1,73</a:t>
            </a:r>
          </a:p>
          <a:p>
            <a:pPr lvl="3"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1257300" lvl="2" indent="-342900" algn="just">
              <a:buFontTx/>
              <a:buChar char="-"/>
            </a:pPr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Modelo 2: Vermelho</a:t>
            </a:r>
          </a:p>
          <a:p>
            <a:pPr lvl="3"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RSME=Raiz(0²+0²+3²)=</a:t>
            </a:r>
          </a:p>
          <a:p>
            <a:pPr lvl="3"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Raiz(9) = 3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4D9FD9C-8BAA-4DF4-AD12-F76A61D00654}"/>
              </a:ext>
            </a:extLst>
          </p:cNvPr>
          <p:cNvSpPr/>
          <p:nvPr/>
        </p:nvSpPr>
        <p:spPr>
          <a:xfrm>
            <a:off x="7493741" y="4425249"/>
            <a:ext cx="61507" cy="615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1DA511E-F9B1-451A-91EC-CD0B6C698B71}"/>
              </a:ext>
            </a:extLst>
          </p:cNvPr>
          <p:cNvSpPr/>
          <p:nvPr/>
        </p:nvSpPr>
        <p:spPr>
          <a:xfrm>
            <a:off x="8210636" y="4050411"/>
            <a:ext cx="61507" cy="615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E78DFD7-9B45-40D3-941F-404CBE72722F}"/>
              </a:ext>
            </a:extLst>
          </p:cNvPr>
          <p:cNvSpPr/>
          <p:nvPr/>
        </p:nvSpPr>
        <p:spPr>
          <a:xfrm>
            <a:off x="9018424" y="5152747"/>
            <a:ext cx="61507" cy="615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950A5535-B48E-4401-A060-21F6CCF9321F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9049178" y="3711186"/>
            <a:ext cx="3556" cy="144156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90022F5-CB65-44BF-B386-70230D092104}"/>
              </a:ext>
            </a:extLst>
          </p:cNvPr>
          <p:cNvSpPr txBox="1"/>
          <p:nvPr/>
        </p:nvSpPr>
        <p:spPr>
          <a:xfrm>
            <a:off x="9039470" y="4372430"/>
            <a:ext cx="29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03561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1486</Words>
  <Application>Microsoft Office PowerPoint</Application>
  <PresentationFormat>Widescreen</PresentationFormat>
  <Paragraphs>263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(Corpo)</vt:lpstr>
      <vt:lpstr>Calibri Light</vt:lpstr>
      <vt:lpstr>Play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</dc:creator>
  <cp:lastModifiedBy>douglas pereira</cp:lastModifiedBy>
  <cp:revision>1074</cp:revision>
  <dcterms:created xsi:type="dcterms:W3CDTF">2016-02-29T23:43:25Z</dcterms:created>
  <dcterms:modified xsi:type="dcterms:W3CDTF">2021-12-16T02:04:27Z</dcterms:modified>
</cp:coreProperties>
</file>