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70" r:id="rId5"/>
    <p:sldId id="291" r:id="rId6"/>
    <p:sldId id="297" r:id="rId7"/>
    <p:sldId id="293" r:id="rId8"/>
    <p:sldId id="298" r:id="rId9"/>
    <p:sldId id="300" r:id="rId10"/>
    <p:sldId id="299" r:id="rId11"/>
    <p:sldId id="294" r:id="rId12"/>
    <p:sldId id="289" r:id="rId13"/>
    <p:sldId id="296"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86" d="100"/>
          <a:sy n="86" d="100"/>
        </p:scale>
        <p:origin x="562" y="10"/>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4/7/2021</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4/7/2021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jp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25534" y="1776603"/>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dirty="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4/7/2021</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176866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5806" y="1757319"/>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pic>
        <p:nvPicPr>
          <p:cNvPr id="19" name="Picture 18">
            <a:extLst>
              <a:ext uri="{FF2B5EF4-FFF2-40B4-BE49-F238E27FC236}">
                <a16:creationId xmlns:a16="http://schemas.microsoft.com/office/drawing/2014/main" id="{6525806E-83A6-4961-A0AF-D228E706078E}"/>
              </a:ext>
            </a:extLst>
          </p:cNvPr>
          <p:cNvPicPr>
            <a:picLocks noChangeAspect="1"/>
          </p:cNvPicPr>
          <p:nvPr userDrawn="1"/>
        </p:nvPicPr>
        <p:blipFill>
          <a:blip r:embed="rId4"/>
          <a:stretch>
            <a:fillRect/>
          </a:stretch>
        </p:blipFill>
        <p:spPr>
          <a:xfrm>
            <a:off x="11094720" y="5760720"/>
            <a:ext cx="1097280" cy="1097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034233" y="113671"/>
            <a:ext cx="5157767"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2" name="Date Placeholder 1"/>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pic>
        <p:nvPicPr>
          <p:cNvPr id="15" name="Picture 14">
            <a:extLst>
              <a:ext uri="{FF2B5EF4-FFF2-40B4-BE49-F238E27FC236}">
                <a16:creationId xmlns:a16="http://schemas.microsoft.com/office/drawing/2014/main" id="{D412A07B-E191-4479-99E9-4503167EE2B6}"/>
              </a:ext>
            </a:extLst>
          </p:cNvPr>
          <p:cNvPicPr>
            <a:picLocks noChangeAspect="1"/>
          </p:cNvPicPr>
          <p:nvPr userDrawn="1"/>
        </p:nvPicPr>
        <p:blipFill>
          <a:blip r:embed="rId4"/>
          <a:stretch>
            <a:fillRect/>
          </a:stretch>
        </p:blipFill>
        <p:spPr>
          <a:xfrm>
            <a:off x="11081983" y="5747983"/>
            <a:ext cx="1110017" cy="11100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pic>
        <p:nvPicPr>
          <p:cNvPr id="9" name="Picture 8">
            <a:extLst>
              <a:ext uri="{FF2B5EF4-FFF2-40B4-BE49-F238E27FC236}">
                <a16:creationId xmlns:a16="http://schemas.microsoft.com/office/drawing/2014/main" id="{77DCD255-3142-4714-8496-DB04C58A4FB8}"/>
              </a:ext>
            </a:extLst>
          </p:cNvPr>
          <p:cNvPicPr>
            <a:picLocks noChangeAspect="1"/>
          </p:cNvPicPr>
          <p:nvPr userDrawn="1"/>
        </p:nvPicPr>
        <p:blipFill>
          <a:blip r:embed="rId5"/>
          <a:stretch>
            <a:fillRect/>
          </a:stretch>
        </p:blipFill>
        <p:spPr>
          <a:xfrm>
            <a:off x="11002340" y="5720952"/>
            <a:ext cx="1181946" cy="1143430"/>
          </a:xfrm>
          <a:prstGeom prst="rect">
            <a:avLst/>
          </a:prstGeom>
        </p:spPr>
      </p:pic>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pic>
        <p:nvPicPr>
          <p:cNvPr id="18" name="Picture 17">
            <a:extLst>
              <a:ext uri="{FF2B5EF4-FFF2-40B4-BE49-F238E27FC236}">
                <a16:creationId xmlns:a16="http://schemas.microsoft.com/office/drawing/2014/main" id="{2E04FDC7-4AED-4605-AD6D-59FB8F1B6C09}"/>
              </a:ext>
            </a:extLst>
          </p:cNvPr>
          <p:cNvPicPr>
            <a:picLocks noChangeAspect="1"/>
          </p:cNvPicPr>
          <p:nvPr userDrawn="1"/>
        </p:nvPicPr>
        <p:blipFill>
          <a:blip r:embed="rId6"/>
          <a:stretch>
            <a:fillRect/>
          </a:stretch>
        </p:blipFill>
        <p:spPr>
          <a:xfrm>
            <a:off x="11241883" y="5883580"/>
            <a:ext cx="946940" cy="974420"/>
          </a:xfrm>
          <a:prstGeom prst="rect">
            <a:avLst/>
          </a:prstGeom>
        </p:spPr>
      </p:pic>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4/7/2021</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7" name="Picture 6">
            <a:extLst>
              <a:ext uri="{FF2B5EF4-FFF2-40B4-BE49-F238E27FC236}">
                <a16:creationId xmlns:a16="http://schemas.microsoft.com/office/drawing/2014/main" id="{5553911A-C1FB-47B0-A807-CACF6FFC50EC}"/>
              </a:ext>
            </a:extLst>
          </p:cNvPr>
          <p:cNvPicPr>
            <a:picLocks noChangeAspect="1"/>
          </p:cNvPicPr>
          <p:nvPr userDrawn="1"/>
        </p:nvPicPr>
        <p:blipFill>
          <a:blip r:embed="rId6"/>
          <a:stretch>
            <a:fillRect/>
          </a:stretch>
        </p:blipFill>
        <p:spPr>
          <a:xfrm>
            <a:off x="11245060" y="5883580"/>
            <a:ext cx="946940" cy="974420"/>
          </a:xfrm>
          <a:prstGeom prst="rect">
            <a:avLst/>
          </a:prstGeom>
        </p:spPr>
      </p:pic>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pic>
        <p:nvPicPr>
          <p:cNvPr id="19" name="Picture 18">
            <a:extLst>
              <a:ext uri="{FF2B5EF4-FFF2-40B4-BE49-F238E27FC236}">
                <a16:creationId xmlns:a16="http://schemas.microsoft.com/office/drawing/2014/main" id="{4EAE7D90-651A-40E8-8C1A-C7A3F57000C5}"/>
              </a:ext>
            </a:extLst>
          </p:cNvPr>
          <p:cNvPicPr>
            <a:picLocks noChangeAspect="1"/>
          </p:cNvPicPr>
          <p:nvPr userDrawn="1"/>
        </p:nvPicPr>
        <p:blipFill>
          <a:blip r:embed="rId6"/>
          <a:stretch>
            <a:fillRect/>
          </a:stretch>
        </p:blipFill>
        <p:spPr>
          <a:xfrm>
            <a:off x="11245060" y="5883580"/>
            <a:ext cx="946940" cy="974420"/>
          </a:xfrm>
          <a:prstGeom prst="rect">
            <a:avLst/>
          </a:prstGeom>
        </p:spPr>
      </p:pic>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pic>
        <p:nvPicPr>
          <p:cNvPr id="20" name="Picture 19">
            <a:extLst>
              <a:ext uri="{FF2B5EF4-FFF2-40B4-BE49-F238E27FC236}">
                <a16:creationId xmlns:a16="http://schemas.microsoft.com/office/drawing/2014/main" id="{0C04B3F6-8588-488F-8E9A-2F082E9814AA}"/>
              </a:ext>
            </a:extLst>
          </p:cNvPr>
          <p:cNvPicPr>
            <a:picLocks noChangeAspect="1"/>
          </p:cNvPicPr>
          <p:nvPr userDrawn="1"/>
        </p:nvPicPr>
        <p:blipFill>
          <a:blip r:embed="rId6"/>
          <a:stretch>
            <a:fillRect/>
          </a:stretch>
        </p:blipFill>
        <p:spPr>
          <a:xfrm>
            <a:off x="11080731" y="5743307"/>
            <a:ext cx="1116010" cy="11160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89148" y="1374172"/>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4/7/2021</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4" name="Picture 3">
            <a:extLst>
              <a:ext uri="{FF2B5EF4-FFF2-40B4-BE49-F238E27FC236}">
                <a16:creationId xmlns:a16="http://schemas.microsoft.com/office/drawing/2014/main" id="{1138DC3E-508B-434A-8236-8B55AE015EB8}"/>
              </a:ext>
            </a:extLst>
          </p:cNvPr>
          <p:cNvPicPr>
            <a:picLocks noChangeAspect="1"/>
          </p:cNvPicPr>
          <p:nvPr userDrawn="1"/>
        </p:nvPicPr>
        <p:blipFill>
          <a:blip r:embed="rId5"/>
          <a:stretch>
            <a:fillRect/>
          </a:stretch>
        </p:blipFill>
        <p:spPr>
          <a:xfrm>
            <a:off x="11094720" y="5774863"/>
            <a:ext cx="1097280" cy="1097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4/7/2021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4/7/2021</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7131" y="3856640"/>
            <a:ext cx="3684104" cy="1454426"/>
          </a:xfrm>
        </p:spPr>
        <p:txBody>
          <a:bodyPr>
            <a:normAutofit fontScale="55000" lnSpcReduction="20000"/>
          </a:bodyPr>
          <a:lstStyle/>
          <a:p>
            <a:pPr algn="l"/>
            <a:r>
              <a:rPr lang="en-IN" sz="5100" b="1" dirty="0"/>
              <a:t>Team Members:</a:t>
            </a:r>
          </a:p>
          <a:p>
            <a:pPr algn="l"/>
            <a:r>
              <a:rPr lang="en-US" sz="3500" b="1" dirty="0" err="1"/>
              <a:t>Parteek</a:t>
            </a:r>
            <a:r>
              <a:rPr lang="en-US" sz="3500" b="1" dirty="0"/>
              <a:t> Saini  (300323311)</a:t>
            </a:r>
          </a:p>
          <a:p>
            <a:pPr algn="l"/>
            <a:r>
              <a:rPr lang="en-US" sz="3500" b="1" dirty="0" err="1"/>
              <a:t>Jagseer</a:t>
            </a:r>
            <a:r>
              <a:rPr lang="en-US" sz="3500" b="1" dirty="0"/>
              <a:t> Singh (300323885)</a:t>
            </a:r>
          </a:p>
          <a:p>
            <a:pPr algn="l"/>
            <a:r>
              <a:rPr lang="en-US" sz="3500" b="1" dirty="0"/>
              <a:t>Shubam Kalra (300323868)</a:t>
            </a:r>
          </a:p>
          <a:p>
            <a:pPr algn="l"/>
            <a:endParaRPr lang="en-US" sz="3500" dirty="0"/>
          </a:p>
          <a:p>
            <a:pPr algn="l"/>
            <a:endParaRPr lang="en-US" sz="3500" dirty="0"/>
          </a:p>
          <a:p>
            <a:endParaRPr lang="en-US" dirty="0"/>
          </a:p>
        </p:txBody>
      </p:sp>
      <p:pic>
        <p:nvPicPr>
          <p:cNvPr id="4" name="Picture 2" descr="C:\Users\Harkamal Singh\Desktop\man_team.jpg">
            <a:extLst>
              <a:ext uri="{FF2B5EF4-FFF2-40B4-BE49-F238E27FC236}">
                <a16:creationId xmlns:a16="http://schemas.microsoft.com/office/drawing/2014/main" id="{9B9ECDF0-53C6-457B-8DA5-FC3B99B3FA93}"/>
              </a:ext>
            </a:extLst>
          </p:cNvPr>
          <p:cNvPicPr>
            <a:picLocks noChangeAspect="1" noChangeArrowheads="1"/>
          </p:cNvPicPr>
          <p:nvPr/>
        </p:nvPicPr>
        <p:blipFill>
          <a:blip r:embed="rId2" cstate="print"/>
          <a:srcRect/>
          <a:stretch>
            <a:fillRect/>
          </a:stretch>
        </p:blipFill>
        <p:spPr bwMode="auto">
          <a:xfrm>
            <a:off x="630382" y="3772640"/>
            <a:ext cx="3456384" cy="2590800"/>
          </a:xfrm>
          <a:prstGeom prst="ellipse">
            <a:avLst/>
          </a:prstGeom>
          <a:ln>
            <a:noFill/>
          </a:ln>
          <a:effectLst>
            <a:softEdge rad="112500"/>
          </a:effectLst>
        </p:spPr>
      </p:pic>
      <p:sp>
        <p:nvSpPr>
          <p:cNvPr id="5" name="Rectangle 4">
            <a:extLst>
              <a:ext uri="{FF2B5EF4-FFF2-40B4-BE49-F238E27FC236}">
                <a16:creationId xmlns:a16="http://schemas.microsoft.com/office/drawing/2014/main" id="{4F7AA75C-E8E2-492C-9887-F4A11C02D660}"/>
              </a:ext>
            </a:extLst>
          </p:cNvPr>
          <p:cNvSpPr/>
          <p:nvPr/>
        </p:nvSpPr>
        <p:spPr>
          <a:xfrm>
            <a:off x="1780309" y="1859340"/>
            <a:ext cx="8631382" cy="1569660"/>
          </a:xfrm>
          <a:prstGeom prst="rect">
            <a:avLst/>
          </a:prstGeom>
        </p:spPr>
        <p:txBody>
          <a:bodyPr wrap="square">
            <a:spAutoFit/>
          </a:bodyPr>
          <a:lstStyle/>
          <a:p>
            <a:pPr algn="ctr"/>
            <a:r>
              <a:rPr lang="en-US" sz="4800" dirty="0">
                <a:solidFill>
                  <a:srgbClr val="FFC000"/>
                </a:solidFill>
                <a:latin typeface="+mj-lt"/>
              </a:rPr>
              <a:t>Student Information Management System </a:t>
            </a:r>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AD10-BEA1-4D0D-9195-FFD5CA98395C}"/>
              </a:ext>
            </a:extLst>
          </p:cNvPr>
          <p:cNvSpPr>
            <a:spLocks noGrp="1"/>
          </p:cNvSpPr>
          <p:nvPr>
            <p:ph type="title"/>
          </p:nvPr>
        </p:nvSpPr>
        <p:spPr>
          <a:xfrm>
            <a:off x="2137646" y="753228"/>
            <a:ext cx="9613861" cy="1080938"/>
          </a:xfrm>
        </p:spPr>
        <p:txBody>
          <a:bodyPr anchor="ctr">
            <a:normAutofit/>
          </a:bodyPr>
          <a:lstStyle/>
          <a:p>
            <a:r>
              <a:rPr lang="en-US" cap="all" dirty="0">
                <a:solidFill>
                  <a:srgbClr val="FFC000"/>
                </a:solidFill>
                <a:cs typeface="Times New Roman" pitchFamily="18" charset="0"/>
              </a:rPr>
              <a:t>Future enhancements</a:t>
            </a:r>
          </a:p>
        </p:txBody>
      </p:sp>
      <p:sp>
        <p:nvSpPr>
          <p:cNvPr id="5" name="Title 1">
            <a:extLst>
              <a:ext uri="{FF2B5EF4-FFF2-40B4-BE49-F238E27FC236}">
                <a16:creationId xmlns:a16="http://schemas.microsoft.com/office/drawing/2014/main" id="{9159A9D0-8775-4F7D-B1AE-F5E0F4B5AF64}"/>
              </a:ext>
            </a:extLst>
          </p:cNvPr>
          <p:cNvSpPr txBox="1">
            <a:spLocks/>
          </p:cNvSpPr>
          <p:nvPr/>
        </p:nvSpPr>
        <p:spPr>
          <a:xfrm>
            <a:off x="2290046" y="90562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endParaRPr lang="en-US" cap="all" dirty="0">
              <a:solidFill>
                <a:srgbClr val="FFC000"/>
              </a:solidFill>
              <a:cs typeface="Times New Roman" pitchFamily="18" charset="0"/>
            </a:endParaRPr>
          </a:p>
        </p:txBody>
      </p:sp>
      <p:sp>
        <p:nvSpPr>
          <p:cNvPr id="3" name="TextBox 2">
            <a:extLst>
              <a:ext uri="{FF2B5EF4-FFF2-40B4-BE49-F238E27FC236}">
                <a16:creationId xmlns:a16="http://schemas.microsoft.com/office/drawing/2014/main" id="{6D6D4BB1-667C-4EEA-AE9D-522A05F63CA3}"/>
              </a:ext>
            </a:extLst>
          </p:cNvPr>
          <p:cNvSpPr txBox="1"/>
          <p:nvPr/>
        </p:nvSpPr>
        <p:spPr>
          <a:xfrm>
            <a:off x="1733550" y="2138966"/>
            <a:ext cx="9124950"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Below are the following enhancements will we as a group plan to append to the existing's project:</a:t>
            </a:r>
          </a:p>
          <a:p>
            <a:pPr marL="285750" indent="-285750" algn="just">
              <a:buFont typeface="Arial" panose="020B0604020202020204" pitchFamily="34" charset="0"/>
              <a:buChar char="•"/>
            </a:pPr>
            <a:r>
              <a:rPr lang="en-US" sz="2400" dirty="0"/>
              <a:t>1. Sorting Student based on year by adding a dropdown list which when selected displays data of the students in a particular year.</a:t>
            </a:r>
          </a:p>
          <a:p>
            <a:pPr marL="285750" indent="-285750" algn="just">
              <a:buFont typeface="Arial" panose="020B0604020202020204" pitchFamily="34" charset="0"/>
              <a:buChar char="•"/>
            </a:pPr>
            <a:r>
              <a:rPr lang="en-US" sz="2400" dirty="0"/>
              <a:t>2. Searching students by </a:t>
            </a:r>
            <a:r>
              <a:rPr lang="en-US" sz="2400" dirty="0" err="1"/>
              <a:t>studentID</a:t>
            </a:r>
            <a:r>
              <a:rPr lang="en-US" sz="2400" dirty="0"/>
              <a:t> or email which will make easier to access</a:t>
            </a:r>
          </a:p>
          <a:p>
            <a:pPr marL="285750" indent="-285750" algn="just">
              <a:buFont typeface="Arial" panose="020B0604020202020204" pitchFamily="34" charset="0"/>
              <a:buChar char="•"/>
            </a:pPr>
            <a:r>
              <a:rPr lang="en-US" sz="2400" dirty="0"/>
              <a:t>3.Adding respective Professors of a student and all other details of students like grades, Unofficial and Official transcripts </a:t>
            </a:r>
          </a:p>
          <a:p>
            <a:pPr marL="285750" indent="-285750" algn="just">
              <a:buFont typeface="Arial" panose="020B0604020202020204" pitchFamily="34" charset="0"/>
              <a:buChar char="•"/>
            </a:pPr>
            <a:r>
              <a:rPr lang="en-US" sz="2400" dirty="0"/>
              <a:t>Online PDF Downloadable degree/diploma certificate</a:t>
            </a:r>
            <a:r>
              <a:rPr lang="en-US" sz="2000" dirty="0"/>
              <a:t>.</a:t>
            </a:r>
            <a:endParaRPr lang="en-CA" sz="2000" dirty="0"/>
          </a:p>
        </p:txBody>
      </p:sp>
    </p:spTree>
    <p:extLst>
      <p:ext uri="{BB962C8B-B14F-4D97-AF65-F5344CB8AC3E}">
        <p14:creationId xmlns:p14="http://schemas.microsoft.com/office/powerpoint/2010/main" val="312318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EEB2A6-ADAE-4BBE-BE04-0420A57EFFD9}"/>
              </a:ext>
            </a:extLst>
          </p:cNvPr>
          <p:cNvPicPr>
            <a:picLocks noChangeAspect="1"/>
          </p:cNvPicPr>
          <p:nvPr/>
        </p:nvPicPr>
        <p:blipFill>
          <a:blip r:embed="rId2"/>
          <a:stretch>
            <a:fillRect/>
          </a:stretch>
        </p:blipFill>
        <p:spPr>
          <a:xfrm>
            <a:off x="1926256" y="1589509"/>
            <a:ext cx="7328581" cy="327343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11459796"/>
      </p:ext>
    </p:extLst>
  </p:cSld>
  <p:clrMapOvr>
    <a:masterClrMapping/>
  </p:clrMapOvr>
  <mc:AlternateContent xmlns:mc="http://schemas.openxmlformats.org/markup-compatibility/2006" xmlns:p14="http://schemas.microsoft.com/office/powerpoint/2010/main">
    <mc:Choice Requires="p14">
      <p:transition spd="med" p14:dur="700" advTm="6809">
        <p:fade/>
      </p:transition>
    </mc:Choice>
    <mc:Fallback xmlns="">
      <p:transition spd="med" advTm="680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AD10-BEA1-4D0D-9195-FFD5CA98395C}"/>
              </a:ext>
            </a:extLst>
          </p:cNvPr>
          <p:cNvSpPr>
            <a:spLocks noGrp="1"/>
          </p:cNvSpPr>
          <p:nvPr>
            <p:ph type="title"/>
          </p:nvPr>
        </p:nvSpPr>
        <p:spPr/>
        <p:txBody>
          <a:bodyPr/>
          <a:lstStyle/>
          <a:p>
            <a:r>
              <a:rPr lang="en-IN" cap="all" dirty="0">
                <a:solidFill>
                  <a:srgbClr val="FFC000"/>
                </a:solidFill>
                <a:cs typeface="Times New Roman" pitchFamily="18" charset="0"/>
              </a:rPr>
              <a:t>Introduction </a:t>
            </a:r>
            <a:endParaRPr lang="en-US" dirty="0"/>
          </a:p>
        </p:txBody>
      </p:sp>
      <p:sp>
        <p:nvSpPr>
          <p:cNvPr id="4" name="Rectangle 3">
            <a:extLst>
              <a:ext uri="{FF2B5EF4-FFF2-40B4-BE49-F238E27FC236}">
                <a16:creationId xmlns:a16="http://schemas.microsoft.com/office/drawing/2014/main" id="{C970E969-7B7A-404C-9891-C2005A5FDA9F}"/>
              </a:ext>
            </a:extLst>
          </p:cNvPr>
          <p:cNvSpPr/>
          <p:nvPr/>
        </p:nvSpPr>
        <p:spPr>
          <a:xfrm>
            <a:off x="1748900" y="2360497"/>
            <a:ext cx="9410331" cy="757130"/>
          </a:xfrm>
          <a:prstGeom prst="rect">
            <a:avLst/>
          </a:prstGeom>
        </p:spPr>
        <p:txBody>
          <a:bodyPr wrap="square">
            <a:spAutoFit/>
          </a:bodyPr>
          <a:lstStyle/>
          <a:p>
            <a:pPr algn="just" defTabSz="914400">
              <a:lnSpc>
                <a:spcPct val="90000"/>
              </a:lnSpc>
              <a:spcBef>
                <a:spcPts val="1000"/>
              </a:spcBef>
              <a:defRPr sz="3570"/>
            </a:pPr>
            <a:r>
              <a:rPr lang="en-US" sz="2400" dirty="0"/>
              <a:t>AIM: To manage, access and update student's information in a college/university in a separate portal. </a:t>
            </a:r>
          </a:p>
        </p:txBody>
      </p:sp>
      <p:sp>
        <p:nvSpPr>
          <p:cNvPr id="5" name="Rectangle 4">
            <a:extLst>
              <a:ext uri="{FF2B5EF4-FFF2-40B4-BE49-F238E27FC236}">
                <a16:creationId xmlns:a16="http://schemas.microsoft.com/office/drawing/2014/main" id="{564541A9-28B0-49E5-8029-CDE4BA22A14D}"/>
              </a:ext>
            </a:extLst>
          </p:cNvPr>
          <p:cNvSpPr/>
          <p:nvPr/>
        </p:nvSpPr>
        <p:spPr>
          <a:xfrm>
            <a:off x="1748899" y="3117627"/>
            <a:ext cx="9410331" cy="1678408"/>
          </a:xfrm>
          <a:prstGeom prst="rect">
            <a:avLst/>
          </a:prstGeom>
        </p:spPr>
        <p:txBody>
          <a:bodyPr wrap="square">
            <a:spAutoFit/>
          </a:bodyPr>
          <a:lstStyle/>
          <a:p>
            <a:pPr algn="just" defTabSz="914400">
              <a:lnSpc>
                <a:spcPct val="90000"/>
              </a:lnSpc>
              <a:spcBef>
                <a:spcPts val="1000"/>
              </a:spcBef>
              <a:defRPr sz="3570"/>
            </a:pPr>
            <a:r>
              <a:rPr lang="en-US" sz="2400" dirty="0"/>
              <a:t>Below are the categories of the students whose data will be maintained through this application:</a:t>
            </a:r>
          </a:p>
          <a:p>
            <a:pPr marL="457200" indent="-457200" algn="just" defTabSz="914400">
              <a:lnSpc>
                <a:spcPct val="90000"/>
              </a:lnSpc>
              <a:spcBef>
                <a:spcPts val="1000"/>
              </a:spcBef>
              <a:buAutoNum type="arabicPeriod"/>
              <a:defRPr sz="3570"/>
            </a:pPr>
            <a:r>
              <a:rPr lang="en-US" sz="2400" dirty="0"/>
              <a:t>Currently enrolled students</a:t>
            </a:r>
          </a:p>
          <a:p>
            <a:pPr marL="457200" indent="-457200" algn="just" defTabSz="914400">
              <a:lnSpc>
                <a:spcPct val="90000"/>
              </a:lnSpc>
              <a:spcBef>
                <a:spcPts val="1000"/>
              </a:spcBef>
              <a:buAutoNum type="arabicPeriod"/>
              <a:defRPr sz="3570"/>
            </a:pPr>
            <a:r>
              <a:rPr lang="en-US" sz="2400" dirty="0"/>
              <a:t>Alumni’s </a:t>
            </a:r>
          </a:p>
        </p:txBody>
      </p:sp>
    </p:spTree>
    <p:extLst>
      <p:ext uri="{BB962C8B-B14F-4D97-AF65-F5344CB8AC3E}">
        <p14:creationId xmlns:p14="http://schemas.microsoft.com/office/powerpoint/2010/main" val="288283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4BAD-2AA5-45D2-B540-203A8DB0A91F}"/>
              </a:ext>
            </a:extLst>
          </p:cNvPr>
          <p:cNvSpPr>
            <a:spLocks noGrp="1"/>
          </p:cNvSpPr>
          <p:nvPr>
            <p:ph type="title"/>
          </p:nvPr>
        </p:nvSpPr>
        <p:spPr/>
        <p:txBody>
          <a:bodyPr/>
          <a:lstStyle/>
          <a:p>
            <a:r>
              <a:rPr lang="en-US" dirty="0"/>
              <a:t>Database Architecture</a:t>
            </a:r>
            <a:endParaRPr lang="en-CA" dirty="0"/>
          </a:p>
        </p:txBody>
      </p:sp>
      <p:sp>
        <p:nvSpPr>
          <p:cNvPr id="3" name="Content Placeholder 2">
            <a:extLst>
              <a:ext uri="{FF2B5EF4-FFF2-40B4-BE49-F238E27FC236}">
                <a16:creationId xmlns:a16="http://schemas.microsoft.com/office/drawing/2014/main" id="{715CBADA-2E26-4F4E-87E1-69BC150CB426}"/>
              </a:ext>
            </a:extLst>
          </p:cNvPr>
          <p:cNvSpPr>
            <a:spLocks noGrp="1"/>
          </p:cNvSpPr>
          <p:nvPr>
            <p:ph idx="1"/>
          </p:nvPr>
        </p:nvSpPr>
        <p:spPr/>
        <p:txBody>
          <a:bodyPr>
            <a:normAutofit fontScale="92500"/>
          </a:bodyPr>
          <a:lstStyle/>
          <a:p>
            <a:r>
              <a:rPr lang="en-US" dirty="0"/>
              <a:t>There are different tables maintained for currently enrolled students and graduate students(Alumni’s).</a:t>
            </a:r>
          </a:p>
          <a:p>
            <a:r>
              <a:rPr lang="en-US" dirty="0"/>
              <a:t>For current students , a table named “Student” and for Alumni’s, a table “</a:t>
            </a:r>
            <a:r>
              <a:rPr lang="en-US" dirty="0" err="1"/>
              <a:t>alumniStudent</a:t>
            </a:r>
            <a:r>
              <a:rPr lang="en-US" dirty="0"/>
              <a:t>” and , both of which have the following columns:</a:t>
            </a:r>
          </a:p>
          <a:p>
            <a:pPr marL="0" indent="0">
              <a:buNone/>
            </a:pPr>
            <a:r>
              <a:rPr lang="en-US" dirty="0"/>
              <a:t>1. Id(Primary key): Identity(1,1)</a:t>
            </a:r>
          </a:p>
          <a:p>
            <a:pPr marL="0" indent="0">
              <a:buNone/>
            </a:pPr>
            <a:r>
              <a:rPr lang="en-US" dirty="0"/>
              <a:t>2.StudentID</a:t>
            </a:r>
          </a:p>
          <a:p>
            <a:pPr marL="0" indent="0">
              <a:buNone/>
            </a:pPr>
            <a:r>
              <a:rPr lang="en-US" dirty="0"/>
              <a:t>3.FirstName</a:t>
            </a:r>
          </a:p>
          <a:p>
            <a:pPr marL="0" indent="0">
              <a:buNone/>
            </a:pPr>
            <a:r>
              <a:rPr lang="en-US" dirty="0"/>
              <a:t>4.LastName</a:t>
            </a:r>
          </a:p>
          <a:p>
            <a:pPr marL="0" indent="0">
              <a:buNone/>
            </a:pPr>
            <a:r>
              <a:rPr lang="en-US" dirty="0"/>
              <a:t>5.emailID</a:t>
            </a:r>
          </a:p>
          <a:p>
            <a:pPr marL="457200" indent="-457200">
              <a:buFont typeface="+mj-lt"/>
              <a:buAutoNum type="arabicPeriod"/>
            </a:pPr>
            <a:endParaRPr lang="en-US" dirty="0"/>
          </a:p>
        </p:txBody>
      </p:sp>
    </p:spTree>
    <p:extLst>
      <p:ext uri="{BB962C8B-B14F-4D97-AF65-F5344CB8AC3E}">
        <p14:creationId xmlns:p14="http://schemas.microsoft.com/office/powerpoint/2010/main" val="308437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AD10-BEA1-4D0D-9195-FFD5CA98395C}"/>
              </a:ext>
            </a:extLst>
          </p:cNvPr>
          <p:cNvSpPr>
            <a:spLocks noGrp="1"/>
          </p:cNvSpPr>
          <p:nvPr>
            <p:ph type="title"/>
          </p:nvPr>
        </p:nvSpPr>
        <p:spPr>
          <a:xfrm>
            <a:off x="2137646" y="753228"/>
            <a:ext cx="9613861" cy="1080938"/>
          </a:xfrm>
        </p:spPr>
        <p:txBody>
          <a:bodyPr anchor="ctr">
            <a:normAutofit/>
          </a:bodyPr>
          <a:lstStyle/>
          <a:p>
            <a:r>
              <a:rPr lang="en-US" cap="all" dirty="0">
                <a:solidFill>
                  <a:srgbClr val="FFC000"/>
                </a:solidFill>
                <a:cs typeface="Times New Roman" pitchFamily="18" charset="0"/>
              </a:rPr>
              <a:t>Landing page - design</a:t>
            </a:r>
          </a:p>
        </p:txBody>
      </p:sp>
      <p:pic>
        <p:nvPicPr>
          <p:cNvPr id="6" name="Picture 5">
            <a:extLst>
              <a:ext uri="{FF2B5EF4-FFF2-40B4-BE49-F238E27FC236}">
                <a16:creationId xmlns:a16="http://schemas.microsoft.com/office/drawing/2014/main" id="{67F19483-9FC6-4788-A89C-81300920ABC8}"/>
              </a:ext>
            </a:extLst>
          </p:cNvPr>
          <p:cNvPicPr/>
          <p:nvPr/>
        </p:nvPicPr>
        <p:blipFill>
          <a:blip r:embed="rId2"/>
          <a:stretch>
            <a:fillRect/>
          </a:stretch>
        </p:blipFill>
        <p:spPr>
          <a:xfrm>
            <a:off x="4905375" y="2008572"/>
            <a:ext cx="6768761" cy="3693319"/>
          </a:xfrm>
          <a:prstGeom prst="rect">
            <a:avLst/>
          </a:prstGeom>
          <a:noFill/>
        </p:spPr>
      </p:pic>
      <p:sp>
        <p:nvSpPr>
          <p:cNvPr id="3" name="TextBox 2">
            <a:extLst>
              <a:ext uri="{FF2B5EF4-FFF2-40B4-BE49-F238E27FC236}">
                <a16:creationId xmlns:a16="http://schemas.microsoft.com/office/drawing/2014/main" id="{92C81387-A618-4916-B6B0-87F00F7BC3D4}"/>
              </a:ext>
            </a:extLst>
          </p:cNvPr>
          <p:cNvSpPr txBox="1"/>
          <p:nvPr/>
        </p:nvSpPr>
        <p:spPr>
          <a:xfrm>
            <a:off x="328475" y="2190750"/>
            <a:ext cx="438556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main page of this application shows us the data already present in the Student database table</a:t>
            </a:r>
          </a:p>
          <a:p>
            <a:pPr marL="285750" indent="-285750">
              <a:buFont typeface="Arial" panose="020B0604020202020204" pitchFamily="34" charset="0"/>
              <a:buChar char="•"/>
            </a:pPr>
            <a:r>
              <a:rPr lang="en-US" dirty="0"/>
              <a:t>Each row has an update and delete button. </a:t>
            </a:r>
          </a:p>
          <a:p>
            <a:pPr marL="285750" indent="-285750">
              <a:buFont typeface="Arial" panose="020B0604020202020204" pitchFamily="34" charset="0"/>
              <a:buChar char="•"/>
            </a:pPr>
            <a:r>
              <a:rPr lang="en-US" dirty="0"/>
              <a:t>On clicking update button, the user is redirected to a new page where it can update the existing values and the changes will reflect in the database.</a:t>
            </a:r>
          </a:p>
          <a:p>
            <a:pPr marL="285750" indent="-285750">
              <a:buFont typeface="Arial" panose="020B0604020202020204" pitchFamily="34" charset="0"/>
              <a:buChar char="•"/>
            </a:pPr>
            <a:r>
              <a:rPr lang="en-US" dirty="0"/>
              <a:t>On clicking delete button, the selected entry will be deleted from the student database.</a:t>
            </a:r>
          </a:p>
        </p:txBody>
      </p:sp>
    </p:spTree>
    <p:extLst>
      <p:ext uri="{BB962C8B-B14F-4D97-AF65-F5344CB8AC3E}">
        <p14:creationId xmlns:p14="http://schemas.microsoft.com/office/powerpoint/2010/main" val="371493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85B3-7598-4C94-BCA9-84EECDBC6A1F}"/>
              </a:ext>
            </a:extLst>
          </p:cNvPr>
          <p:cNvSpPr>
            <a:spLocks noGrp="1"/>
          </p:cNvSpPr>
          <p:nvPr>
            <p:ph type="title"/>
          </p:nvPr>
        </p:nvSpPr>
        <p:spPr/>
        <p:txBody>
          <a:bodyPr/>
          <a:lstStyle/>
          <a:p>
            <a:r>
              <a:rPr lang="en-US" cap="all" dirty="0">
                <a:solidFill>
                  <a:srgbClr val="FFC000"/>
                </a:solidFill>
                <a:cs typeface="Times New Roman" pitchFamily="18" charset="0"/>
              </a:rPr>
              <a:t>Landing page – design (CONTINUED)</a:t>
            </a:r>
            <a:endParaRPr lang="en-CA" dirty="0"/>
          </a:p>
        </p:txBody>
      </p:sp>
      <p:sp>
        <p:nvSpPr>
          <p:cNvPr id="3" name="Content Placeholder 2">
            <a:extLst>
              <a:ext uri="{FF2B5EF4-FFF2-40B4-BE49-F238E27FC236}">
                <a16:creationId xmlns:a16="http://schemas.microsoft.com/office/drawing/2014/main" id="{7A46A605-5B31-4D69-8ED2-1D8BD7B8F20E}"/>
              </a:ext>
            </a:extLst>
          </p:cNvPr>
          <p:cNvSpPr>
            <a:spLocks noGrp="1"/>
          </p:cNvSpPr>
          <p:nvPr>
            <p:ph idx="1"/>
          </p:nvPr>
        </p:nvSpPr>
        <p:spPr/>
        <p:txBody>
          <a:bodyPr>
            <a:normAutofit fontScale="92500"/>
          </a:bodyPr>
          <a:lstStyle/>
          <a:p>
            <a:endParaRPr lang="en-US" dirty="0"/>
          </a:p>
          <a:p>
            <a:endParaRPr lang="en-US" dirty="0"/>
          </a:p>
          <a:p>
            <a:endParaRPr lang="en-US" dirty="0"/>
          </a:p>
          <a:p>
            <a:pPr algn="just"/>
            <a:r>
              <a:rPr lang="en-US" dirty="0"/>
              <a:t>On the top of the display table, the design has two buttons as shown above.</a:t>
            </a:r>
          </a:p>
          <a:p>
            <a:pPr algn="just"/>
            <a:r>
              <a:rPr lang="en-US" dirty="0"/>
              <a:t>Add New Student: redirects user to a new page where he/she can enter the details of a new student and add a new entry to the database</a:t>
            </a:r>
          </a:p>
          <a:p>
            <a:pPr algn="just"/>
            <a:r>
              <a:rPr lang="en-US" dirty="0"/>
              <a:t>Alumni Student Data: redirects the user to list of alumni’s data where again the user has the option to add/ update and delete existing data.</a:t>
            </a:r>
            <a:endParaRPr lang="en-CA" dirty="0"/>
          </a:p>
        </p:txBody>
      </p:sp>
      <p:pic>
        <p:nvPicPr>
          <p:cNvPr id="5" name="Picture 4">
            <a:extLst>
              <a:ext uri="{FF2B5EF4-FFF2-40B4-BE49-F238E27FC236}">
                <a16:creationId xmlns:a16="http://schemas.microsoft.com/office/drawing/2014/main" id="{6C3796C3-571A-4C59-97AC-E4319BA93065}"/>
              </a:ext>
            </a:extLst>
          </p:cNvPr>
          <p:cNvPicPr>
            <a:picLocks noChangeAspect="1"/>
          </p:cNvPicPr>
          <p:nvPr/>
        </p:nvPicPr>
        <p:blipFill>
          <a:blip r:embed="rId2"/>
          <a:stretch>
            <a:fillRect/>
          </a:stretch>
        </p:blipFill>
        <p:spPr>
          <a:xfrm>
            <a:off x="2447924" y="2161725"/>
            <a:ext cx="5743575" cy="1054611"/>
          </a:xfrm>
          <a:prstGeom prst="rect">
            <a:avLst/>
          </a:prstGeom>
        </p:spPr>
      </p:pic>
    </p:spTree>
    <p:extLst>
      <p:ext uri="{BB962C8B-B14F-4D97-AF65-F5344CB8AC3E}">
        <p14:creationId xmlns:p14="http://schemas.microsoft.com/office/powerpoint/2010/main" val="163436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921B-891D-4BE7-B757-B0FD797AD4DC}"/>
              </a:ext>
            </a:extLst>
          </p:cNvPr>
          <p:cNvSpPr>
            <a:spLocks noGrp="1"/>
          </p:cNvSpPr>
          <p:nvPr>
            <p:ph type="title"/>
          </p:nvPr>
        </p:nvSpPr>
        <p:spPr/>
        <p:txBody>
          <a:bodyPr/>
          <a:lstStyle/>
          <a:p>
            <a:r>
              <a:rPr lang="en-US" dirty="0"/>
              <a:t>Alumni’s List </a:t>
            </a:r>
            <a:endParaRPr lang="en-CA" dirty="0"/>
          </a:p>
        </p:txBody>
      </p:sp>
      <p:pic>
        <p:nvPicPr>
          <p:cNvPr id="5" name="Content Placeholder 4" descr="A screenshot of a computer&#10;&#10;Description automatically generated">
            <a:extLst>
              <a:ext uri="{FF2B5EF4-FFF2-40B4-BE49-F238E27FC236}">
                <a16:creationId xmlns:a16="http://schemas.microsoft.com/office/drawing/2014/main" id="{9E0DBF78-05A5-43DF-9F92-087F951FDD09}"/>
              </a:ext>
            </a:extLst>
          </p:cNvPr>
          <p:cNvPicPr>
            <a:picLocks noGrp="1" noChangeAspect="1"/>
          </p:cNvPicPr>
          <p:nvPr>
            <p:ph idx="1"/>
          </p:nvPr>
        </p:nvPicPr>
        <p:blipFill>
          <a:blip r:embed="rId2"/>
          <a:stretch>
            <a:fillRect/>
          </a:stretch>
        </p:blipFill>
        <p:spPr>
          <a:xfrm>
            <a:off x="1272466" y="3595456"/>
            <a:ext cx="9611557" cy="2672020"/>
          </a:xfrm>
        </p:spPr>
      </p:pic>
      <p:sp>
        <p:nvSpPr>
          <p:cNvPr id="8" name="TextBox 7">
            <a:extLst>
              <a:ext uri="{FF2B5EF4-FFF2-40B4-BE49-F238E27FC236}">
                <a16:creationId xmlns:a16="http://schemas.microsoft.com/office/drawing/2014/main" id="{91B6D7BC-2505-4C12-9F86-D50D0CC0C3FC}"/>
              </a:ext>
            </a:extLst>
          </p:cNvPr>
          <p:cNvSpPr txBox="1"/>
          <p:nvPr/>
        </p:nvSpPr>
        <p:spPr>
          <a:xfrm>
            <a:off x="967666" y="2198837"/>
            <a:ext cx="99518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 going to Alumni’s page, data shown is from </a:t>
            </a:r>
            <a:r>
              <a:rPr lang="en-US" i="1" dirty="0" err="1"/>
              <a:t>studentAlumni’s</a:t>
            </a:r>
            <a:r>
              <a:rPr lang="en-US" dirty="0"/>
              <a:t> table in the database. Similar to student’s page, it has update and delete button and changes will reflect in the </a:t>
            </a:r>
            <a:r>
              <a:rPr lang="en-US" dirty="0" err="1"/>
              <a:t>studentAlumni’s</a:t>
            </a:r>
            <a:r>
              <a:rPr lang="en-US" dirty="0"/>
              <a:t> table.</a:t>
            </a:r>
            <a:endParaRPr lang="en-CA" dirty="0"/>
          </a:p>
          <a:p>
            <a:pPr marL="285750" indent="-285750">
              <a:buFont typeface="Arial" panose="020B0604020202020204" pitchFamily="34" charset="0"/>
              <a:buChar char="•"/>
            </a:pPr>
            <a:r>
              <a:rPr lang="en-CA" dirty="0"/>
              <a:t>By clicking on “Back Student List”, it redirects back to student’s list where the data is fetched from </a:t>
            </a:r>
            <a:r>
              <a:rPr lang="en-CA" i="1" dirty="0"/>
              <a:t>student</a:t>
            </a:r>
            <a:r>
              <a:rPr lang="en-CA" dirty="0"/>
              <a:t> table</a:t>
            </a:r>
            <a:endParaRPr lang="en-US" dirty="0"/>
          </a:p>
        </p:txBody>
      </p:sp>
    </p:spTree>
    <p:extLst>
      <p:ext uri="{BB962C8B-B14F-4D97-AF65-F5344CB8AC3E}">
        <p14:creationId xmlns:p14="http://schemas.microsoft.com/office/powerpoint/2010/main" val="3750355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A469-6DFC-4A5E-90CC-9353E830697C}"/>
              </a:ext>
            </a:extLst>
          </p:cNvPr>
          <p:cNvSpPr>
            <a:spLocks noGrp="1"/>
          </p:cNvSpPr>
          <p:nvPr>
            <p:ph type="title"/>
          </p:nvPr>
        </p:nvSpPr>
        <p:spPr/>
        <p:txBody>
          <a:bodyPr/>
          <a:lstStyle/>
          <a:p>
            <a:r>
              <a:rPr lang="en-US" dirty="0"/>
              <a:t>Adding Student and Alumni’s GUI</a:t>
            </a:r>
            <a:endParaRPr lang="en-CA" dirty="0"/>
          </a:p>
        </p:txBody>
      </p:sp>
      <p:pic>
        <p:nvPicPr>
          <p:cNvPr id="5" name="Content Placeholder 4" descr="Graphical user interface&#10;&#10;Description automatically generated">
            <a:extLst>
              <a:ext uri="{FF2B5EF4-FFF2-40B4-BE49-F238E27FC236}">
                <a16:creationId xmlns:a16="http://schemas.microsoft.com/office/drawing/2014/main" id="{B7EE3EF3-9F4A-4FC3-87F1-8F416B60A832}"/>
              </a:ext>
            </a:extLst>
          </p:cNvPr>
          <p:cNvPicPr>
            <a:picLocks noGrp="1" noChangeAspect="1"/>
          </p:cNvPicPr>
          <p:nvPr>
            <p:ph idx="1"/>
          </p:nvPr>
        </p:nvPicPr>
        <p:blipFill>
          <a:blip r:embed="rId2"/>
          <a:stretch>
            <a:fillRect/>
          </a:stretch>
        </p:blipFill>
        <p:spPr>
          <a:xfrm>
            <a:off x="6027791" y="2095446"/>
            <a:ext cx="4945010" cy="3373200"/>
          </a:xfrm>
        </p:spPr>
      </p:pic>
      <p:pic>
        <p:nvPicPr>
          <p:cNvPr id="7" name="Picture 6" descr="Graphical user interface, application&#10;&#10;Description automatically generated">
            <a:extLst>
              <a:ext uri="{FF2B5EF4-FFF2-40B4-BE49-F238E27FC236}">
                <a16:creationId xmlns:a16="http://schemas.microsoft.com/office/drawing/2014/main" id="{671E339D-7D3D-4500-A199-DEE7A4CDDB00}"/>
              </a:ext>
            </a:extLst>
          </p:cNvPr>
          <p:cNvPicPr>
            <a:picLocks noChangeAspect="1"/>
          </p:cNvPicPr>
          <p:nvPr/>
        </p:nvPicPr>
        <p:blipFill>
          <a:blip r:embed="rId3"/>
          <a:stretch>
            <a:fillRect/>
          </a:stretch>
        </p:blipFill>
        <p:spPr>
          <a:xfrm>
            <a:off x="854667" y="2095446"/>
            <a:ext cx="4945011" cy="3373200"/>
          </a:xfrm>
          <a:prstGeom prst="rect">
            <a:avLst/>
          </a:prstGeom>
        </p:spPr>
      </p:pic>
    </p:spTree>
    <p:extLst>
      <p:ext uri="{BB962C8B-B14F-4D97-AF65-F5344CB8AC3E}">
        <p14:creationId xmlns:p14="http://schemas.microsoft.com/office/powerpoint/2010/main" val="28190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AD10-BEA1-4D0D-9195-FFD5CA98395C}"/>
              </a:ext>
            </a:extLst>
          </p:cNvPr>
          <p:cNvSpPr>
            <a:spLocks noGrp="1"/>
          </p:cNvSpPr>
          <p:nvPr>
            <p:ph type="title"/>
          </p:nvPr>
        </p:nvSpPr>
        <p:spPr>
          <a:xfrm>
            <a:off x="2137646" y="753228"/>
            <a:ext cx="9613861" cy="1080938"/>
          </a:xfrm>
        </p:spPr>
        <p:txBody>
          <a:bodyPr anchor="ctr">
            <a:normAutofit/>
          </a:bodyPr>
          <a:lstStyle/>
          <a:p>
            <a:r>
              <a:rPr lang="en-US" cap="all" dirty="0">
                <a:solidFill>
                  <a:srgbClr val="FFC000"/>
                </a:solidFill>
                <a:cs typeface="Times New Roman" pitchFamily="18" charset="0"/>
              </a:rPr>
              <a:t>List of actions by college</a:t>
            </a:r>
          </a:p>
        </p:txBody>
      </p:sp>
      <p:pic>
        <p:nvPicPr>
          <p:cNvPr id="4" name="Picture 3">
            <a:extLst>
              <a:ext uri="{FF2B5EF4-FFF2-40B4-BE49-F238E27FC236}">
                <a16:creationId xmlns:a16="http://schemas.microsoft.com/office/drawing/2014/main" id="{6A5FCFD1-C106-4BA5-9107-6724B244BAFC}"/>
              </a:ext>
            </a:extLst>
          </p:cNvPr>
          <p:cNvPicPr/>
          <p:nvPr/>
        </p:nvPicPr>
        <p:blipFill>
          <a:blip r:embed="rId2"/>
          <a:stretch>
            <a:fillRect/>
          </a:stretch>
        </p:blipFill>
        <p:spPr>
          <a:xfrm>
            <a:off x="4873841" y="2190750"/>
            <a:ext cx="6471821" cy="3411060"/>
          </a:xfrm>
          <a:prstGeom prst="rect">
            <a:avLst/>
          </a:prstGeom>
        </p:spPr>
      </p:pic>
      <p:sp>
        <p:nvSpPr>
          <p:cNvPr id="3" name="TextBox 2">
            <a:extLst>
              <a:ext uri="{FF2B5EF4-FFF2-40B4-BE49-F238E27FC236}">
                <a16:creationId xmlns:a16="http://schemas.microsoft.com/office/drawing/2014/main" id="{07E3B6EF-39FF-4416-8916-236E154588E8}"/>
              </a:ext>
            </a:extLst>
          </p:cNvPr>
          <p:cNvSpPr txBox="1"/>
          <p:nvPr/>
        </p:nvSpPr>
        <p:spPr>
          <a:xfrm>
            <a:off x="1509204" y="2190750"/>
            <a:ext cx="31604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As seen in the figure, </a:t>
            </a:r>
            <a:r>
              <a:rPr lang="en-CA" sz="2400" dirty="0"/>
              <a:t>these are the features which the user(College) has the option to access by using this application.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691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7570-A297-438C-AC5A-5424119FC398}"/>
              </a:ext>
            </a:extLst>
          </p:cNvPr>
          <p:cNvSpPr>
            <a:spLocks noGrp="1"/>
          </p:cNvSpPr>
          <p:nvPr>
            <p:ph type="title"/>
          </p:nvPr>
        </p:nvSpPr>
        <p:spPr>
          <a:xfrm>
            <a:off x="69529" y="753228"/>
            <a:ext cx="10224654" cy="1080938"/>
          </a:xfrm>
        </p:spPr>
        <p:txBody>
          <a:bodyPr/>
          <a:lstStyle/>
          <a:p>
            <a:r>
              <a:rPr lang="en-CA" cap="all" dirty="0">
                <a:solidFill>
                  <a:srgbClr val="FFC000"/>
                </a:solidFill>
                <a:cs typeface="Times New Roman" pitchFamily="18" charset="0"/>
              </a:rPr>
              <a:t>challenges</a:t>
            </a:r>
            <a:endParaRPr lang="en-US" cap="all" dirty="0">
              <a:solidFill>
                <a:srgbClr val="FFC000"/>
              </a:solidFill>
              <a:cs typeface="Times New Roman" pitchFamily="18" charset="0"/>
            </a:endParaRPr>
          </a:p>
        </p:txBody>
      </p:sp>
      <p:sp>
        <p:nvSpPr>
          <p:cNvPr id="6" name="Rectangle 5">
            <a:extLst>
              <a:ext uri="{FF2B5EF4-FFF2-40B4-BE49-F238E27FC236}">
                <a16:creationId xmlns:a16="http://schemas.microsoft.com/office/drawing/2014/main" id="{9B066910-5CB0-4873-B8FA-B900C6FEC12A}"/>
              </a:ext>
            </a:extLst>
          </p:cNvPr>
          <p:cNvSpPr/>
          <p:nvPr/>
        </p:nvSpPr>
        <p:spPr>
          <a:xfrm>
            <a:off x="387930" y="2360497"/>
            <a:ext cx="9972312" cy="3008003"/>
          </a:xfrm>
          <a:prstGeom prst="rect">
            <a:avLst/>
          </a:prstGeom>
        </p:spPr>
        <p:txBody>
          <a:bodyPr wrap="square">
            <a:spAutoFit/>
          </a:bodyPr>
          <a:lstStyle/>
          <a:p>
            <a:pPr algn="just" defTabSz="914400">
              <a:lnSpc>
                <a:spcPct val="90000"/>
              </a:lnSpc>
              <a:spcBef>
                <a:spcPts val="1000"/>
              </a:spcBef>
              <a:defRPr sz="3570"/>
            </a:pPr>
            <a:r>
              <a:rPr lang="en-US" sz="2400" dirty="0"/>
              <a:t>Below are the list of challenges faced by us while making the project:</a:t>
            </a:r>
          </a:p>
          <a:p>
            <a:pPr marL="457200" indent="-457200" algn="just" defTabSz="914400">
              <a:lnSpc>
                <a:spcPct val="90000"/>
              </a:lnSpc>
              <a:spcBef>
                <a:spcPts val="1000"/>
              </a:spcBef>
              <a:buAutoNum type="arabicPeriod"/>
              <a:defRPr sz="3570"/>
            </a:pPr>
            <a:r>
              <a:rPr lang="en-US" sz="2400" dirty="0"/>
              <a:t>On click of Update button, displaying existing data in the textbox which can be edited later by the </a:t>
            </a:r>
            <a:r>
              <a:rPr lang="en-US" sz="2400" dirty="0" err="1"/>
              <a:t>user.However</a:t>
            </a:r>
            <a:r>
              <a:rPr lang="en-US" sz="2400" dirty="0"/>
              <a:t>, it was figured out by fetching it from database.</a:t>
            </a:r>
          </a:p>
          <a:p>
            <a:pPr marL="457200" indent="-457200" algn="just" defTabSz="914400">
              <a:lnSpc>
                <a:spcPct val="90000"/>
              </a:lnSpc>
              <a:spcBef>
                <a:spcPts val="1000"/>
              </a:spcBef>
              <a:buAutoNum type="arabicPeriod"/>
              <a:defRPr sz="3570"/>
            </a:pPr>
            <a:r>
              <a:rPr lang="en-US" sz="2400" dirty="0"/>
              <a:t>Another challenge we faced was in the testing of project with test cases on live database. After doing some research then we able to implement tests case on live database in both tables, which we have implemented in our project. </a:t>
            </a:r>
          </a:p>
        </p:txBody>
      </p:sp>
    </p:spTree>
    <p:extLst>
      <p:ext uri="{BB962C8B-B14F-4D97-AF65-F5344CB8AC3E}">
        <p14:creationId xmlns:p14="http://schemas.microsoft.com/office/powerpoint/2010/main" val="3795200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564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Berlin</vt:lpstr>
      <vt:lpstr>PowerPoint Presentation</vt:lpstr>
      <vt:lpstr>Introduction </vt:lpstr>
      <vt:lpstr>Database Architecture</vt:lpstr>
      <vt:lpstr>Landing page - design</vt:lpstr>
      <vt:lpstr>Landing page – design (CONTINUED)</vt:lpstr>
      <vt:lpstr>Alumni’s List </vt:lpstr>
      <vt:lpstr>Adding Student and Alumni’s GUI</vt:lpstr>
      <vt:lpstr>List of actions by college</vt:lpstr>
      <vt:lpstr>challenges</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2020-03-29T20:03:41Z</dcterms:created>
  <dcterms:modified xsi:type="dcterms:W3CDTF">2021-04-08T01:43:14Z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