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84" r:id="rId9"/>
    <p:sldId id="270" r:id="rId10"/>
    <p:sldId id="273" r:id="rId11"/>
    <p:sldId id="272" r:id="rId12"/>
    <p:sldId id="263" r:id="rId13"/>
    <p:sldId id="271" r:id="rId14"/>
    <p:sldId id="264" r:id="rId15"/>
    <p:sldId id="274" r:id="rId16"/>
    <p:sldId id="275" r:id="rId17"/>
    <p:sldId id="280" r:id="rId18"/>
    <p:sldId id="281" r:id="rId19"/>
    <p:sldId id="283" r:id="rId20"/>
    <p:sldId id="265" r:id="rId21"/>
    <p:sldId id="282" r:id="rId22"/>
    <p:sldId id="276" r:id="rId23"/>
    <p:sldId id="279" r:id="rId24"/>
    <p:sldId id="267" r:id="rId25"/>
    <p:sldId id="268" r:id="rId26"/>
    <p:sldId id="277" r:id="rId27"/>
    <p:sldId id="27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>
                <a:solidFill>
                  <a:sysClr val="windowText" lastClr="000000"/>
                </a:solidFill>
              </a:rPr>
              <a:t>Consumo de memória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20771619481235"/>
          <c:y val="0.15926715383956086"/>
          <c:w val="0.70523666517172012"/>
          <c:h val="0.50338623668255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94</c:v>
                </c:pt>
                <c:pt idx="1">
                  <c:v>95.7</c:v>
                </c:pt>
                <c:pt idx="2">
                  <c:v>97.7</c:v>
                </c:pt>
                <c:pt idx="3">
                  <c:v>105.6</c:v>
                </c:pt>
                <c:pt idx="4">
                  <c:v>102.5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9-421B-B2C5-8C378F69283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Google Chrome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175</c:v>
                </c:pt>
                <c:pt idx="1">
                  <c:v>175.8</c:v>
                </c:pt>
                <c:pt idx="2">
                  <c:v>179.4</c:v>
                </c:pt>
                <c:pt idx="3">
                  <c:v>180</c:v>
                </c:pt>
                <c:pt idx="4">
                  <c:v>181.1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9-421B-B2C5-8C378F69283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Opera Gx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189.4</c:v>
                </c:pt>
                <c:pt idx="1">
                  <c:v>189.3</c:v>
                </c:pt>
                <c:pt idx="2">
                  <c:v>191.8</c:v>
                </c:pt>
                <c:pt idx="3">
                  <c:v>192.5</c:v>
                </c:pt>
                <c:pt idx="4">
                  <c:v>192.6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F9-421B-B2C5-8C378F69283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Microsoft Edge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364.5</c:v>
                </c:pt>
                <c:pt idx="1">
                  <c:v>365.4</c:v>
                </c:pt>
                <c:pt idx="2">
                  <c:v>366.3</c:v>
                </c:pt>
                <c:pt idx="3">
                  <c:v>369.2</c:v>
                </c:pt>
                <c:pt idx="4">
                  <c:v>370.2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F9-421B-B2C5-8C378F692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2925776"/>
        <c:axId val="692929056"/>
      </c:barChart>
      <c:catAx>
        <c:axId val="69292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929056"/>
        <c:crosses val="autoZero"/>
        <c:auto val="1"/>
        <c:lblAlgn val="ctr"/>
        <c:lblOffset val="100"/>
        <c:noMultiLvlLbl val="0"/>
      </c:catAx>
      <c:valAx>
        <c:axId val="69292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>
                    <a:solidFill>
                      <a:sysClr val="windowText" lastClr="000000"/>
                    </a:solidFill>
                  </a:rPr>
                  <a:t>Consumo (MB)</a:t>
                </a:r>
              </a:p>
            </c:rich>
          </c:tx>
          <c:layout>
            <c:manualLayout>
              <c:xMode val="edge"/>
              <c:yMode val="edge"/>
              <c:x val="8.7962962962962965E-2"/>
              <c:y val="0.2535123163080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925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/>
              <a:t>REFATORANDO E ADICIONANDO NOVAS FUNCIONALIDADES NO VISEDU-CG COM MOTOR DE JOGOS UNITY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099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Aluno(a): Douglas Eduardo Bauler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(2/3)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Questmeter</a:t>
            </a:r>
            <a:r>
              <a:rPr lang="pt-BR" altLang="pt-BR" dirty="0"/>
              <a:t> é uma ferramenta de quis com conceito de </a:t>
            </a:r>
            <a:r>
              <a:rPr lang="pt-BR" altLang="pt-BR" dirty="0" err="1"/>
              <a:t>Clickers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8886B5-AD6F-4924-842C-248B3A8E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1949"/>
              </p:ext>
            </p:extLst>
          </p:nvPr>
        </p:nvGraphicFramePr>
        <p:xfrm>
          <a:off x="611560" y="2996952"/>
          <a:ext cx="4176464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2415822">
                  <a:extLst>
                    <a:ext uri="{9D8B030D-6E8A-4147-A177-3AD203B41FA5}">
                      <a16:colId xmlns:a16="http://schemas.microsoft.com/office/drawing/2014/main" val="4215553245"/>
                    </a:ext>
                  </a:extLst>
                </a:gridCol>
                <a:gridCol w="1760642">
                  <a:extLst>
                    <a:ext uri="{9D8B030D-6E8A-4147-A177-3AD203B41FA5}">
                      <a16:colId xmlns:a16="http://schemas.microsoft.com/office/drawing/2014/main" val="93959188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Questmeter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(2019)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2927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27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9414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026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011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42738"/>
                  </a:ext>
                </a:extLst>
              </a:tr>
            </a:tbl>
          </a:graphicData>
        </a:graphic>
      </p:graphicFrame>
      <p:sp>
        <p:nvSpPr>
          <p:cNvPr id="6" name="CaixaDeTexto 17">
            <a:extLst>
              <a:ext uri="{FF2B5EF4-FFF2-40B4-BE49-F238E27FC236}">
                <a16:creationId xmlns:a16="http://schemas.microsoft.com/office/drawing/2014/main" id="{9DCD0B1A-8507-4007-912C-BE74A2E2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37284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973394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pic>
        <p:nvPicPr>
          <p:cNvPr id="8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16521D6-3A20-4FD4-B7E2-7D44EC30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4" y="2965995"/>
            <a:ext cx="3602850" cy="19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04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(3/3)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Toweljs</a:t>
            </a:r>
            <a:r>
              <a:rPr lang="pt-BR" altLang="pt-BR" dirty="0"/>
              <a:t> é uma implementação de um motor gráfico com </a:t>
            </a:r>
            <a:r>
              <a:rPr lang="pt-BR" altLang="pt-BR" dirty="0" err="1"/>
              <a:t>JavaScript</a:t>
            </a:r>
            <a:r>
              <a:rPr lang="pt-BR" altLang="pt-BR" dirty="0"/>
              <a:t> e </a:t>
            </a:r>
            <a:r>
              <a:rPr lang="pt-BR" altLang="pt-BR" dirty="0" err="1"/>
              <a:t>WebGL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973394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371514B-FA42-4702-8920-43C08BCFE0BA}"/>
              </a:ext>
            </a:extLst>
          </p:cNvPr>
          <p:cNvGraphicFramePr>
            <a:graphicFrameLocks noGrp="1"/>
          </p:cNvGraphicFramePr>
          <p:nvPr/>
        </p:nvGraphicFramePr>
        <p:xfrm>
          <a:off x="868363" y="3063875"/>
          <a:ext cx="7159625" cy="2193925"/>
        </p:xfrm>
        <a:graphic>
          <a:graphicData uri="http://schemas.openxmlformats.org/drawingml/2006/table">
            <a:tbl>
              <a:tblPr firstRow="1" firstCol="1" bandRow="1"/>
              <a:tblGrid>
                <a:gridCol w="37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835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0" marR="685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Toweljs (2018)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4">
            <a:extLst>
              <a:ext uri="{FF2B5EF4-FFF2-40B4-BE49-F238E27FC236}">
                <a16:creationId xmlns:a16="http://schemas.microsoft.com/office/drawing/2014/main" id="{A7E03823-2784-4546-9D40-E30C5428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6387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674A7B80-AA5B-4A4C-8895-C9727A67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3403600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95464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(1/4)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funcionais</a:t>
            </a:r>
          </a:p>
          <a:p>
            <a:pPr lvl="1"/>
            <a:r>
              <a:rPr lang="pt-BR" b="1" dirty="0"/>
              <a:t>RF01</a:t>
            </a:r>
            <a:r>
              <a:rPr lang="pt-BR" dirty="0"/>
              <a:t>:	Permitir importar/exportar atividades em forma de exercícios com a opção de bloqueio de campos</a:t>
            </a:r>
          </a:p>
          <a:p>
            <a:pPr lvl="1"/>
            <a:r>
              <a:rPr lang="pt-BR" b="1" dirty="0"/>
              <a:t>RF02</a:t>
            </a:r>
            <a:r>
              <a:rPr lang="pt-BR" dirty="0"/>
              <a:t>:	Disponibilizar guia de Ajuda o qual documenta as funcionalidades disponíveis da ferramenta</a:t>
            </a:r>
          </a:p>
          <a:p>
            <a:pPr lvl="1"/>
            <a:r>
              <a:rPr lang="pt-BR" b="1" dirty="0"/>
              <a:t>RF03</a:t>
            </a:r>
            <a:r>
              <a:rPr lang="pt-BR" dirty="0"/>
              <a:t>:	Desenhar novos componentes dos tipos Iteração, Polígono e </a:t>
            </a:r>
            <a:r>
              <a:rPr lang="pt-BR" dirty="0" err="1"/>
              <a:t>Spline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(2/4)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não funcionais</a:t>
            </a:r>
          </a:p>
          <a:p>
            <a:pPr lvl="1"/>
            <a:r>
              <a:rPr lang="pt-BR" b="1" dirty="0"/>
              <a:t>RNF01</a:t>
            </a:r>
            <a:r>
              <a:rPr lang="pt-BR" dirty="0"/>
              <a:t>: Ser desenvolvida na linguagem C#</a:t>
            </a:r>
          </a:p>
          <a:p>
            <a:pPr lvl="1"/>
            <a:r>
              <a:rPr lang="pt-BR" b="1" dirty="0"/>
              <a:t>RNF02</a:t>
            </a:r>
            <a:r>
              <a:rPr lang="pt-BR" dirty="0"/>
              <a:t>: Utilizar motor de jogos Unity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04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165304"/>
            <a:ext cx="7632848" cy="504056"/>
          </a:xfrm>
        </p:spPr>
        <p:txBody>
          <a:bodyPr>
            <a:normAutofit/>
          </a:bodyPr>
          <a:lstStyle/>
          <a:p>
            <a:pPr lvl="1"/>
            <a:r>
              <a:rPr lang="pt-BR" sz="1800" dirty="0"/>
              <a:t>Diagrama de classes das peças do tipo transformação e Iteração</a:t>
            </a:r>
          </a:p>
          <a:p>
            <a:pPr lvl="1"/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E2A9EBA-43FF-4BD2-A089-D66F402F4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413223" cy="597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8104" y="548680"/>
            <a:ext cx="3336006" cy="1008112"/>
          </a:xfrm>
        </p:spPr>
        <p:txBody>
          <a:bodyPr>
            <a:normAutofit/>
          </a:bodyPr>
          <a:lstStyle/>
          <a:p>
            <a:pPr lvl="1"/>
            <a:r>
              <a:rPr lang="pt-BR" sz="1800" dirty="0"/>
              <a:t>Diagrama de atividades da peça Iteração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2A9746-3794-46FF-BFF5-60019742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5078688" cy="56886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8990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(1/8)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Refatoração</a:t>
            </a:r>
          </a:p>
          <a:p>
            <a:pPr lvl="1"/>
            <a:r>
              <a:rPr lang="pt-BR" dirty="0"/>
              <a:t>Comportamentos e propriedades</a:t>
            </a:r>
          </a:p>
          <a:p>
            <a:pPr lvl="1"/>
            <a:r>
              <a:rPr lang="pt-BR" dirty="0"/>
              <a:t>Ajustes nas posições das peças nos slots</a:t>
            </a:r>
          </a:p>
          <a:p>
            <a:pPr lvl="1"/>
            <a:r>
              <a:rPr lang="pt-BR" dirty="0"/>
              <a:t>Utilização de </a:t>
            </a:r>
            <a:r>
              <a:rPr lang="pt-BR" dirty="0" err="1"/>
              <a:t>coroutines</a:t>
            </a:r>
            <a:r>
              <a:rPr lang="pt-BR" dirty="0"/>
              <a:t> do Unity</a:t>
            </a:r>
          </a:p>
          <a:p>
            <a:pPr lvl="1"/>
            <a:r>
              <a:rPr lang="pt-BR" dirty="0"/>
              <a:t>Rotina de remoção das peças</a:t>
            </a:r>
          </a:p>
          <a:p>
            <a:pPr lvl="1"/>
            <a:r>
              <a:rPr lang="pt-BR" dirty="0"/>
              <a:t>Constantes e objetos globais não mais utilizados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47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(2/8)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Adicionado peça </a:t>
            </a:r>
            <a:r>
              <a:rPr lang="pt-BR" dirty="0" err="1"/>
              <a:t>Spline</a:t>
            </a:r>
            <a:endParaRPr lang="pt-BR" dirty="0"/>
          </a:p>
          <a:p>
            <a:pPr lvl="1"/>
            <a:r>
              <a:rPr lang="pt-BR" dirty="0"/>
              <a:t>Utilizando componente terceiro </a:t>
            </a:r>
            <a:r>
              <a:rPr lang="pt-BR" dirty="0" err="1"/>
              <a:t>SplineMesh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8422F9-BE18-495B-9263-2DC4257B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3" y="2790056"/>
            <a:ext cx="8828614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59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(3/8)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Peça Polígono</a:t>
            </a:r>
          </a:p>
          <a:p>
            <a:pPr lvl="1"/>
            <a:r>
              <a:rPr lang="pt-BR" sz="2400" dirty="0"/>
              <a:t>Utilização de recurso como: </a:t>
            </a:r>
            <a:r>
              <a:rPr lang="pt-BR" sz="2400" dirty="0" err="1"/>
              <a:t>MeshRenderer</a:t>
            </a:r>
            <a:r>
              <a:rPr lang="pt-BR" sz="2400" dirty="0"/>
              <a:t> e </a:t>
            </a:r>
            <a:r>
              <a:rPr lang="pt-BR" sz="2400" dirty="0" err="1"/>
              <a:t>Triangulator</a:t>
            </a:r>
            <a:endParaRPr lang="pt-BR" sz="2400" dirty="0"/>
          </a:p>
          <a:p>
            <a:pPr lvl="1"/>
            <a:r>
              <a:rPr lang="pt-BR" sz="2400" dirty="0"/>
              <a:t>Opções de primitivas: Preenchido, Cheio, </a:t>
            </a:r>
            <a:r>
              <a:rPr lang="pt-BR" sz="2400" dirty="0" err="1"/>
              <a:t>Vertices</a:t>
            </a:r>
            <a:r>
              <a:rPr lang="pt-BR" sz="2400" dirty="0"/>
              <a:t> e aberto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42AD2-4699-44DB-BAF8-628BDBFB5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" y="3573016"/>
            <a:ext cx="897436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73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1B92A284-8D9E-4666-948D-C1DD5E5E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2257"/>
            <a:ext cx="802362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 descr="Uma imagem contendo computer, computador, mesa&#10;&#10;Descrição gerada automaticamente">
            <a:extLst>
              <a:ext uri="{FF2B5EF4-FFF2-40B4-BE49-F238E27FC236}">
                <a16:creationId xmlns:a16="http://schemas.microsoft.com/office/drawing/2014/main" id="{636921C7-608C-4E36-9C52-579035296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8" y="2348884"/>
            <a:ext cx="8034014" cy="2084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 descr="Uma imagem contendo computer, computador&#10;&#10;Descrição gerada automaticamente">
            <a:extLst>
              <a:ext uri="{FF2B5EF4-FFF2-40B4-BE49-F238E27FC236}">
                <a16:creationId xmlns:a16="http://schemas.microsoft.com/office/drawing/2014/main" id="{2E818890-6D97-4C40-A132-DF24B21101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2" y="4488718"/>
            <a:ext cx="8048336" cy="2084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44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Versão anterior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301341"/>
            <a:ext cx="8229600" cy="1080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Peça Iteração</a:t>
            </a:r>
          </a:p>
          <a:p>
            <a:pPr lvl="1"/>
            <a:r>
              <a:rPr lang="pt-BR" dirty="0"/>
              <a:t>Utilizado recurso de </a:t>
            </a:r>
            <a:r>
              <a:rPr lang="pt-BR" dirty="0" err="1"/>
              <a:t>Coroutines</a:t>
            </a:r>
            <a:r>
              <a:rPr lang="pt-BR" dirty="0"/>
              <a:t> do Unity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3741F4F6-F921-4D1A-9FD0-72A3BEE50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1349835"/>
            <a:ext cx="7365504" cy="2550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688D3DAC-4198-4F3F-8DEC-EA7A23393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3983295"/>
            <a:ext cx="7380486" cy="2555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"/>
          </a:xfrm>
        </p:spPr>
        <p:txBody>
          <a:bodyPr>
            <a:normAutofit/>
          </a:bodyPr>
          <a:lstStyle/>
          <a:p>
            <a:r>
              <a:rPr lang="pt-BR" dirty="0"/>
              <a:t>Adicionado menu de Ajuda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3298DF-A39A-4B64-ADDB-C1D441F5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834427" cy="46805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560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pt-BR" dirty="0"/>
              <a:t>Implementação (7/8)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440160"/>
          </a:xfrm>
        </p:spPr>
        <p:txBody>
          <a:bodyPr>
            <a:normAutofit/>
          </a:bodyPr>
          <a:lstStyle/>
          <a:p>
            <a:r>
              <a:rPr lang="pt-BR" sz="2800" dirty="0"/>
              <a:t>Opção de exportação e importação de uma cena</a:t>
            </a:r>
          </a:p>
          <a:p>
            <a:pPr lvl="1"/>
            <a:r>
              <a:rPr lang="pt-BR" sz="2400" dirty="0"/>
              <a:t>Utilizado recurso </a:t>
            </a:r>
            <a:r>
              <a:rPr lang="pt-BR" sz="2400" dirty="0" err="1"/>
              <a:t>JsonUtility</a:t>
            </a:r>
            <a:r>
              <a:rPr lang="pt-BR" sz="2400" dirty="0"/>
              <a:t> e </a:t>
            </a:r>
            <a:r>
              <a:rPr lang="pt-BR" sz="2400" dirty="0" err="1"/>
              <a:t>SimpleFileBrowser</a:t>
            </a:r>
            <a:endParaRPr lang="pt-BR" sz="2400" dirty="0"/>
          </a:p>
          <a:p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FB5426-F652-4350-9404-043BE25A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63367"/>
            <a:ext cx="4320481" cy="2969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F5E910-F64F-4829-A0C8-3A6127556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24" y="2763366"/>
            <a:ext cx="4511214" cy="2969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60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pt-BR" dirty="0"/>
              <a:t>Implementação (8/8)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622223"/>
          </a:xfrm>
        </p:spPr>
        <p:txBody>
          <a:bodyPr>
            <a:normAutofit/>
          </a:bodyPr>
          <a:lstStyle/>
          <a:p>
            <a:r>
              <a:rPr lang="pt-BR" sz="2400" dirty="0"/>
              <a:t>Adicionado opção de bloqueio de campos das propriedades das peças</a:t>
            </a:r>
          </a:p>
          <a:p>
            <a:pPr lvl="1"/>
            <a:r>
              <a:rPr lang="pt-BR" sz="2000" dirty="0"/>
              <a:t>Atributos das classes definidos do tipo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000" dirty="0"/>
              <a:t>Embaralhamento utilizando conversão em base64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A7411E-9165-4753-A050-8405C065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96019"/>
              </p:ext>
            </p:extLst>
          </p:nvPr>
        </p:nvGraphicFramePr>
        <p:xfrm>
          <a:off x="4427984" y="2897060"/>
          <a:ext cx="2271395" cy="1640840"/>
        </p:xfrm>
        <a:graphic>
          <a:graphicData uri="http://schemas.openxmlformats.org/drawingml/2006/table">
            <a:tbl>
              <a:tblPr firstRow="1" firstCol="1" bandRow="1"/>
              <a:tblGrid>
                <a:gridCol w="2271395">
                  <a:extLst>
                    <a:ext uri="{9D8B030D-6E8A-4147-A177-3AD203B41FA5}">
                      <a16:colId xmlns:a16="http://schemas.microsoft.com/office/drawing/2014/main" val="1317199012"/>
                    </a:ext>
                  </a:extLst>
                </a:gridCol>
              </a:tblGrid>
              <a:tr h="135483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b="1" dirty="0">
                          <a:effectLst/>
                        </a:rPr>
                        <a:t>...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"</a:t>
                      </a:r>
                      <a:r>
                        <a:rPr lang="pt-BR" sz="1200" dirty="0" err="1">
                          <a:effectLst/>
                        </a:rPr>
                        <a:t>Pos</a:t>
                      </a:r>
                      <a:r>
                        <a:rPr lang="pt-BR" sz="1200" dirty="0">
                          <a:effectLst/>
                        </a:rPr>
                        <a:t>": 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{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"X": "2",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"Y": "0",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"Z": "0"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},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b="1" dirty="0">
                          <a:effectLst/>
                        </a:rPr>
                        <a:t>...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77951"/>
                  </a:ext>
                </a:extLst>
              </a:tr>
            </a:tbl>
          </a:graphicData>
        </a:graphic>
      </p:graphicFrame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0398E608-0634-4F99-85C1-5561A50C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18974"/>
            <a:ext cx="3062001" cy="183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CBFDF09-8FB5-4FAD-852D-997501C9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56437"/>
            <a:ext cx="3062001" cy="181335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79D3950-FB7B-46F5-BC3D-E6F4F3F2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83987"/>
              </p:ext>
            </p:extLst>
          </p:nvPr>
        </p:nvGraphicFramePr>
        <p:xfrm>
          <a:off x="4427983" y="4850136"/>
          <a:ext cx="2271395" cy="1622223"/>
        </p:xfrm>
        <a:graphic>
          <a:graphicData uri="http://schemas.openxmlformats.org/drawingml/2006/table">
            <a:tbl>
              <a:tblPr firstRow="1" firstCol="1" bandRow="1"/>
              <a:tblGrid>
                <a:gridCol w="2271395">
                  <a:extLst>
                    <a:ext uri="{9D8B030D-6E8A-4147-A177-3AD203B41FA5}">
                      <a16:colId xmlns:a16="http://schemas.microsoft.com/office/drawing/2014/main" val="1317199012"/>
                    </a:ext>
                  </a:extLst>
                </a:gridCol>
              </a:tblGrid>
              <a:tr h="1622223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b="1" dirty="0">
                          <a:effectLst/>
                        </a:rPr>
                        <a:t>...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"</a:t>
                      </a:r>
                      <a:r>
                        <a:rPr lang="pt-BR" sz="1200" dirty="0" err="1">
                          <a:effectLst/>
                        </a:rPr>
                        <a:t>Pos</a:t>
                      </a:r>
                      <a:r>
                        <a:rPr lang="pt-BR" sz="1200" dirty="0">
                          <a:effectLst/>
                        </a:rPr>
                        <a:t>": 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{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"X": "Mg==",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"Y": "0",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"Z": "0"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},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 dirty="0">
                          <a:effectLst/>
                        </a:rPr>
                        <a:t>...</a:t>
                      </a:r>
                      <a:endParaRPr lang="pt-BR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7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9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F2530CF-9DD9-47DE-9078-72006F068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914098"/>
              </p:ext>
            </p:extLst>
          </p:nvPr>
        </p:nvGraphicFramePr>
        <p:xfrm>
          <a:off x="233314" y="3280046"/>
          <a:ext cx="8371134" cy="3029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6BACB76-245A-4484-91C3-CD16658B7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66240"/>
              </p:ext>
            </p:extLst>
          </p:nvPr>
        </p:nvGraphicFramePr>
        <p:xfrm>
          <a:off x="278421" y="1196752"/>
          <a:ext cx="8587158" cy="20162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14864">
                  <a:extLst>
                    <a:ext uri="{9D8B030D-6E8A-4147-A177-3AD203B41FA5}">
                      <a16:colId xmlns:a16="http://schemas.microsoft.com/office/drawing/2014/main" val="2209352882"/>
                    </a:ext>
                  </a:extLst>
                </a:gridCol>
                <a:gridCol w="1405061">
                  <a:extLst>
                    <a:ext uri="{9D8B030D-6E8A-4147-A177-3AD203B41FA5}">
                      <a16:colId xmlns:a16="http://schemas.microsoft.com/office/drawing/2014/main" val="68588849"/>
                    </a:ext>
                  </a:extLst>
                </a:gridCol>
                <a:gridCol w="1394370">
                  <a:extLst>
                    <a:ext uri="{9D8B030D-6E8A-4147-A177-3AD203B41FA5}">
                      <a16:colId xmlns:a16="http://schemas.microsoft.com/office/drawing/2014/main" val="2434854812"/>
                    </a:ext>
                  </a:extLst>
                </a:gridCol>
                <a:gridCol w="1326663">
                  <a:extLst>
                    <a:ext uri="{9D8B030D-6E8A-4147-A177-3AD203B41FA5}">
                      <a16:colId xmlns:a16="http://schemas.microsoft.com/office/drawing/2014/main" val="2760883202"/>
                    </a:ext>
                  </a:extLst>
                </a:gridCol>
                <a:gridCol w="1323100">
                  <a:extLst>
                    <a:ext uri="{9D8B030D-6E8A-4147-A177-3AD203B41FA5}">
                      <a16:colId xmlns:a16="http://schemas.microsoft.com/office/drawing/2014/main" val="2683469746"/>
                    </a:ext>
                  </a:extLst>
                </a:gridCol>
                <a:gridCol w="1323100">
                  <a:extLst>
                    <a:ext uri="{9D8B030D-6E8A-4147-A177-3AD203B41FA5}">
                      <a16:colId xmlns:a16="http://schemas.microsoft.com/office/drawing/2014/main" val="1486642042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Peça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3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2771183608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Câmera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22898858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Objeto Gráfico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3054358138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Cubo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dirty="0">
                          <a:effectLst/>
                        </a:rPr>
                        <a:t>6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65310519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Transladar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dirty="0">
                          <a:effectLst/>
                        </a:rPr>
                        <a:t>8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65166044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Rotacionar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329228096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Escalar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99134813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Iteração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10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415360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Iluminação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7213091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Total de peças 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9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17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37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47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 dirty="0">
                          <a:effectLst/>
                        </a:rPr>
                        <a:t>61</a:t>
                      </a:r>
                      <a:endParaRPr lang="pt-BR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4856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Opção de bloqueio de campos</a:t>
            </a:r>
          </a:p>
          <a:p>
            <a:r>
              <a:rPr lang="pt-BR" dirty="0"/>
              <a:t>Adicionado peças Polígono, </a:t>
            </a:r>
            <a:r>
              <a:rPr lang="pt-BR" dirty="0" err="1"/>
              <a:t>Spline</a:t>
            </a:r>
            <a:r>
              <a:rPr lang="pt-BR" dirty="0"/>
              <a:t> e Iteração</a:t>
            </a:r>
          </a:p>
          <a:p>
            <a:pPr lvl="1"/>
            <a:r>
              <a:rPr lang="pt-BR" dirty="0"/>
              <a:t>Utilização de </a:t>
            </a:r>
            <a:r>
              <a:rPr lang="pt-BR" dirty="0" err="1"/>
              <a:t>Coroutines</a:t>
            </a:r>
            <a:endParaRPr lang="pt-BR" dirty="0"/>
          </a:p>
          <a:p>
            <a:r>
              <a:rPr lang="pt-BR" dirty="0"/>
              <a:t>Dificuldades na refatoração da ferramenta</a:t>
            </a:r>
          </a:p>
          <a:p>
            <a:r>
              <a:rPr lang="pt-BR" dirty="0"/>
              <a:t>Adicionado menu de ajuda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(1/2)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novos passos no tutorial da ferramenta</a:t>
            </a:r>
          </a:p>
          <a:p>
            <a:r>
              <a:rPr lang="pt-BR" dirty="0"/>
              <a:t>Utilizar outras bibliotecas ou componentes para exportação de um cenário construído com recursos de orientação a objeto</a:t>
            </a:r>
          </a:p>
          <a:p>
            <a:r>
              <a:rPr lang="pt-BR" dirty="0"/>
              <a:t>Melhorias na iluminação já pendentes da versão anterior, aplicando nas novas peças adicionadas</a:t>
            </a:r>
          </a:p>
        </p:txBody>
      </p:sp>
    </p:spTree>
    <p:extLst>
      <p:ext uri="{BB962C8B-B14F-4D97-AF65-F5344CB8AC3E}">
        <p14:creationId xmlns:p14="http://schemas.microsoft.com/office/powerpoint/2010/main" val="4009922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Sugestões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Melhorar documentação do painel de ajuda com os novos recursos adicionados na ferramenta </a:t>
            </a:r>
          </a:p>
          <a:p>
            <a:r>
              <a:rPr lang="pt-BR" dirty="0"/>
              <a:t>Desenvolver as propriedades já criadas nas cenas mas não implementadas look </a:t>
            </a:r>
            <a:r>
              <a:rPr lang="pt-BR" dirty="0" err="1"/>
              <a:t>at</a:t>
            </a:r>
            <a:r>
              <a:rPr lang="pt-BR" dirty="0"/>
              <a:t>, </a:t>
            </a:r>
            <a:r>
              <a:rPr lang="pt-BR" dirty="0" err="1"/>
              <a:t>near</a:t>
            </a:r>
            <a:r>
              <a:rPr lang="pt-BR" dirty="0"/>
              <a:t> e </a:t>
            </a:r>
            <a:r>
              <a:rPr lang="pt-BR" dirty="0" err="1"/>
              <a:t>far</a:t>
            </a:r>
            <a:r>
              <a:rPr lang="pt-BR" dirty="0"/>
              <a:t> da câmera pendentes da versão anterior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82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ensino-aprendizagem:</a:t>
            </a:r>
          </a:p>
          <a:p>
            <a:pPr lvl="1"/>
            <a:r>
              <a:rPr lang="pt-BR" dirty="0"/>
              <a:t>Métodos de ensino-aprendizagem engajam os alunos nos seus estudos</a:t>
            </a:r>
          </a:p>
          <a:p>
            <a:pPr lvl="1"/>
            <a:r>
              <a:rPr lang="pt-BR" dirty="0"/>
              <a:t>Desafios por parte dos professores</a:t>
            </a:r>
          </a:p>
          <a:p>
            <a:r>
              <a:rPr lang="pt-BR" dirty="0" err="1"/>
              <a:t>VisEdu</a:t>
            </a:r>
            <a:r>
              <a:rPr lang="pt-BR" dirty="0"/>
              <a:t>-CG:</a:t>
            </a:r>
          </a:p>
          <a:p>
            <a:pPr lvl="1"/>
            <a:r>
              <a:rPr lang="pt-BR" dirty="0"/>
              <a:t>Disciplina de Computação Gráfica</a:t>
            </a:r>
          </a:p>
          <a:p>
            <a:r>
              <a:rPr lang="pt-BR" dirty="0"/>
              <a:t>Refatoração</a:t>
            </a:r>
          </a:p>
          <a:p>
            <a:pPr lvl="1"/>
            <a:r>
              <a:rPr lang="pt-BR" dirty="0"/>
              <a:t>Comportamentos e propriedades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migração da ferramenta</a:t>
            </a:r>
          </a:p>
          <a:p>
            <a:r>
              <a:rPr lang="pt-BR" dirty="0"/>
              <a:t>Refatoração do código</a:t>
            </a:r>
          </a:p>
          <a:p>
            <a:r>
              <a:rPr lang="pt-BR" dirty="0"/>
              <a:t>Permitir criar atividades em forma de exercícios práticos</a:t>
            </a:r>
          </a:p>
          <a:p>
            <a:r>
              <a:rPr lang="pt-BR" dirty="0"/>
              <a:t>Disponibilizar novas peças do tipo Iteração, Polígonos e </a:t>
            </a:r>
            <a:r>
              <a:rPr lang="pt-BR" dirty="0" err="1"/>
              <a:t>Spline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(1/2)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Refatoração:</a:t>
            </a:r>
          </a:p>
          <a:p>
            <a:pPr lvl="1"/>
            <a:r>
              <a:rPr lang="pt-BR" sz="2400" dirty="0" err="1"/>
              <a:t>Refatorações</a:t>
            </a:r>
            <a:r>
              <a:rPr lang="pt-BR" sz="2400" dirty="0"/>
              <a:t> são modificações realizadas em um software preservando seu comportamento</a:t>
            </a:r>
          </a:p>
          <a:p>
            <a:pPr lvl="1"/>
            <a:r>
              <a:rPr lang="pt-BR" sz="2800" dirty="0"/>
              <a:t>São exemplos de </a:t>
            </a:r>
            <a:r>
              <a:rPr lang="pt-BR" sz="2800" dirty="0" err="1"/>
              <a:t>refatorações</a:t>
            </a:r>
            <a:r>
              <a:rPr lang="pt-BR" sz="2800" dirty="0"/>
              <a:t> operações como renomeação de um método ou variável</a:t>
            </a:r>
            <a:endParaRPr lang="pt-BR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(2/2)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Coroutines</a:t>
            </a:r>
            <a:r>
              <a:rPr lang="pt-BR" dirty="0"/>
              <a:t>:</a:t>
            </a:r>
          </a:p>
          <a:p>
            <a:pPr lvl="1"/>
            <a:r>
              <a:rPr lang="pt-BR" sz="2400" dirty="0" err="1"/>
              <a:t>Coroutines</a:t>
            </a:r>
            <a:r>
              <a:rPr lang="pt-BR" sz="2400" dirty="0"/>
              <a:t> é um recurso disponível no Unity permitindo dispersar rotinas em vários quadros</a:t>
            </a:r>
          </a:p>
          <a:p>
            <a:pPr lvl="1"/>
            <a:r>
              <a:rPr lang="pt-BR" sz="2800" dirty="0"/>
              <a:t>Pode-se pausar a sua execução utilizando o comando </a:t>
            </a:r>
            <a:r>
              <a:rPr lang="pt-BR" sz="2800" dirty="0" err="1"/>
              <a:t>yield</a:t>
            </a:r>
            <a:endParaRPr lang="pt-BR" sz="2800" dirty="0"/>
          </a:p>
          <a:p>
            <a:pPr lvl="1"/>
            <a:r>
              <a:rPr lang="pt-BR" sz="2800" dirty="0"/>
              <a:t>Recurso utilizado na remoção e c</a:t>
            </a:r>
            <a:r>
              <a:rPr lang="pt-BR" dirty="0"/>
              <a:t>omportamento na peça Iteração</a:t>
            </a:r>
            <a:endParaRPr lang="pt-BR" sz="2800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20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VisEdu</a:t>
            </a:r>
            <a:r>
              <a:rPr lang="pt-BR" dirty="0"/>
              <a:t>-CG 5.0</a:t>
            </a:r>
          </a:p>
          <a:p>
            <a:pPr marL="0" indent="0">
              <a:buNone/>
            </a:pPr>
            <a:r>
              <a:rPr lang="pt-BR" sz="1400" dirty="0"/>
              <a:t>       (BUTTENBERG, 2020)</a:t>
            </a:r>
          </a:p>
          <a:p>
            <a:pPr lvl="1"/>
            <a:r>
              <a:rPr lang="pt-BR" dirty="0"/>
              <a:t>Ferramenta parcialmente migrada para Unity</a:t>
            </a:r>
          </a:p>
          <a:p>
            <a:pPr lvl="1"/>
            <a:r>
              <a:rPr lang="pt-BR" dirty="0"/>
              <a:t>Desenvolvido tutorial iterativo</a:t>
            </a:r>
          </a:p>
          <a:p>
            <a:pPr lvl="1"/>
            <a:r>
              <a:rPr lang="pt-BR" dirty="0"/>
              <a:t>Peças do tipo Câmera, Objeto Gráfico, Cubo e Transformações (Rotacionar, Escalar, Transladar)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5C2A834-1810-4E07-975C-C223B6C08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5812786" cy="326986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BE4EF68D-1D1A-4943-AC2F-B7A044F30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8" y="3471504"/>
            <a:ext cx="5808939" cy="32698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4C69DC3-354C-4162-8565-2D32FF08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980728"/>
            <a:ext cx="2664296" cy="360040"/>
          </a:xfrm>
        </p:spPr>
        <p:txBody>
          <a:bodyPr>
            <a:normAutofit fontScale="70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Versão anterior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DEE4F09-9A2E-46A0-8B21-6B56EBAAE06B}"/>
              </a:ext>
            </a:extLst>
          </p:cNvPr>
          <p:cNvSpPr txBox="1">
            <a:spLocks/>
          </p:cNvSpPr>
          <p:nvPr/>
        </p:nvSpPr>
        <p:spPr bwMode="auto">
          <a:xfrm>
            <a:off x="5940152" y="5106436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kern="0" dirty="0"/>
              <a:t>Versão atual</a:t>
            </a:r>
          </a:p>
        </p:txBody>
      </p:sp>
    </p:spTree>
    <p:extLst>
      <p:ext uri="{BB962C8B-B14F-4D97-AF65-F5344CB8AC3E}">
        <p14:creationId xmlns:p14="http://schemas.microsoft.com/office/powerpoint/2010/main" val="2497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(1/3)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err="1"/>
              <a:t>Duolingo</a:t>
            </a:r>
            <a:r>
              <a:rPr lang="pt-BR" altLang="pt-BR" dirty="0"/>
              <a:t> é um aplicativo de aprendizagem de idiomas em forma de jogo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B264C4F4-C261-42B0-AF11-439990EE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3068960"/>
            <a:ext cx="2721072" cy="1444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8886B5-AD6F-4924-842C-248B3A8E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19784"/>
              </p:ext>
            </p:extLst>
          </p:nvPr>
        </p:nvGraphicFramePr>
        <p:xfrm>
          <a:off x="611560" y="2996952"/>
          <a:ext cx="5256584" cy="3168352"/>
        </p:xfrm>
        <a:graphic>
          <a:graphicData uri="http://schemas.openxmlformats.org/drawingml/2006/table">
            <a:tbl>
              <a:tblPr firstRow="1" firstCol="1" bandRow="1"/>
              <a:tblGrid>
                <a:gridCol w="3040604">
                  <a:extLst>
                    <a:ext uri="{9D8B030D-6E8A-4147-A177-3AD203B41FA5}">
                      <a16:colId xmlns:a16="http://schemas.microsoft.com/office/drawing/2014/main" val="4215553245"/>
                    </a:ext>
                  </a:extLst>
                </a:gridCol>
                <a:gridCol w="2215980">
                  <a:extLst>
                    <a:ext uri="{9D8B030D-6E8A-4147-A177-3AD203B41FA5}">
                      <a16:colId xmlns:a16="http://schemas.microsoft.com/office/drawing/2014/main" val="93959188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Duolingo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(2011)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292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27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94146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026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011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42738"/>
                  </a:ext>
                </a:extLst>
              </a:tr>
            </a:tbl>
          </a:graphicData>
        </a:graphic>
      </p:graphicFrame>
      <p:sp>
        <p:nvSpPr>
          <p:cNvPr id="6" name="CaixaDeTexto 17">
            <a:extLst>
              <a:ext uri="{FF2B5EF4-FFF2-40B4-BE49-F238E27FC236}">
                <a16:creationId xmlns:a16="http://schemas.microsoft.com/office/drawing/2014/main" id="{9DCD0B1A-8507-4007-912C-BE74A2E2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03339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027" y="2996952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34835418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775</Words>
  <Application>Microsoft Office PowerPoint</Application>
  <PresentationFormat>Apresentação na tela (4:3)</PresentationFormat>
  <Paragraphs>220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 (Corpo)</vt:lpstr>
      <vt:lpstr>Courier New</vt:lpstr>
      <vt:lpstr>Times New Roman</vt:lpstr>
      <vt:lpstr>Design padrão</vt:lpstr>
      <vt:lpstr>REFATORANDO E ADICIONANDO NOVAS FUNCIONALIDADES NO VISEDU-CG COM MOTOR DE JOGOS UNITY</vt:lpstr>
      <vt:lpstr>Roteiro</vt:lpstr>
      <vt:lpstr>Introdução</vt:lpstr>
      <vt:lpstr>Objetivos</vt:lpstr>
      <vt:lpstr>Fundamentação Teórica (1/2)</vt:lpstr>
      <vt:lpstr>Fundamentação Teórica (2/2)</vt:lpstr>
      <vt:lpstr>Versão Anterior</vt:lpstr>
      <vt:lpstr>Apresentação do PowerPoint</vt:lpstr>
      <vt:lpstr>Trabalhos Correlatos (1/3)</vt:lpstr>
      <vt:lpstr>Trabalhos Correlatos (2/3)</vt:lpstr>
      <vt:lpstr>Trabalhos Correlatos (3/3)</vt:lpstr>
      <vt:lpstr>Especificação (1/4)</vt:lpstr>
      <vt:lpstr>Especificação (2/4)</vt:lpstr>
      <vt:lpstr>Apresentação do PowerPoint</vt:lpstr>
      <vt:lpstr>Apresentação do PowerPoint</vt:lpstr>
      <vt:lpstr>Implementação (1/8)</vt:lpstr>
      <vt:lpstr>Implementação (2/8)</vt:lpstr>
      <vt:lpstr>Implementação (3/8)</vt:lpstr>
      <vt:lpstr>Apresentação do PowerPoint</vt:lpstr>
      <vt:lpstr>Apresentação do PowerPoint</vt:lpstr>
      <vt:lpstr>Apresentação do PowerPoint</vt:lpstr>
      <vt:lpstr>Implementação (7/8)</vt:lpstr>
      <vt:lpstr>Implementação (8/8)</vt:lpstr>
      <vt:lpstr>Análise dos Resultados</vt:lpstr>
      <vt:lpstr>Conclusões</vt:lpstr>
      <vt:lpstr>Sugestões (1/2)</vt:lpstr>
      <vt:lpstr>Sugestões (2/2)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Eduardo Bauler</cp:lastModifiedBy>
  <cp:revision>109</cp:revision>
  <dcterms:created xsi:type="dcterms:W3CDTF">2012-05-08T00:10:24Z</dcterms:created>
  <dcterms:modified xsi:type="dcterms:W3CDTF">2021-12-14T04:22:46Z</dcterms:modified>
</cp:coreProperties>
</file>