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9" r:id="rId7"/>
    <p:sldId id="262" r:id="rId8"/>
    <p:sldId id="270" r:id="rId9"/>
    <p:sldId id="273" r:id="rId10"/>
    <p:sldId id="272" r:id="rId11"/>
    <p:sldId id="263" r:id="rId12"/>
    <p:sldId id="271" r:id="rId13"/>
    <p:sldId id="264" r:id="rId14"/>
    <p:sldId id="274" r:id="rId15"/>
    <p:sldId id="275" r:id="rId16"/>
    <p:sldId id="280" r:id="rId17"/>
    <p:sldId id="281" r:id="rId18"/>
    <p:sldId id="265" r:id="rId19"/>
    <p:sldId id="282" r:id="rId20"/>
    <p:sldId id="276" r:id="rId21"/>
    <p:sldId id="279" r:id="rId22"/>
    <p:sldId id="267" r:id="rId23"/>
    <p:sldId id="268" r:id="rId24"/>
    <p:sldId id="277" r:id="rId25"/>
    <p:sldId id="278" r:id="rId2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 varScale="1">
        <p:scale>
          <a:sx n="151" d="100"/>
          <a:sy n="151" d="100"/>
        </p:scale>
        <p:origin x="137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b="1">
                <a:solidFill>
                  <a:sysClr val="windowText" lastClr="000000"/>
                </a:solidFill>
              </a:rPr>
              <a:t>Consumo de memória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3920771619481235"/>
          <c:y val="0.15926715383956086"/>
          <c:w val="0.70523666517172012"/>
          <c:h val="0.503386236682553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Windows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Planilha1!$A$2:$A$6</c:f>
              <c:strCache>
                <c:ptCount val="5"/>
                <c:pt idx="0">
                  <c:v>Cenário 1</c:v>
                </c:pt>
                <c:pt idx="1">
                  <c:v>Cenário 2</c:v>
                </c:pt>
                <c:pt idx="2">
                  <c:v>Cenário 3</c:v>
                </c:pt>
                <c:pt idx="3">
                  <c:v>Cenário 4</c:v>
                </c:pt>
                <c:pt idx="4">
                  <c:v>Cenário 5</c:v>
                </c:pt>
              </c:strCache>
            </c:str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94</c:v>
                </c:pt>
                <c:pt idx="1">
                  <c:v>95.7</c:v>
                </c:pt>
                <c:pt idx="2">
                  <c:v>97.7</c:v>
                </c:pt>
                <c:pt idx="3">
                  <c:v>105.6</c:v>
                </c:pt>
                <c:pt idx="4">
                  <c:v>102.5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F9-421B-B2C5-8C378F692833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Google Chrome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Planilha1!$A$2:$A$6</c:f>
              <c:strCache>
                <c:ptCount val="5"/>
                <c:pt idx="0">
                  <c:v>Cenário 1</c:v>
                </c:pt>
                <c:pt idx="1">
                  <c:v>Cenário 2</c:v>
                </c:pt>
                <c:pt idx="2">
                  <c:v>Cenário 3</c:v>
                </c:pt>
                <c:pt idx="3">
                  <c:v>Cenário 4</c:v>
                </c:pt>
                <c:pt idx="4">
                  <c:v>Cenário 5</c:v>
                </c:pt>
              </c:strCache>
            </c:strRef>
          </c:cat>
          <c:val>
            <c:numRef>
              <c:f>Planilha1!$C$2:$C$6</c:f>
              <c:numCache>
                <c:formatCode>General</c:formatCode>
                <c:ptCount val="5"/>
                <c:pt idx="0">
                  <c:v>175</c:v>
                </c:pt>
                <c:pt idx="1">
                  <c:v>175.8</c:v>
                </c:pt>
                <c:pt idx="2">
                  <c:v>179.4</c:v>
                </c:pt>
                <c:pt idx="3">
                  <c:v>180</c:v>
                </c:pt>
                <c:pt idx="4">
                  <c:v>181.1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F9-421B-B2C5-8C378F692833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Opera Gx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Planilha1!$A$2:$A$6</c:f>
              <c:strCache>
                <c:ptCount val="5"/>
                <c:pt idx="0">
                  <c:v>Cenário 1</c:v>
                </c:pt>
                <c:pt idx="1">
                  <c:v>Cenário 2</c:v>
                </c:pt>
                <c:pt idx="2">
                  <c:v>Cenário 3</c:v>
                </c:pt>
                <c:pt idx="3">
                  <c:v>Cenário 4</c:v>
                </c:pt>
                <c:pt idx="4">
                  <c:v>Cenário 5</c:v>
                </c:pt>
              </c:strCache>
            </c:strRef>
          </c:cat>
          <c:val>
            <c:numRef>
              <c:f>Planilha1!$D$2:$D$6</c:f>
              <c:numCache>
                <c:formatCode>General</c:formatCode>
                <c:ptCount val="5"/>
                <c:pt idx="0">
                  <c:v>189.4</c:v>
                </c:pt>
                <c:pt idx="1">
                  <c:v>189.3</c:v>
                </c:pt>
                <c:pt idx="2">
                  <c:v>191.8</c:v>
                </c:pt>
                <c:pt idx="3">
                  <c:v>192.5</c:v>
                </c:pt>
                <c:pt idx="4">
                  <c:v>192.6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F9-421B-B2C5-8C378F692833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Microsoft Edge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Planilha1!$A$2:$A$6</c:f>
              <c:strCache>
                <c:ptCount val="5"/>
                <c:pt idx="0">
                  <c:v>Cenário 1</c:v>
                </c:pt>
                <c:pt idx="1">
                  <c:v>Cenário 2</c:v>
                </c:pt>
                <c:pt idx="2">
                  <c:v>Cenário 3</c:v>
                </c:pt>
                <c:pt idx="3">
                  <c:v>Cenário 4</c:v>
                </c:pt>
                <c:pt idx="4">
                  <c:v>Cenário 5</c:v>
                </c:pt>
              </c:strCache>
            </c:strRef>
          </c:cat>
          <c:val>
            <c:numRef>
              <c:f>Planilha1!$E$2:$E$6</c:f>
              <c:numCache>
                <c:formatCode>General</c:formatCode>
                <c:ptCount val="5"/>
                <c:pt idx="0">
                  <c:v>364.5</c:v>
                </c:pt>
                <c:pt idx="1">
                  <c:v>365.4</c:v>
                </c:pt>
                <c:pt idx="2">
                  <c:v>366.3</c:v>
                </c:pt>
                <c:pt idx="3">
                  <c:v>369.2</c:v>
                </c:pt>
                <c:pt idx="4">
                  <c:v>370.2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7F9-421B-B2C5-8C378F6928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92925776"/>
        <c:axId val="692929056"/>
      </c:barChart>
      <c:catAx>
        <c:axId val="692925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92929056"/>
        <c:crosses val="autoZero"/>
        <c:auto val="1"/>
        <c:lblAlgn val="ctr"/>
        <c:lblOffset val="100"/>
        <c:noMultiLvlLbl val="0"/>
      </c:catAx>
      <c:valAx>
        <c:axId val="692929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b="1">
                    <a:solidFill>
                      <a:sysClr val="windowText" lastClr="000000"/>
                    </a:solidFill>
                  </a:rPr>
                  <a:t>Consumo (MB)</a:t>
                </a:r>
              </a:p>
            </c:rich>
          </c:tx>
          <c:layout>
            <c:manualLayout>
              <c:xMode val="edge"/>
              <c:yMode val="edge"/>
              <c:x val="8.7962962962962965E-2"/>
              <c:y val="0.25351231630805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9292577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dTable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340768"/>
            <a:ext cx="8352928" cy="1470025"/>
          </a:xfrm>
        </p:spPr>
        <p:txBody>
          <a:bodyPr/>
          <a:lstStyle/>
          <a:p>
            <a:r>
              <a:rPr lang="pt-BR" dirty="0"/>
              <a:t>REFATORANDO E ADICIONANDO NOVAS FUNCIONALIDADES NO VISEDU-CG COM MOTOR DE JOGOS UNITY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365104"/>
            <a:ext cx="6400800" cy="1270992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Aluno(a): Douglas Eduardo Bauler</a:t>
            </a:r>
          </a:p>
          <a:p>
            <a:endParaRPr lang="pt-BR" dirty="0"/>
          </a:p>
          <a:p>
            <a:r>
              <a:rPr lang="pt-BR" dirty="0"/>
              <a:t>Orientador: Dalton Solano dos Reis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 (3/3)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dirty="0" err="1"/>
              <a:t>Toweljs</a:t>
            </a:r>
            <a:r>
              <a:rPr lang="pt-BR" altLang="pt-BR" dirty="0"/>
              <a:t> é uma implementação de um motor gráfico com </a:t>
            </a:r>
            <a:r>
              <a:rPr lang="pt-BR" altLang="pt-BR" dirty="0" err="1"/>
              <a:t>JavaScript</a:t>
            </a:r>
            <a:r>
              <a:rPr lang="pt-BR" altLang="pt-BR" dirty="0"/>
              <a:t> e </a:t>
            </a:r>
            <a:r>
              <a:rPr lang="pt-BR" altLang="pt-BR" dirty="0" err="1"/>
              <a:t>WebGL</a:t>
            </a:r>
            <a:endParaRPr lang="pt-BR" alt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7" name="CaixaDeTexto 16">
            <a:extLst>
              <a:ext uri="{FF2B5EF4-FFF2-40B4-BE49-F238E27FC236}">
                <a16:creationId xmlns:a16="http://schemas.microsoft.com/office/drawing/2014/main" id="{96B06BF0-F38D-4708-AF64-1149F4C2D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2973394"/>
            <a:ext cx="10096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400" dirty="0">
                <a:solidFill>
                  <a:schemeClr val="bg1"/>
                </a:solidFill>
              </a:rPr>
              <a:t>Trabalho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371514B-FA42-4702-8920-43C08BCFE0BA}"/>
              </a:ext>
            </a:extLst>
          </p:cNvPr>
          <p:cNvGraphicFramePr>
            <a:graphicFrameLocks noGrp="1"/>
          </p:cNvGraphicFramePr>
          <p:nvPr/>
        </p:nvGraphicFramePr>
        <p:xfrm>
          <a:off x="868363" y="3063875"/>
          <a:ext cx="7159625" cy="2193925"/>
        </p:xfrm>
        <a:graphic>
          <a:graphicData uri="http://schemas.openxmlformats.org/drawingml/2006/table">
            <a:tbl>
              <a:tblPr firstRow="1" firstCol="1" bandRow="1"/>
              <a:tblGrid>
                <a:gridCol w="3760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9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6835">
                <a:tc>
                  <a:txBody>
                    <a:bodyPr/>
                    <a:lstStyle/>
                    <a:p>
                      <a:pPr lvl="0" indent="431800" algn="l">
                        <a:spcAft>
                          <a:spcPts val="600"/>
                        </a:spcAft>
                      </a:pPr>
                      <a:endParaRPr lang="pt-BR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0" marR="6857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Toweljs (2018)</a:t>
                      </a:r>
                    </a:p>
                  </a:txBody>
                  <a:tcPr marL="68570" marR="68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418">
                <a:tc>
                  <a:txBody>
                    <a:bodyPr/>
                    <a:lstStyle/>
                    <a:p>
                      <a:r>
                        <a:rPr lang="pt-BR" sz="1200" dirty="0">
                          <a:effectLst/>
                          <a:latin typeface="Arial (Corpo)"/>
                          <a:ea typeface="Times New Roman" panose="02020603050405020304" pitchFamily="18" charset="0"/>
                        </a:rPr>
                        <a:t>transformações geométricas</a:t>
                      </a:r>
                    </a:p>
                  </a:txBody>
                  <a:tcPr marL="68570" marR="68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  <a:latin typeface="Arial (Corpo)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70" marR="68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418">
                <a:tc>
                  <a:txBody>
                    <a:bodyPr/>
                    <a:lstStyle/>
                    <a:p>
                      <a:r>
                        <a:rPr lang="pt-BR" sz="1200" dirty="0">
                          <a:effectLst/>
                          <a:latin typeface="Arial (Corpo)"/>
                          <a:ea typeface="Times New Roman" panose="02020603050405020304" pitchFamily="18" charset="0"/>
                        </a:rPr>
                        <a:t>motor de jogos</a:t>
                      </a:r>
                    </a:p>
                  </a:txBody>
                  <a:tcPr marL="68570" marR="68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  <a:latin typeface="Arial (Corpo)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70" marR="68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418">
                <a:tc>
                  <a:txBody>
                    <a:bodyPr/>
                    <a:lstStyle/>
                    <a:p>
                      <a:r>
                        <a:rPr lang="pt-BR" sz="1200" dirty="0">
                          <a:effectLst/>
                          <a:latin typeface="Arial (Corpo)"/>
                          <a:ea typeface="Times New Roman" panose="02020603050405020304" pitchFamily="18" charset="0"/>
                        </a:rPr>
                        <a:t>exportação de atividades</a:t>
                      </a:r>
                    </a:p>
                  </a:txBody>
                  <a:tcPr marL="68570" marR="68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  <a:latin typeface="Arial (Corpo)"/>
                          <a:ea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68570" marR="68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418">
                <a:tc>
                  <a:txBody>
                    <a:bodyPr/>
                    <a:lstStyle/>
                    <a:p>
                      <a:r>
                        <a:rPr lang="pt-BR" sz="1200" dirty="0">
                          <a:effectLst/>
                          <a:latin typeface="Arial (Corpo)"/>
                          <a:ea typeface="Times New Roman" panose="02020603050405020304" pitchFamily="18" charset="0"/>
                        </a:rPr>
                        <a:t>tutoriais interativos</a:t>
                      </a:r>
                    </a:p>
                  </a:txBody>
                  <a:tcPr marL="68570" marR="68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  <a:latin typeface="Arial (Corpo)"/>
                          <a:ea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68570" marR="68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418">
                <a:tc>
                  <a:txBody>
                    <a:bodyPr/>
                    <a:lstStyle/>
                    <a:p>
                      <a:r>
                        <a:rPr lang="pt-BR" sz="1200" dirty="0">
                          <a:effectLst/>
                          <a:latin typeface="Arial (Corpo)"/>
                          <a:ea typeface="Times New Roman" panose="02020603050405020304" pitchFamily="18" charset="0"/>
                        </a:rPr>
                        <a:t>múltiplas plataformas</a:t>
                      </a:r>
                    </a:p>
                  </a:txBody>
                  <a:tcPr marL="68570" marR="68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  <a:latin typeface="Arial (Corpo)"/>
                          <a:ea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68570" marR="68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CaixaDeTexto 4">
            <a:extLst>
              <a:ext uri="{FF2B5EF4-FFF2-40B4-BE49-F238E27FC236}">
                <a16:creationId xmlns:a16="http://schemas.microsoft.com/office/drawing/2014/main" id="{A7E03823-2784-4546-9D40-E30C5428A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3063875"/>
            <a:ext cx="100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400" dirty="0">
                <a:solidFill>
                  <a:schemeClr val="bg1"/>
                </a:solidFill>
              </a:rPr>
              <a:t>Trabalho</a:t>
            </a:r>
          </a:p>
        </p:txBody>
      </p:sp>
      <p:sp>
        <p:nvSpPr>
          <p:cNvPr id="10" name="CaixaDeTexto 5">
            <a:extLst>
              <a:ext uri="{FF2B5EF4-FFF2-40B4-BE49-F238E27FC236}">
                <a16:creationId xmlns:a16="http://schemas.microsoft.com/office/drawing/2014/main" id="{674A7B80-AA5B-4A4C-8895-C9727A674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0" y="3403600"/>
            <a:ext cx="14081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400" dirty="0">
                <a:solidFill>
                  <a:schemeClr val="bg1"/>
                </a:solidFill>
              </a:rPr>
              <a:t>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954641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 (1/4)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Requisitos funcionais</a:t>
            </a:r>
          </a:p>
          <a:p>
            <a:pPr lvl="1"/>
            <a:r>
              <a:rPr lang="pt-BR" b="1" dirty="0"/>
              <a:t>RF01</a:t>
            </a:r>
            <a:r>
              <a:rPr lang="pt-BR" dirty="0"/>
              <a:t>:	Permitir importar/exportar atividades em forma de exercícios com a opção de bloqueio de campos</a:t>
            </a:r>
          </a:p>
          <a:p>
            <a:pPr lvl="1"/>
            <a:r>
              <a:rPr lang="pt-BR" b="1" dirty="0"/>
              <a:t>RF02</a:t>
            </a:r>
            <a:r>
              <a:rPr lang="pt-BR" dirty="0"/>
              <a:t>:	Disponibilizar guia de Ajuda o qual documenta as funcionalidades disponíveis da ferramenta</a:t>
            </a:r>
          </a:p>
          <a:p>
            <a:pPr lvl="1"/>
            <a:r>
              <a:rPr lang="pt-BR" b="1" dirty="0"/>
              <a:t>RF03</a:t>
            </a:r>
            <a:r>
              <a:rPr lang="pt-BR" dirty="0"/>
              <a:t>:	Desenhar novos componentes dos tipos Iteração, Polígono e </a:t>
            </a:r>
            <a:r>
              <a:rPr lang="pt-BR" dirty="0" err="1"/>
              <a:t>Spline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7644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 (2/4)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Requisitos não funcionais</a:t>
            </a:r>
          </a:p>
          <a:p>
            <a:pPr lvl="1"/>
            <a:r>
              <a:rPr lang="pt-BR" b="1" dirty="0"/>
              <a:t>RNF01</a:t>
            </a:r>
            <a:r>
              <a:rPr lang="pt-BR" dirty="0"/>
              <a:t>: Ser desenvolvida na linguagem C#</a:t>
            </a:r>
          </a:p>
          <a:p>
            <a:pPr lvl="1"/>
            <a:r>
              <a:rPr lang="pt-BR" b="1" dirty="0"/>
              <a:t>RNF02</a:t>
            </a:r>
            <a:r>
              <a:rPr lang="pt-BR" dirty="0"/>
              <a:t>: Utilizar motor de jogos Unity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9043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 (3/4)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1800" dirty="0"/>
              <a:t>Diagrama de classes das peças do tipo transformação e Iteração</a:t>
            </a:r>
          </a:p>
          <a:p>
            <a:pPr lvl="1"/>
            <a:endParaRPr lang="pt-BR" dirty="0"/>
          </a:p>
        </p:txBody>
      </p:sp>
      <p:pic>
        <p:nvPicPr>
          <p:cNvPr id="5" name="Imagem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0E2A9EBA-43FF-4BD2-A089-D66F402F44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569" y="1844824"/>
            <a:ext cx="6213759" cy="44141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7070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 (4/4)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1800" dirty="0"/>
              <a:t>Diagrama de atividades da peça Iteração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02A9746-3794-46FF-BFF5-600197425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998" y="1844824"/>
            <a:ext cx="4042003" cy="4527442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189901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(1/7)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Refatoração</a:t>
            </a:r>
          </a:p>
          <a:p>
            <a:pPr lvl="1"/>
            <a:r>
              <a:rPr lang="pt-BR" dirty="0"/>
              <a:t>Comportamentos e propriedades</a:t>
            </a:r>
          </a:p>
          <a:p>
            <a:pPr lvl="1"/>
            <a:r>
              <a:rPr lang="pt-BR" dirty="0"/>
              <a:t>Ajustes nas posições das peças nos slots</a:t>
            </a:r>
          </a:p>
          <a:p>
            <a:pPr lvl="1"/>
            <a:r>
              <a:rPr lang="pt-BR" dirty="0"/>
              <a:t>Utilização de </a:t>
            </a:r>
            <a:r>
              <a:rPr lang="pt-BR" dirty="0" err="1"/>
              <a:t>coroutines</a:t>
            </a:r>
            <a:r>
              <a:rPr lang="pt-BR" dirty="0"/>
              <a:t> do Unity</a:t>
            </a:r>
          </a:p>
          <a:p>
            <a:pPr lvl="1"/>
            <a:r>
              <a:rPr lang="pt-BR" dirty="0"/>
              <a:t>Rotina de remoção das peças</a:t>
            </a:r>
          </a:p>
          <a:p>
            <a:pPr lvl="1"/>
            <a:r>
              <a:rPr lang="pt-BR" dirty="0"/>
              <a:t>Constantes e objetos globais não mais utilizados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5475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(2/7)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Adicionado peça </a:t>
            </a:r>
            <a:r>
              <a:rPr lang="pt-BR" dirty="0" err="1"/>
              <a:t>Spline</a:t>
            </a:r>
            <a:endParaRPr lang="pt-BR" dirty="0"/>
          </a:p>
          <a:p>
            <a:pPr lvl="1"/>
            <a:r>
              <a:rPr lang="pt-BR" dirty="0"/>
              <a:t>Utilizando componente terceiro </a:t>
            </a:r>
            <a:r>
              <a:rPr lang="pt-BR" dirty="0" err="1"/>
              <a:t>SplineMesh</a:t>
            </a: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48422F9-BE18-495B-9263-2DC4257B4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887530"/>
            <a:ext cx="7729836" cy="22696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6598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(3/7)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Peça Polígono</a:t>
            </a:r>
          </a:p>
          <a:p>
            <a:pPr lvl="1"/>
            <a:r>
              <a:rPr lang="pt-BR" dirty="0"/>
              <a:t>Utilização de recurso como: </a:t>
            </a:r>
            <a:r>
              <a:rPr lang="pt-BR" dirty="0" err="1"/>
              <a:t>MeshRenderer</a:t>
            </a:r>
            <a:r>
              <a:rPr lang="pt-BR" dirty="0"/>
              <a:t> e </a:t>
            </a:r>
            <a:r>
              <a:rPr lang="pt-BR" dirty="0" err="1"/>
              <a:t>Triangulator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F742AD2-4699-44DB-BAF8-628BDBFB52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18" y="3140968"/>
            <a:ext cx="7886564" cy="20882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0733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(4/7)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Peça Iteração</a:t>
            </a:r>
          </a:p>
          <a:p>
            <a:pPr lvl="1"/>
            <a:r>
              <a:rPr lang="pt-BR" dirty="0"/>
              <a:t>Utilizado recurso de </a:t>
            </a:r>
            <a:r>
              <a:rPr lang="pt-BR" dirty="0" err="1"/>
              <a:t>Coroutines</a:t>
            </a:r>
            <a:r>
              <a:rPr lang="pt-BR" dirty="0"/>
              <a:t> do Unity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  <p:pic>
        <p:nvPicPr>
          <p:cNvPr id="5" name="Imagem 4" descr="Tela de celular&#10;&#10;Descrição gerada automaticamente com confiança média">
            <a:extLst>
              <a:ext uri="{FF2B5EF4-FFF2-40B4-BE49-F238E27FC236}">
                <a16:creationId xmlns:a16="http://schemas.microsoft.com/office/drawing/2014/main" id="{3741F4F6-F921-4D1A-9FD0-72A3BEE501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555409"/>
            <a:ext cx="5705369" cy="19755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m 5" descr="Diagrama&#10;&#10;Descrição gerada automaticamente com confiança baixa">
            <a:extLst>
              <a:ext uri="{FF2B5EF4-FFF2-40B4-BE49-F238E27FC236}">
                <a16:creationId xmlns:a16="http://schemas.microsoft.com/office/drawing/2014/main" id="{688D3DAC-4198-4F3F-8DEC-EA7A233932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662" y="4581128"/>
            <a:ext cx="5705369" cy="19755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3325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(5/7)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Adicionado menu de Ajuda</a:t>
            </a:r>
          </a:p>
          <a:p>
            <a:pPr marL="457200" lvl="1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73298DF-A39A-4B64-ADDB-C1D441F51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700" y="2132856"/>
            <a:ext cx="5740599" cy="342960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560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Introdução</a:t>
            </a:r>
          </a:p>
          <a:p>
            <a:r>
              <a:rPr lang="pt-BR" dirty="0"/>
              <a:t>Objetivos</a:t>
            </a:r>
          </a:p>
          <a:p>
            <a:r>
              <a:rPr lang="pt-BR" dirty="0"/>
              <a:t>Fundamentação Teórica</a:t>
            </a:r>
          </a:p>
          <a:p>
            <a:r>
              <a:rPr lang="pt-BR" dirty="0"/>
              <a:t>Versão anterior</a:t>
            </a:r>
          </a:p>
          <a:p>
            <a:r>
              <a:rPr lang="pt-BR" dirty="0"/>
              <a:t>Trabalhos correlatos</a:t>
            </a:r>
          </a:p>
          <a:p>
            <a:r>
              <a:rPr lang="pt-BR" dirty="0"/>
              <a:t>Especificação</a:t>
            </a:r>
          </a:p>
          <a:p>
            <a:r>
              <a:rPr lang="pt-BR" dirty="0"/>
              <a:t>Implementação</a:t>
            </a:r>
          </a:p>
          <a:p>
            <a:r>
              <a:rPr lang="pt-BR" dirty="0"/>
              <a:t>Resultados</a:t>
            </a:r>
          </a:p>
          <a:p>
            <a:r>
              <a:rPr lang="pt-BR" dirty="0"/>
              <a:t>Conclusões</a:t>
            </a:r>
          </a:p>
          <a:p>
            <a:r>
              <a:rPr lang="pt-BR" dirty="0"/>
              <a:t>Sugestões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(6/7)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Opção de exportação e importação de uma cena</a:t>
            </a:r>
          </a:p>
          <a:p>
            <a:pPr lvl="1"/>
            <a:r>
              <a:rPr lang="pt-BR" sz="2400" dirty="0"/>
              <a:t>Utilizado recurso </a:t>
            </a:r>
            <a:r>
              <a:rPr lang="pt-BR" sz="2400" dirty="0" err="1"/>
              <a:t>JsonUtilty</a:t>
            </a:r>
            <a:r>
              <a:rPr lang="pt-BR" sz="2400" dirty="0"/>
              <a:t> e </a:t>
            </a:r>
            <a:r>
              <a:rPr lang="pt-BR" sz="2400" dirty="0" err="1"/>
              <a:t>SimpleFileBrowser</a:t>
            </a:r>
            <a:endParaRPr lang="pt-BR" sz="2400" dirty="0"/>
          </a:p>
          <a:p>
            <a:endParaRPr lang="pt-BR" dirty="0"/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FFB5426-F652-4350-9404-043BE25A3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13" y="2996952"/>
            <a:ext cx="3671844" cy="254583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BF5E910-F64F-4829-A0C8-3A6127556E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990354"/>
            <a:ext cx="3877102" cy="25524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8603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(7/7)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Adicionado opção de bloqueio de campos das propriedades das peças</a:t>
            </a:r>
          </a:p>
          <a:p>
            <a:pPr lvl="1"/>
            <a:r>
              <a:rPr lang="pt-BR" sz="2400" dirty="0"/>
              <a:t>Atributos das classes definidos do tipo </a:t>
            </a:r>
            <a:r>
              <a:rPr lang="pt-BR" sz="2400" dirty="0" err="1"/>
              <a:t>String</a:t>
            </a:r>
            <a:endParaRPr lang="pt-BR" sz="2400" dirty="0"/>
          </a:p>
          <a:p>
            <a:pPr lvl="1"/>
            <a:r>
              <a:rPr lang="pt-BR" sz="2400" dirty="0"/>
              <a:t>Embaralhamento utilizando </a:t>
            </a:r>
            <a:r>
              <a:rPr lang="pt-BR" sz="2400" dirty="0" err="1"/>
              <a:t>coversao</a:t>
            </a:r>
            <a:r>
              <a:rPr lang="pt-BR" sz="2400" dirty="0"/>
              <a:t> em base64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8A7411E-9165-4753-A050-8405C065C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937635"/>
              </p:ext>
            </p:extLst>
          </p:nvPr>
        </p:nvGraphicFramePr>
        <p:xfrm>
          <a:off x="4644008" y="3378136"/>
          <a:ext cx="2271395" cy="1386840"/>
        </p:xfrm>
        <a:graphic>
          <a:graphicData uri="http://schemas.openxmlformats.org/drawingml/2006/table">
            <a:tbl>
              <a:tblPr firstRow="1" firstCol="1" bandRow="1"/>
              <a:tblGrid>
                <a:gridCol w="2271395">
                  <a:extLst>
                    <a:ext uri="{9D8B030D-6E8A-4147-A177-3AD203B41FA5}">
                      <a16:colId xmlns:a16="http://schemas.microsoft.com/office/drawing/2014/main" val="1317199012"/>
                    </a:ext>
                  </a:extLst>
                </a:gridCol>
              </a:tblGrid>
              <a:tr h="1354837"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200" dirty="0">
                          <a:effectLst/>
                        </a:rPr>
                        <a:t>"</a:t>
                      </a:r>
                      <a:r>
                        <a:rPr lang="pt-BR" sz="1200" dirty="0" err="1">
                          <a:effectLst/>
                        </a:rPr>
                        <a:t>Pos</a:t>
                      </a:r>
                      <a:r>
                        <a:rPr lang="pt-BR" sz="1200" dirty="0">
                          <a:effectLst/>
                        </a:rPr>
                        <a:t>": </a:t>
                      </a:r>
                    </a:p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200" dirty="0">
                          <a:effectLst/>
                        </a:rPr>
                        <a:t>{</a:t>
                      </a:r>
                    </a:p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200" dirty="0">
                          <a:effectLst/>
                        </a:rPr>
                        <a:t>    "X": "2",</a:t>
                      </a:r>
                    </a:p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200" dirty="0">
                          <a:effectLst/>
                        </a:rPr>
                        <a:t>    "Y": "0",</a:t>
                      </a:r>
                    </a:p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200" dirty="0">
                          <a:effectLst/>
                        </a:rPr>
                        <a:t>    "Z": "0"</a:t>
                      </a:r>
                    </a:p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200" dirty="0">
                          <a:effectLst/>
                        </a:rPr>
                        <a:t>},</a:t>
                      </a:r>
                    </a:p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 b="1" dirty="0">
                          <a:effectLst/>
                        </a:rPr>
                        <a:t>...</a:t>
                      </a:r>
                      <a:endParaRPr lang="pt-BR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5977951"/>
                  </a:ext>
                </a:extLst>
              </a:tr>
            </a:tbl>
          </a:graphicData>
        </a:graphic>
      </p:graphicFrame>
      <p:pic>
        <p:nvPicPr>
          <p:cNvPr id="7" name="Imagem 6" descr="Uma imagem contendo Diagrama&#10;&#10;Descrição gerada automaticamente">
            <a:extLst>
              <a:ext uri="{FF2B5EF4-FFF2-40B4-BE49-F238E27FC236}">
                <a16:creationId xmlns:a16="http://schemas.microsoft.com/office/drawing/2014/main" id="{0398E608-0634-4F99-85C1-5561A50CD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27" y="3378136"/>
            <a:ext cx="2315230" cy="13868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CBFDF09-8FB5-4FAD-852D-997501C94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505" y="4822517"/>
            <a:ext cx="2321351" cy="137473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879D3950-FB7B-46F5-BC3D-E6F4F3F2A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046179"/>
              </p:ext>
            </p:extLst>
          </p:nvPr>
        </p:nvGraphicFramePr>
        <p:xfrm>
          <a:off x="4644008" y="4816462"/>
          <a:ext cx="2271395" cy="1386840"/>
        </p:xfrm>
        <a:graphic>
          <a:graphicData uri="http://schemas.openxmlformats.org/drawingml/2006/table">
            <a:tbl>
              <a:tblPr firstRow="1" firstCol="1" bandRow="1"/>
              <a:tblGrid>
                <a:gridCol w="2271395">
                  <a:extLst>
                    <a:ext uri="{9D8B030D-6E8A-4147-A177-3AD203B41FA5}">
                      <a16:colId xmlns:a16="http://schemas.microsoft.com/office/drawing/2014/main" val="1317199012"/>
                    </a:ext>
                  </a:extLst>
                </a:gridCol>
              </a:tblGrid>
              <a:tr h="1354837">
                <a:tc>
                  <a:txBody>
                    <a:bodyPr/>
                    <a:lstStyle/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200" dirty="0">
                          <a:effectLst/>
                        </a:rPr>
                        <a:t>"</a:t>
                      </a:r>
                      <a:r>
                        <a:rPr lang="pt-BR" sz="1200" dirty="0" err="1">
                          <a:effectLst/>
                        </a:rPr>
                        <a:t>Pos</a:t>
                      </a:r>
                      <a:r>
                        <a:rPr lang="pt-BR" sz="1200" dirty="0">
                          <a:effectLst/>
                        </a:rPr>
                        <a:t>": </a:t>
                      </a:r>
                    </a:p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200" dirty="0">
                          <a:effectLst/>
                        </a:rPr>
                        <a:t>{</a:t>
                      </a:r>
                    </a:p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200" dirty="0">
                          <a:effectLst/>
                        </a:rPr>
                        <a:t>    "X": "Mg==",</a:t>
                      </a:r>
                    </a:p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200" dirty="0">
                          <a:effectLst/>
                        </a:rPr>
                        <a:t>    "Y": "0",</a:t>
                      </a:r>
                    </a:p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200" dirty="0">
                          <a:effectLst/>
                        </a:rPr>
                        <a:t>    "Z": "0"</a:t>
                      </a:r>
                    </a:p>
                    <a:p>
                      <a:pPr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200" dirty="0">
                          <a:effectLst/>
                        </a:rPr>
                        <a:t>},</a:t>
                      </a:r>
                    </a:p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 b="1" dirty="0">
                          <a:effectLst/>
                        </a:rPr>
                        <a:t>...</a:t>
                      </a:r>
                      <a:endParaRPr lang="pt-BR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5977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595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CF2530CF-9DD9-47DE-9078-72006F0683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8055109"/>
              </p:ext>
            </p:extLst>
          </p:nvPr>
        </p:nvGraphicFramePr>
        <p:xfrm>
          <a:off x="457200" y="3268663"/>
          <a:ext cx="8229600" cy="2822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Análise dos Resultados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A6BACB76-245A-4484-91C3-CD16658B76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097392"/>
              </p:ext>
            </p:extLst>
          </p:nvPr>
        </p:nvGraphicFramePr>
        <p:xfrm>
          <a:off x="457200" y="1411288"/>
          <a:ext cx="8229596" cy="178911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739295">
                  <a:extLst>
                    <a:ext uri="{9D8B030D-6E8A-4147-A177-3AD203B41FA5}">
                      <a16:colId xmlns:a16="http://schemas.microsoft.com/office/drawing/2014/main" val="2209352882"/>
                    </a:ext>
                  </a:extLst>
                </a:gridCol>
                <a:gridCol w="1346555">
                  <a:extLst>
                    <a:ext uri="{9D8B030D-6E8A-4147-A177-3AD203B41FA5}">
                      <a16:colId xmlns:a16="http://schemas.microsoft.com/office/drawing/2014/main" val="68588849"/>
                    </a:ext>
                  </a:extLst>
                </a:gridCol>
                <a:gridCol w="1336310">
                  <a:extLst>
                    <a:ext uri="{9D8B030D-6E8A-4147-A177-3AD203B41FA5}">
                      <a16:colId xmlns:a16="http://schemas.microsoft.com/office/drawing/2014/main" val="2434854812"/>
                    </a:ext>
                  </a:extLst>
                </a:gridCol>
                <a:gridCol w="1271422">
                  <a:extLst>
                    <a:ext uri="{9D8B030D-6E8A-4147-A177-3AD203B41FA5}">
                      <a16:colId xmlns:a16="http://schemas.microsoft.com/office/drawing/2014/main" val="2760883202"/>
                    </a:ext>
                  </a:extLst>
                </a:gridCol>
                <a:gridCol w="1268007">
                  <a:extLst>
                    <a:ext uri="{9D8B030D-6E8A-4147-A177-3AD203B41FA5}">
                      <a16:colId xmlns:a16="http://schemas.microsoft.com/office/drawing/2014/main" val="2683469746"/>
                    </a:ext>
                  </a:extLst>
                </a:gridCol>
                <a:gridCol w="1268007">
                  <a:extLst>
                    <a:ext uri="{9D8B030D-6E8A-4147-A177-3AD203B41FA5}">
                      <a16:colId xmlns:a16="http://schemas.microsoft.com/office/drawing/2014/main" val="1486642042"/>
                    </a:ext>
                  </a:extLst>
                </a:gridCol>
              </a:tblGrid>
              <a:tr h="178911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Peça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Cenário 1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Cenário 2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Cenário 3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Cenário 4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Cenário 5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extLst>
                  <a:ext uri="{0D108BD9-81ED-4DB2-BD59-A6C34878D82A}">
                    <a16:rowId xmlns:a16="http://schemas.microsoft.com/office/drawing/2014/main" val="2771183608"/>
                  </a:ext>
                </a:extLst>
              </a:tr>
              <a:tr h="178911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Câmera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1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1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1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1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1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extLst>
                  <a:ext uri="{0D108BD9-81ED-4DB2-BD59-A6C34878D82A}">
                    <a16:rowId xmlns:a16="http://schemas.microsoft.com/office/drawing/2014/main" val="1228988586"/>
                  </a:ext>
                </a:extLst>
              </a:tr>
              <a:tr h="178911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Objeto Gráfico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1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2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5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6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8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extLst>
                  <a:ext uri="{0D108BD9-81ED-4DB2-BD59-A6C34878D82A}">
                    <a16:rowId xmlns:a16="http://schemas.microsoft.com/office/drawing/2014/main" val="3054358138"/>
                  </a:ext>
                </a:extLst>
              </a:tr>
              <a:tr h="178911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Cubo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1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2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5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6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8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extLst>
                  <a:ext uri="{0D108BD9-81ED-4DB2-BD59-A6C34878D82A}">
                    <a16:rowId xmlns:a16="http://schemas.microsoft.com/office/drawing/2014/main" val="653105193"/>
                  </a:ext>
                </a:extLst>
              </a:tr>
              <a:tr h="178911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Transladar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1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2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6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6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8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extLst>
                  <a:ext uri="{0D108BD9-81ED-4DB2-BD59-A6C34878D82A}">
                    <a16:rowId xmlns:a16="http://schemas.microsoft.com/office/drawing/2014/main" val="1651660442"/>
                  </a:ext>
                </a:extLst>
              </a:tr>
              <a:tr h="178911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Rotacionar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1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2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6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6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8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extLst>
                  <a:ext uri="{0D108BD9-81ED-4DB2-BD59-A6C34878D82A}">
                    <a16:rowId xmlns:a16="http://schemas.microsoft.com/office/drawing/2014/main" val="3292280963"/>
                  </a:ext>
                </a:extLst>
              </a:tr>
              <a:tr h="178911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Escalar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1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2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6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6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8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extLst>
                  <a:ext uri="{0D108BD9-81ED-4DB2-BD59-A6C34878D82A}">
                    <a16:rowId xmlns:a16="http://schemas.microsoft.com/office/drawing/2014/main" val="1991348132"/>
                  </a:ext>
                </a:extLst>
              </a:tr>
              <a:tr h="178911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Iteração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2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4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4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10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12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extLst>
                  <a:ext uri="{0D108BD9-81ED-4DB2-BD59-A6C34878D82A}">
                    <a16:rowId xmlns:a16="http://schemas.microsoft.com/office/drawing/2014/main" val="4153603670"/>
                  </a:ext>
                </a:extLst>
              </a:tr>
              <a:tr h="178911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Iluminação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1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2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4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6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8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extLst>
                  <a:ext uri="{0D108BD9-81ED-4DB2-BD59-A6C34878D82A}">
                    <a16:rowId xmlns:a16="http://schemas.microsoft.com/office/drawing/2014/main" val="721309143"/>
                  </a:ext>
                </a:extLst>
              </a:tr>
              <a:tr h="178911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>
                          <a:effectLst/>
                        </a:rPr>
                        <a:t>Total de peças </a:t>
                      </a:r>
                      <a:endParaRPr lang="pt-B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 b="1">
                          <a:effectLst/>
                        </a:rPr>
                        <a:t>9</a:t>
                      </a:r>
                      <a:endParaRPr lang="pt-BR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 b="1">
                          <a:effectLst/>
                        </a:rPr>
                        <a:t>17</a:t>
                      </a:r>
                      <a:endParaRPr lang="pt-BR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 b="1">
                          <a:effectLst/>
                        </a:rPr>
                        <a:t>37</a:t>
                      </a:r>
                      <a:endParaRPr lang="pt-BR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 b="1">
                          <a:effectLst/>
                        </a:rPr>
                        <a:t>47</a:t>
                      </a:r>
                      <a:endParaRPr lang="pt-BR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900" b="1">
                          <a:effectLst/>
                        </a:rPr>
                        <a:t>61</a:t>
                      </a:r>
                      <a:endParaRPr lang="pt-BR" sz="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083" marR="42083" marT="0" marB="0"/>
                </a:tc>
                <a:extLst>
                  <a:ext uri="{0D108BD9-81ED-4DB2-BD59-A6C34878D82A}">
                    <a16:rowId xmlns:a16="http://schemas.microsoft.com/office/drawing/2014/main" val="148567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219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Opção de bloqueio de campos</a:t>
            </a:r>
          </a:p>
          <a:p>
            <a:r>
              <a:rPr lang="pt-BR" dirty="0"/>
              <a:t>Adicionado peças Polígono, </a:t>
            </a:r>
            <a:r>
              <a:rPr lang="pt-BR" dirty="0" err="1"/>
              <a:t>Spline</a:t>
            </a:r>
            <a:r>
              <a:rPr lang="pt-BR" dirty="0"/>
              <a:t> e Iteração</a:t>
            </a:r>
          </a:p>
          <a:p>
            <a:pPr lvl="1"/>
            <a:r>
              <a:rPr lang="pt-BR" dirty="0"/>
              <a:t>Utilização de </a:t>
            </a:r>
            <a:r>
              <a:rPr lang="pt-BR" dirty="0" err="1"/>
              <a:t>Coroutines</a:t>
            </a:r>
            <a:endParaRPr lang="pt-BR" dirty="0"/>
          </a:p>
          <a:p>
            <a:r>
              <a:rPr lang="pt-BR" dirty="0"/>
              <a:t>Dificuldades na refatoração da ferramenta</a:t>
            </a:r>
          </a:p>
          <a:p>
            <a:r>
              <a:rPr lang="pt-BR" dirty="0"/>
              <a:t>Adicionado menu de ajuda</a:t>
            </a:r>
          </a:p>
        </p:txBody>
      </p:sp>
    </p:spTree>
    <p:extLst>
      <p:ext uri="{BB962C8B-B14F-4D97-AF65-F5344CB8AC3E}">
        <p14:creationId xmlns:p14="http://schemas.microsoft.com/office/powerpoint/2010/main" val="2793539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Sugestões (1/2)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Adicionar novos passos no tutorial da ferramenta;</a:t>
            </a:r>
          </a:p>
          <a:p>
            <a:r>
              <a:rPr lang="pt-BR" dirty="0"/>
              <a:t>Utilizar outras bibliotecas ou componentes para exportação de um cenário construído com recursos de orientação a objeto; </a:t>
            </a:r>
          </a:p>
          <a:p>
            <a:r>
              <a:rPr lang="pt-BR" dirty="0"/>
              <a:t>Melhorias na iluminação já pendentes da versão anterior, aplicando nas novas peças adicionadas; </a:t>
            </a:r>
          </a:p>
        </p:txBody>
      </p:sp>
    </p:spTree>
    <p:extLst>
      <p:ext uri="{BB962C8B-B14F-4D97-AF65-F5344CB8AC3E}">
        <p14:creationId xmlns:p14="http://schemas.microsoft.com/office/powerpoint/2010/main" val="4009922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Sugestões (2/2)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Melhorar documentação do painel de ajuda com os novos recursos adicionados na ferramenta; </a:t>
            </a:r>
          </a:p>
          <a:p>
            <a:r>
              <a:rPr lang="pt-BR" dirty="0"/>
              <a:t>Desenvolver as propriedades já criadas nas cenas mas não implementadas look </a:t>
            </a:r>
            <a:r>
              <a:rPr lang="pt-BR" dirty="0" err="1"/>
              <a:t>at</a:t>
            </a:r>
            <a:r>
              <a:rPr lang="pt-BR" dirty="0"/>
              <a:t>, </a:t>
            </a:r>
            <a:r>
              <a:rPr lang="pt-BR" dirty="0" err="1"/>
              <a:t>near</a:t>
            </a:r>
            <a:r>
              <a:rPr lang="pt-BR" dirty="0"/>
              <a:t> e </a:t>
            </a:r>
            <a:r>
              <a:rPr lang="pt-BR" dirty="0" err="1"/>
              <a:t>far</a:t>
            </a:r>
            <a:r>
              <a:rPr lang="pt-BR" dirty="0"/>
              <a:t> da câmera pendentes da versão anterior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082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Ferramentas de ensino-aprendizagem:</a:t>
            </a:r>
          </a:p>
          <a:p>
            <a:pPr lvl="1"/>
            <a:r>
              <a:rPr lang="pt-BR" dirty="0"/>
              <a:t>Métodos de ensino-aprendizagem engajam os alunos nos seus estudos</a:t>
            </a:r>
          </a:p>
          <a:p>
            <a:pPr lvl="1"/>
            <a:r>
              <a:rPr lang="pt-BR" dirty="0"/>
              <a:t>Desafios por parte dos professores</a:t>
            </a:r>
          </a:p>
          <a:p>
            <a:r>
              <a:rPr lang="pt-BR" dirty="0" err="1"/>
              <a:t>VisEdu</a:t>
            </a:r>
            <a:r>
              <a:rPr lang="pt-BR" dirty="0"/>
              <a:t>-CG:</a:t>
            </a:r>
          </a:p>
          <a:p>
            <a:pPr lvl="1"/>
            <a:r>
              <a:rPr lang="pt-BR" dirty="0"/>
              <a:t>Disciplina de Computação Gráfica</a:t>
            </a:r>
          </a:p>
          <a:p>
            <a:r>
              <a:rPr lang="pt-BR" dirty="0"/>
              <a:t>Refatoração</a:t>
            </a:r>
          </a:p>
          <a:p>
            <a:pPr lvl="1"/>
            <a:r>
              <a:rPr lang="pt-BR" dirty="0"/>
              <a:t>Comportamentos e propriedades</a:t>
            </a:r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Processo de migração da ferramenta</a:t>
            </a:r>
          </a:p>
          <a:p>
            <a:r>
              <a:rPr lang="pt-BR" dirty="0"/>
              <a:t>Refatoração do código</a:t>
            </a:r>
          </a:p>
          <a:p>
            <a:r>
              <a:rPr lang="pt-BR" dirty="0"/>
              <a:t>Permitir criar atividades em forma de exercícios práticos</a:t>
            </a:r>
          </a:p>
          <a:p>
            <a:r>
              <a:rPr lang="pt-BR" dirty="0"/>
              <a:t>Disponibilizar novas peças do tipo Iteração, Polígonos e </a:t>
            </a:r>
            <a:r>
              <a:rPr lang="pt-BR" dirty="0" err="1"/>
              <a:t>Spline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 (1/2)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Refatoração:</a:t>
            </a:r>
          </a:p>
          <a:p>
            <a:pPr lvl="1"/>
            <a:r>
              <a:rPr lang="pt-BR" sz="2400" dirty="0" err="1"/>
              <a:t>Refatorações</a:t>
            </a:r>
            <a:r>
              <a:rPr lang="pt-BR" sz="2400" dirty="0"/>
              <a:t> são modificações realizadas em um software preservando seu comportamento</a:t>
            </a:r>
          </a:p>
          <a:p>
            <a:pPr lvl="1"/>
            <a:r>
              <a:rPr lang="pt-BR" sz="2800" dirty="0"/>
              <a:t>São exemplos de </a:t>
            </a:r>
            <a:r>
              <a:rPr lang="pt-BR" sz="2800" dirty="0" err="1"/>
              <a:t>refatorações</a:t>
            </a:r>
            <a:r>
              <a:rPr lang="pt-BR" sz="2800" dirty="0"/>
              <a:t> operações como renomeação de um método ou variável</a:t>
            </a:r>
            <a:endParaRPr lang="pt-BR" dirty="0"/>
          </a:p>
          <a:p>
            <a:pPr marL="571500" indent="-571500">
              <a:buFont typeface="+mj-lt"/>
              <a:buAutoNum type="romanUcPeriod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 (2/2)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Coroutines</a:t>
            </a:r>
            <a:r>
              <a:rPr lang="pt-BR" dirty="0"/>
              <a:t>:</a:t>
            </a:r>
          </a:p>
          <a:p>
            <a:pPr lvl="1"/>
            <a:r>
              <a:rPr lang="pt-BR" sz="2400" dirty="0" err="1"/>
              <a:t>Coroutines</a:t>
            </a:r>
            <a:r>
              <a:rPr lang="pt-BR" sz="2400" dirty="0"/>
              <a:t> é um recurso disponível no Unity permitindo dispersar rotinas em vários quadros</a:t>
            </a:r>
          </a:p>
          <a:p>
            <a:pPr lvl="1"/>
            <a:r>
              <a:rPr lang="pt-BR" sz="2800" dirty="0"/>
              <a:t>Pode-se pausar a sua execução utilizando o comando </a:t>
            </a:r>
            <a:r>
              <a:rPr lang="pt-BR" sz="2800" dirty="0" err="1"/>
              <a:t>yield</a:t>
            </a:r>
            <a:endParaRPr lang="pt-BR" sz="2800" dirty="0"/>
          </a:p>
          <a:p>
            <a:pPr lvl="1"/>
            <a:r>
              <a:rPr lang="pt-BR" sz="2800" dirty="0"/>
              <a:t>Recurso utilizado na remoção e c</a:t>
            </a:r>
            <a:r>
              <a:rPr lang="pt-BR" dirty="0"/>
              <a:t>omportamento na peça Iteração</a:t>
            </a:r>
            <a:endParaRPr lang="pt-BR" sz="2800" dirty="0"/>
          </a:p>
          <a:p>
            <a:pPr marL="571500" indent="-571500">
              <a:buFont typeface="+mj-lt"/>
              <a:buAutoNum type="romanUcPeriod"/>
            </a:pPr>
            <a:endParaRPr lang="pt-BR" sz="2800" dirty="0"/>
          </a:p>
          <a:p>
            <a:pPr marL="571500" indent="-571500">
              <a:buFont typeface="+mj-lt"/>
              <a:buAutoNum type="romanUcPeriod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822026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Versão Anterior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VisEdu</a:t>
            </a:r>
            <a:r>
              <a:rPr lang="pt-BR" dirty="0"/>
              <a:t>-CG 5.0</a:t>
            </a:r>
          </a:p>
          <a:p>
            <a:pPr marL="0" indent="0">
              <a:buNone/>
            </a:pPr>
            <a:r>
              <a:rPr lang="pt-BR" sz="1400" dirty="0"/>
              <a:t>       (BUTTENBERG, 2020)</a:t>
            </a:r>
          </a:p>
          <a:p>
            <a:pPr lvl="1"/>
            <a:r>
              <a:rPr lang="pt-BR" dirty="0"/>
              <a:t>Ferramenta parcialmente migrada para Unity</a:t>
            </a:r>
          </a:p>
          <a:p>
            <a:pPr lvl="1"/>
            <a:r>
              <a:rPr lang="pt-BR" dirty="0"/>
              <a:t>Desenvolvido tutorial iterativo</a:t>
            </a:r>
          </a:p>
          <a:p>
            <a:pPr lvl="1"/>
            <a:r>
              <a:rPr lang="pt-BR" dirty="0"/>
              <a:t>Peças do tipo Câmera, Objeto Gráfico, Cubo e Transformações (Rotacionar, Escalar, Transladar)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 (1/3)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 err="1"/>
              <a:t>Duolingo</a:t>
            </a:r>
            <a:r>
              <a:rPr lang="pt-BR" altLang="pt-BR" dirty="0"/>
              <a:t> é um aplicativo de aprendizagem de idiomas em forma de jogo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 descr="Desenho de um cachorro&#10;&#10;Descrição gerada automaticamente com confiança média">
            <a:extLst>
              <a:ext uri="{FF2B5EF4-FFF2-40B4-BE49-F238E27FC236}">
                <a16:creationId xmlns:a16="http://schemas.microsoft.com/office/drawing/2014/main" id="{B264C4F4-C261-42B0-AF11-439990EE8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149" y="3064625"/>
            <a:ext cx="4103652" cy="21784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58886B5-AD6F-4924-842C-248B3A8E0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467211"/>
              </p:ext>
            </p:extLst>
          </p:nvPr>
        </p:nvGraphicFramePr>
        <p:xfrm>
          <a:off x="611560" y="2996952"/>
          <a:ext cx="3416300" cy="2193925"/>
        </p:xfrm>
        <a:graphic>
          <a:graphicData uri="http://schemas.openxmlformats.org/drawingml/2006/table">
            <a:tbl>
              <a:tblPr firstRow="1" firstCol="1" bandRow="1"/>
              <a:tblGrid>
                <a:gridCol w="1976115">
                  <a:extLst>
                    <a:ext uri="{9D8B030D-6E8A-4147-A177-3AD203B41FA5}">
                      <a16:colId xmlns:a16="http://schemas.microsoft.com/office/drawing/2014/main" val="4215553245"/>
                    </a:ext>
                  </a:extLst>
                </a:gridCol>
                <a:gridCol w="1440185">
                  <a:extLst>
                    <a:ext uri="{9D8B030D-6E8A-4147-A177-3AD203B41FA5}">
                      <a16:colId xmlns:a16="http://schemas.microsoft.com/office/drawing/2014/main" val="939591887"/>
                    </a:ext>
                  </a:extLst>
                </a:gridCol>
              </a:tblGrid>
              <a:tr h="626835">
                <a:tc>
                  <a:txBody>
                    <a:bodyPr/>
                    <a:lstStyle/>
                    <a:p>
                      <a:pPr lvl="0" indent="431800" algn="l">
                        <a:spcAft>
                          <a:spcPts val="600"/>
                        </a:spcAft>
                      </a:pPr>
                      <a:endParaRPr lang="pt-BR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1" marR="6858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Duolingo</a:t>
                      </a:r>
                      <a:r>
                        <a:rPr lang="pt-BR" sz="14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 (2011)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429279"/>
                  </a:ext>
                </a:extLst>
              </a:tr>
              <a:tr h="313418">
                <a:tc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  <a:latin typeface="Arial (Corpo)"/>
                          <a:ea typeface="Times New Roman" panose="02020603050405020304" pitchFamily="18" charset="0"/>
                        </a:rPr>
                        <a:t>transformações geométricas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effectLst/>
                          <a:latin typeface="Arial (Corpo)"/>
                          <a:ea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992700"/>
                  </a:ext>
                </a:extLst>
              </a:tr>
              <a:tr h="313418">
                <a:tc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  <a:latin typeface="Arial (Corpo)"/>
                          <a:ea typeface="Times New Roman" panose="02020603050405020304" pitchFamily="18" charset="0"/>
                        </a:rPr>
                        <a:t>motor de jogos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effectLst/>
                          <a:latin typeface="Arial (Corpo)"/>
                          <a:ea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941460"/>
                  </a:ext>
                </a:extLst>
              </a:tr>
              <a:tr h="313418">
                <a:tc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  <a:latin typeface="Arial (Corpo)"/>
                          <a:ea typeface="Times New Roman" panose="02020603050405020304" pitchFamily="18" charset="0"/>
                        </a:rPr>
                        <a:t>exportação de atividades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effectLst/>
                          <a:latin typeface="Arial (Corpo)"/>
                          <a:ea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70268"/>
                  </a:ext>
                </a:extLst>
              </a:tr>
              <a:tr h="313418">
                <a:tc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  <a:latin typeface="Arial (Corpo)"/>
                          <a:ea typeface="Times New Roman" panose="02020603050405020304" pitchFamily="18" charset="0"/>
                        </a:rPr>
                        <a:t>tutoriais interativos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effectLst/>
                          <a:latin typeface="Arial (Corpo)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201106"/>
                  </a:ext>
                </a:extLst>
              </a:tr>
              <a:tr h="313418">
                <a:tc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  <a:latin typeface="Arial (Corpo)"/>
                          <a:ea typeface="Times New Roman" panose="02020603050405020304" pitchFamily="18" charset="0"/>
                        </a:rPr>
                        <a:t>múltiplas plataformas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effectLst/>
                          <a:latin typeface="Arial (Corpo)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742738"/>
                  </a:ext>
                </a:extLst>
              </a:tr>
            </a:tbl>
          </a:graphicData>
        </a:graphic>
      </p:graphicFrame>
      <p:sp>
        <p:nvSpPr>
          <p:cNvPr id="6" name="CaixaDeTexto 17">
            <a:extLst>
              <a:ext uri="{FF2B5EF4-FFF2-40B4-BE49-F238E27FC236}">
                <a16:creationId xmlns:a16="http://schemas.microsoft.com/office/drawing/2014/main" id="{9DCD0B1A-8507-4007-912C-BE74A2E29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3337284"/>
            <a:ext cx="14081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400" dirty="0">
                <a:solidFill>
                  <a:schemeClr val="bg1"/>
                </a:solidFill>
              </a:rPr>
              <a:t>Características</a:t>
            </a:r>
          </a:p>
        </p:txBody>
      </p:sp>
      <p:sp>
        <p:nvSpPr>
          <p:cNvPr id="7" name="CaixaDeTexto 16">
            <a:extLst>
              <a:ext uri="{FF2B5EF4-FFF2-40B4-BE49-F238E27FC236}">
                <a16:creationId xmlns:a16="http://schemas.microsoft.com/office/drawing/2014/main" id="{96B06BF0-F38D-4708-AF64-1149F4C2D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2973394"/>
            <a:ext cx="10096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400" dirty="0">
                <a:solidFill>
                  <a:schemeClr val="bg1"/>
                </a:solidFill>
              </a:rPr>
              <a:t>Trabalho</a:t>
            </a:r>
          </a:p>
        </p:txBody>
      </p:sp>
    </p:spTree>
    <p:extLst>
      <p:ext uri="{BB962C8B-B14F-4D97-AF65-F5344CB8AC3E}">
        <p14:creationId xmlns:p14="http://schemas.microsoft.com/office/powerpoint/2010/main" val="3483541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 (2/3)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dirty="0" err="1"/>
              <a:t>Questmeter</a:t>
            </a:r>
            <a:r>
              <a:rPr lang="pt-BR" altLang="pt-BR" dirty="0"/>
              <a:t> é uma ferramenta de quis com conceito de </a:t>
            </a:r>
            <a:r>
              <a:rPr lang="pt-BR" altLang="pt-BR" dirty="0" err="1"/>
              <a:t>Clickers</a:t>
            </a:r>
            <a:endParaRPr lang="pt-BR" alt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58886B5-AD6F-4924-842C-248B3A8E0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955947"/>
              </p:ext>
            </p:extLst>
          </p:nvPr>
        </p:nvGraphicFramePr>
        <p:xfrm>
          <a:off x="611560" y="2996952"/>
          <a:ext cx="3416300" cy="2193925"/>
        </p:xfrm>
        <a:graphic>
          <a:graphicData uri="http://schemas.openxmlformats.org/drawingml/2006/table">
            <a:tbl>
              <a:tblPr firstRow="1" firstCol="1" bandRow="1"/>
              <a:tblGrid>
                <a:gridCol w="1976115">
                  <a:extLst>
                    <a:ext uri="{9D8B030D-6E8A-4147-A177-3AD203B41FA5}">
                      <a16:colId xmlns:a16="http://schemas.microsoft.com/office/drawing/2014/main" val="4215553245"/>
                    </a:ext>
                  </a:extLst>
                </a:gridCol>
                <a:gridCol w="1440185">
                  <a:extLst>
                    <a:ext uri="{9D8B030D-6E8A-4147-A177-3AD203B41FA5}">
                      <a16:colId xmlns:a16="http://schemas.microsoft.com/office/drawing/2014/main" val="939591887"/>
                    </a:ext>
                  </a:extLst>
                </a:gridCol>
              </a:tblGrid>
              <a:tr h="626835">
                <a:tc>
                  <a:txBody>
                    <a:bodyPr/>
                    <a:lstStyle/>
                    <a:p>
                      <a:pPr lvl="0" indent="431800" algn="l">
                        <a:spcAft>
                          <a:spcPts val="600"/>
                        </a:spcAft>
                      </a:pPr>
                      <a:endParaRPr lang="pt-BR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1" marR="68581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Questmeter</a:t>
                      </a:r>
                      <a:r>
                        <a:rPr lang="pt-BR" sz="14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 (2019)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429279"/>
                  </a:ext>
                </a:extLst>
              </a:tr>
              <a:tr h="313418">
                <a:tc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  <a:latin typeface="Arial (Corpo)"/>
                          <a:ea typeface="Times New Roman" panose="02020603050405020304" pitchFamily="18" charset="0"/>
                        </a:rPr>
                        <a:t>transformações geométricas</a:t>
                      </a: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effectLst/>
                          <a:latin typeface="Arial (Corpo)"/>
                          <a:ea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992700"/>
                  </a:ext>
                </a:extLst>
              </a:tr>
              <a:tr h="313418">
                <a:tc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  <a:latin typeface="Arial (Corpo)"/>
                          <a:ea typeface="Times New Roman" panose="02020603050405020304" pitchFamily="18" charset="0"/>
                        </a:rPr>
                        <a:t>motor de jogos</a:t>
                      </a: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effectLst/>
                          <a:latin typeface="Arial (Corpo)"/>
                          <a:ea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941460"/>
                  </a:ext>
                </a:extLst>
              </a:tr>
              <a:tr h="313418">
                <a:tc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  <a:latin typeface="Arial (Corpo)"/>
                          <a:ea typeface="Times New Roman" panose="02020603050405020304" pitchFamily="18" charset="0"/>
                        </a:rPr>
                        <a:t>exportação de atividades</a:t>
                      </a: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effectLst/>
                          <a:latin typeface="Arial (Corpo)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70268"/>
                  </a:ext>
                </a:extLst>
              </a:tr>
              <a:tr h="313418">
                <a:tc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  <a:latin typeface="Arial (Corpo)"/>
                          <a:ea typeface="Times New Roman" panose="02020603050405020304" pitchFamily="18" charset="0"/>
                        </a:rPr>
                        <a:t>tutoriais interativos</a:t>
                      </a: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effectLst/>
                          <a:latin typeface="Arial (Corpo)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201106"/>
                  </a:ext>
                </a:extLst>
              </a:tr>
              <a:tr h="313418">
                <a:tc>
                  <a:txBody>
                    <a:bodyPr/>
                    <a:lstStyle/>
                    <a:p>
                      <a:r>
                        <a:rPr lang="pt-BR" sz="1000" dirty="0">
                          <a:effectLst/>
                          <a:latin typeface="Arial (Corpo)"/>
                          <a:ea typeface="Times New Roman" panose="02020603050405020304" pitchFamily="18" charset="0"/>
                        </a:rPr>
                        <a:t>múltiplas plataformas</a:t>
                      </a: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effectLst/>
                          <a:latin typeface="Arial (Corpo)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79" marR="685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742738"/>
                  </a:ext>
                </a:extLst>
              </a:tr>
            </a:tbl>
          </a:graphicData>
        </a:graphic>
      </p:graphicFrame>
      <p:sp>
        <p:nvSpPr>
          <p:cNvPr id="6" name="CaixaDeTexto 17">
            <a:extLst>
              <a:ext uri="{FF2B5EF4-FFF2-40B4-BE49-F238E27FC236}">
                <a16:creationId xmlns:a16="http://schemas.microsoft.com/office/drawing/2014/main" id="{9DCD0B1A-8507-4007-912C-BE74A2E29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3337284"/>
            <a:ext cx="14081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400" dirty="0">
                <a:solidFill>
                  <a:schemeClr val="bg1"/>
                </a:solidFill>
              </a:rPr>
              <a:t>Características</a:t>
            </a:r>
          </a:p>
        </p:txBody>
      </p:sp>
      <p:sp>
        <p:nvSpPr>
          <p:cNvPr id="7" name="CaixaDeTexto 16">
            <a:extLst>
              <a:ext uri="{FF2B5EF4-FFF2-40B4-BE49-F238E27FC236}">
                <a16:creationId xmlns:a16="http://schemas.microsoft.com/office/drawing/2014/main" id="{96B06BF0-F38D-4708-AF64-1149F4C2D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2973394"/>
            <a:ext cx="10096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400" dirty="0">
                <a:solidFill>
                  <a:schemeClr val="bg1"/>
                </a:solidFill>
              </a:rPr>
              <a:t>Trabalho</a:t>
            </a:r>
          </a:p>
        </p:txBody>
      </p:sp>
      <p:pic>
        <p:nvPicPr>
          <p:cNvPr id="8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16521D6-3A20-4FD4-B7E2-7D44EC301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504" y="2965995"/>
            <a:ext cx="4114800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6046499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6616</TotalTime>
  <Words>778</Words>
  <Application>Microsoft Office PowerPoint</Application>
  <PresentationFormat>Apresentação na tela (4:3)</PresentationFormat>
  <Paragraphs>219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Arial</vt:lpstr>
      <vt:lpstr>Arial (Corpo)</vt:lpstr>
      <vt:lpstr>Times New Roman</vt:lpstr>
      <vt:lpstr>Design padrão</vt:lpstr>
      <vt:lpstr>REFATORANDO E ADICIONANDO NOVAS FUNCIONALIDADES NO VISEDU-CG COM MOTOR DE JOGOS UNITY</vt:lpstr>
      <vt:lpstr>Roteiro</vt:lpstr>
      <vt:lpstr>Introdução</vt:lpstr>
      <vt:lpstr>Objetivos</vt:lpstr>
      <vt:lpstr>Fundamentação Teórica (1/2)</vt:lpstr>
      <vt:lpstr>Fundamentação Teórica (2/2)</vt:lpstr>
      <vt:lpstr>Versão Anterior</vt:lpstr>
      <vt:lpstr>Trabalhos Correlatos (1/3)</vt:lpstr>
      <vt:lpstr>Trabalhos Correlatos (2/3)</vt:lpstr>
      <vt:lpstr>Trabalhos Correlatos (3/3)</vt:lpstr>
      <vt:lpstr>Especificação (1/4)</vt:lpstr>
      <vt:lpstr>Especificação (2/4)</vt:lpstr>
      <vt:lpstr>Especificação (3/4)</vt:lpstr>
      <vt:lpstr>Especificação (4/4)</vt:lpstr>
      <vt:lpstr>Implementação (1/7)</vt:lpstr>
      <vt:lpstr>Implementação (2/7)</vt:lpstr>
      <vt:lpstr>Implementação (3/7)</vt:lpstr>
      <vt:lpstr>Implementação (4/7)</vt:lpstr>
      <vt:lpstr>Implementação (5/7)</vt:lpstr>
      <vt:lpstr>Implementação (6/7)</vt:lpstr>
      <vt:lpstr>Implementação (7/7)</vt:lpstr>
      <vt:lpstr>Análise dos Resultados</vt:lpstr>
      <vt:lpstr>Conclusões</vt:lpstr>
      <vt:lpstr>Sugestões (1/2)</vt:lpstr>
      <vt:lpstr>Sugestões (2/2)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Douglas Eduardo Bauler</cp:lastModifiedBy>
  <cp:revision>105</cp:revision>
  <dcterms:created xsi:type="dcterms:W3CDTF">2012-05-08T00:10:24Z</dcterms:created>
  <dcterms:modified xsi:type="dcterms:W3CDTF">2021-12-13T04:52:06Z</dcterms:modified>
</cp:coreProperties>
</file>