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85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8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9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8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3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4457-D479-4872-8368-43D0BF68458A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83F6-9259-4021-968D-5CDA491B9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82700"/>
            <a:ext cx="8679915" cy="482600"/>
          </a:xfrm>
        </p:spPr>
        <p:txBody>
          <a:bodyPr>
            <a:noAutofit/>
          </a:bodyPr>
          <a:lstStyle/>
          <a:p>
            <a:r>
              <a:rPr lang="pt-BR" sz="32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865613"/>
            <a:ext cx="8673427" cy="4826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Douglas </a:t>
            </a:r>
            <a:r>
              <a:rPr lang="pt-BR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Guarniere</a:t>
            </a: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 Soares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07" y="2668705"/>
            <a:ext cx="731428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82700"/>
            <a:ext cx="8679915" cy="482600"/>
          </a:xfrm>
        </p:spPr>
        <p:txBody>
          <a:bodyPr>
            <a:noAutofit/>
          </a:bodyPr>
          <a:lstStyle/>
          <a:p>
            <a:r>
              <a:rPr lang="pt-BR" sz="32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865613"/>
            <a:ext cx="8673427" cy="4826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FIM!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07" y="2668705"/>
            <a:ext cx="731428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9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1705281"/>
            <a:ext cx="6269591" cy="31515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O que é a biblioteca Pandas?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latin typeface="Arial Black" panose="020B0A04020102020204" pitchFamily="34" charset="0"/>
              </a:rPr>
              <a:t>É uma poderosa biblioteca open source para análise e manipulação de dados utilizando a linguagem Python.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406102"/>
            <a:ext cx="6269591" cy="4536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O que é </a:t>
            </a:r>
            <a:r>
              <a:rPr lang="pt-BR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Dataframe</a:t>
            </a: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latin typeface="Arial Black" panose="020B0A04020102020204" pitchFamily="34" charset="0"/>
              </a:rPr>
              <a:t>É uma estrutura de dados bidimensional ou seja, seus dados estão alinhados em colunas e linhas.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5C344D-8326-4401-86E4-5816DA83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2876"/>
            <a:ext cx="4207933" cy="26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389744"/>
            <a:ext cx="6269591" cy="4467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O que é Series?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latin typeface="Arial Black" panose="020B0A04020102020204" pitchFamily="34" charset="0"/>
              </a:rPr>
              <a:t>É um </a:t>
            </a:r>
            <a:r>
              <a:rPr lang="pt-BR" sz="2800" dirty="0" err="1">
                <a:latin typeface="Arial Black" panose="020B0A04020102020204" pitchFamily="34" charset="0"/>
              </a:rPr>
              <a:t>Array</a:t>
            </a:r>
            <a:r>
              <a:rPr lang="pt-BR" sz="2800" dirty="0">
                <a:latin typeface="Arial Black" panose="020B0A04020102020204" pitchFamily="34" charset="0"/>
              </a:rPr>
              <a:t> unidimensional (uma coluna), que contem dados de diversos tipos (</a:t>
            </a:r>
            <a:r>
              <a:rPr lang="pt-BR" sz="2800" dirty="0" err="1">
                <a:latin typeface="Arial Black" panose="020B0A04020102020204" pitchFamily="34" charset="0"/>
              </a:rPr>
              <a:t>float</a:t>
            </a:r>
            <a:r>
              <a:rPr lang="pt-BR" sz="2800" dirty="0">
                <a:latin typeface="Arial Black" panose="020B0A04020102020204" pitchFamily="34" charset="0"/>
              </a:rPr>
              <a:t>, </a:t>
            </a:r>
            <a:r>
              <a:rPr lang="pt-BR" sz="2800" dirty="0" err="1">
                <a:latin typeface="Arial Black" panose="020B0A04020102020204" pitchFamily="34" charset="0"/>
              </a:rPr>
              <a:t>string</a:t>
            </a:r>
            <a:r>
              <a:rPr lang="pt-BR" sz="2800" dirty="0">
                <a:latin typeface="Arial Black" panose="020B0A04020102020204" pitchFamily="34" charset="0"/>
              </a:rPr>
              <a:t>, inteiro, etc...)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75CAE0-DD8A-45D3-852C-620904AF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48" y="4002875"/>
            <a:ext cx="4376249" cy="25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464695"/>
            <a:ext cx="6661391" cy="59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Quais dados são possíveis de Importar e Exportar no Pandas?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1300" dirty="0">
                <a:latin typeface="Arial Black" panose="020B0A04020102020204" pitchFamily="34" charset="0"/>
              </a:rPr>
              <a:t>Podemos importar e exportar dados de diferentes fontes, tais como: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JSON (</a:t>
            </a:r>
            <a:r>
              <a:rPr lang="pt-BR" sz="1600" dirty="0" err="1">
                <a:latin typeface="Arial Black" panose="020B0A04020102020204" pitchFamily="34" charset="0"/>
              </a:rPr>
              <a:t>read_json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SQL (</a:t>
            </a:r>
            <a:r>
              <a:rPr lang="pt-BR" sz="1600" dirty="0" err="1">
                <a:latin typeface="Arial Black" panose="020B0A04020102020204" pitchFamily="34" charset="0"/>
              </a:rPr>
              <a:t>read_sql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Excel (</a:t>
            </a:r>
            <a:r>
              <a:rPr lang="pt-BR" sz="1600" dirty="0" err="1">
                <a:latin typeface="Arial Black" panose="020B0A04020102020204" pitchFamily="34" charset="0"/>
              </a:rPr>
              <a:t>read_excel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 err="1">
                <a:latin typeface="Arial Black" panose="020B0A04020102020204" pitchFamily="34" charset="0"/>
              </a:rPr>
              <a:t>PDFs</a:t>
            </a:r>
            <a:r>
              <a:rPr lang="pt-BR" sz="1600" dirty="0">
                <a:latin typeface="Arial Black" panose="020B0A04020102020204" pitchFamily="34" charset="0"/>
              </a:rPr>
              <a:t> (</a:t>
            </a:r>
            <a:r>
              <a:rPr lang="pt-BR" sz="1600" dirty="0" err="1">
                <a:latin typeface="Arial Black" panose="020B0A04020102020204" pitchFamily="34" charset="0"/>
              </a:rPr>
              <a:t>read_pdf</a:t>
            </a:r>
            <a:r>
              <a:rPr lang="pt-BR" sz="1600" dirty="0">
                <a:latin typeface="Arial Black" panose="020B0A04020102020204" pitchFamily="34" charset="0"/>
              </a:rPr>
              <a:t>)</a:t>
            </a:r>
          </a:p>
          <a:p>
            <a:pPr algn="ctr"/>
            <a:r>
              <a:rPr lang="pt-BR" sz="1600" dirty="0" err="1">
                <a:latin typeface="Arial Black" panose="020B0A04020102020204" pitchFamily="34" charset="0"/>
              </a:rPr>
              <a:t>NoSQL</a:t>
            </a:r>
            <a:r>
              <a:rPr lang="pt-BR" sz="1600" dirty="0">
                <a:latin typeface="Arial Black" panose="020B0A04020102020204" pitchFamily="34" charset="0"/>
              </a:rPr>
              <a:t> (read_nosql),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CSV (</a:t>
            </a:r>
            <a:r>
              <a:rPr lang="pt-BR" sz="1600" dirty="0" err="1">
                <a:latin typeface="Arial Black" panose="020B0A04020102020204" pitchFamily="34" charset="0"/>
              </a:rPr>
              <a:t>read_csv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XML (</a:t>
            </a:r>
            <a:r>
              <a:rPr lang="pt-BR" sz="1600" dirty="0" err="1">
                <a:latin typeface="Arial Black" panose="020B0A04020102020204" pitchFamily="34" charset="0"/>
              </a:rPr>
              <a:t>read_xml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APIs (</a:t>
            </a:r>
            <a:r>
              <a:rPr lang="pt-BR" sz="1600" dirty="0" err="1">
                <a:latin typeface="Arial Black" panose="020B0A04020102020204" pitchFamily="34" charset="0"/>
              </a:rPr>
              <a:t>read_api</a:t>
            </a:r>
            <a:r>
              <a:rPr lang="pt-BR" sz="1600" dirty="0">
                <a:latin typeface="Arial Black" panose="020B0A04020102020204" pitchFamily="34" charset="0"/>
              </a:rPr>
              <a:t>),</a:t>
            </a:r>
          </a:p>
          <a:p>
            <a:pPr algn="ctr"/>
            <a:r>
              <a:rPr lang="pt-BR" sz="1600" dirty="0">
                <a:latin typeface="Arial Black" panose="020B0A04020102020204" pitchFamily="34" charset="0"/>
              </a:rPr>
              <a:t>entre outros</a:t>
            </a:r>
          </a:p>
          <a:p>
            <a:pPr algn="ctr"/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381000"/>
            <a:ext cx="6269591" cy="4475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Quais os principais comandos e para que servem?</a:t>
            </a:r>
          </a:p>
          <a:p>
            <a:pPr marL="0" indent="0" algn="ctr">
              <a:buNone/>
            </a:pPr>
            <a:endParaRPr lang="pt-BR" sz="2800" dirty="0"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977425-7A6B-4599-A6F3-4097A1FE7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90" y="1705281"/>
            <a:ext cx="5306165" cy="14765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D110C6-1188-4581-B0B3-36AA0145A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90" y="3522735"/>
            <a:ext cx="4286848" cy="9050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0022CB-D30F-4783-AC56-B40F58A6D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90" y="4768609"/>
            <a:ext cx="419158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381000"/>
            <a:ext cx="6269591" cy="4475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Quais os principais comandos e para que servem?</a:t>
            </a:r>
          </a:p>
          <a:p>
            <a:pPr marL="0" indent="0" algn="ctr">
              <a:buNone/>
            </a:pPr>
            <a:endParaRPr lang="pt-BR" sz="2800" dirty="0"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E7BD58-3BB9-46DA-8EA6-24A82A49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94" y="1705281"/>
            <a:ext cx="4429743" cy="26292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DF558E-AE98-4DF7-AC31-D5B6BF1E5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94" y="5885778"/>
            <a:ext cx="3943900" cy="5906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AE11FF-4B68-48CC-ABDE-C00F91B73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94" y="4601005"/>
            <a:ext cx="610637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381000"/>
            <a:ext cx="6269591" cy="4475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Quais os principais comandos e para que servem?</a:t>
            </a:r>
          </a:p>
          <a:p>
            <a:pPr marL="0" indent="0" algn="ctr">
              <a:buNone/>
            </a:pPr>
            <a:endParaRPr lang="pt-BR" sz="2800" dirty="0"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241D6A-95D8-48E4-A81B-2BA12427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68" y="1731490"/>
            <a:ext cx="3801005" cy="895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C9974F-72F3-4BF2-A029-6ABD71581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68" y="2761382"/>
            <a:ext cx="2800741" cy="14670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AA0C076-3777-49D9-AAB3-334720452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68" y="4460001"/>
            <a:ext cx="3943900" cy="9050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34CB83E-A553-4DCE-A448-D87D4CEAE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68" y="5571999"/>
            <a:ext cx="491558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C0E4-D15E-480B-AF69-25C652C4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0" y="1705281"/>
            <a:ext cx="3643469" cy="486837"/>
          </a:xfrm>
        </p:spPr>
        <p:txBody>
          <a:bodyPr>
            <a:noAutofit/>
          </a:bodyPr>
          <a:lstStyle/>
          <a:p>
            <a:r>
              <a:rPr lang="pt-BR" sz="1500" dirty="0"/>
              <a:t>Fundamentos de Big Data e Data Analytics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50728-4754-4924-99B3-FB91820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998" y="257481"/>
            <a:ext cx="6269591" cy="1164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</a:rPr>
              <a:t>Quais os comandos de filtragem dentro dos Pandas?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91751-3BE9-487E-9646-C49249EF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4" y="3168242"/>
            <a:ext cx="3253799" cy="83463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5B6B3AA-A976-4FD6-A01A-ABBE6C12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96" y="2374035"/>
            <a:ext cx="5935133" cy="12540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filter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()</a:t>
            </a:r>
            <a:endParaRPr kumimoji="0" lang="pt-BR" altLang="pt-BR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O comando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filter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 é excelente quando desejamos filtrar nosso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dataset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 por colunas, assim trabalhamos somente com as informações importantes para análise.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3691BD-989F-4A89-9551-C1C71B7C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96" y="3436408"/>
            <a:ext cx="5757438" cy="1053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loc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O comando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loc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 identifica o index da linha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sequido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 do nome da coluna.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3DA37C8-7BC9-41F4-890F-E3DCC80A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896" y="4400050"/>
            <a:ext cx="5127003" cy="1053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iloc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iloc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 já identifica tanto as linhas como as colunas por números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BC34F77-74EA-4920-AAA3-75E73C35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96" y="5315534"/>
            <a:ext cx="4826000" cy="11155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FF0000"/>
                </a:solidFill>
                <a:latin typeface="var(--bs-font-monospace)"/>
              </a:rPr>
              <a:t>Filtragem com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/>
              </a:rPr>
              <a:t>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query</a:t>
            </a:r>
            <a:endParaRPr kumimoji="0" lang="pt-BR" altLang="pt-BR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Outra forma de filtrar nossos dados é usando o método query()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C42B9A-E5B9-42C5-87EC-C499F397FC88}"/>
              </a:ext>
            </a:extLst>
          </p:cNvPr>
          <p:cNvSpPr/>
          <p:nvPr/>
        </p:nvSpPr>
        <p:spPr>
          <a:xfrm>
            <a:off x="5119793" y="1816656"/>
            <a:ext cx="6096000" cy="56938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FF0000"/>
                </a:solidFill>
                <a:latin typeface="var(--bs-font-monospace)"/>
              </a:rPr>
              <a:t>Função de consulta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300" dirty="0">
                <a:solidFill>
                  <a:srgbClr val="333333"/>
                </a:solidFill>
                <a:latin typeface="Poppins"/>
              </a:rPr>
              <a:t>A função de consulta pode ser usada para filtrar linhas com base nos valores da coluna.</a:t>
            </a:r>
          </a:p>
        </p:txBody>
      </p:sp>
    </p:spTree>
    <p:extLst>
      <p:ext uri="{BB962C8B-B14F-4D97-AF65-F5344CB8AC3E}">
        <p14:creationId xmlns:p14="http://schemas.microsoft.com/office/powerpoint/2010/main" val="4002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206</TotalTime>
  <Words>368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 Light</vt:lpstr>
      <vt:lpstr>Poppins</vt:lpstr>
      <vt:lpstr>Rockwell</vt:lpstr>
      <vt:lpstr>var(--bs-font-monospace)</vt:lpstr>
      <vt:lpstr>Wingdings</vt:lpstr>
      <vt:lpstr>Atlas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  <vt:lpstr>Fundamentos de Big Data e Data Analytics com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Big Data e Data Analytics com Python</dc:title>
  <dc:creator>D28_01</dc:creator>
  <cp:lastModifiedBy>D28_01</cp:lastModifiedBy>
  <cp:revision>21</cp:revision>
  <dcterms:created xsi:type="dcterms:W3CDTF">2022-09-24T12:46:14Z</dcterms:created>
  <dcterms:modified xsi:type="dcterms:W3CDTF">2022-09-24T16:12:32Z</dcterms:modified>
</cp:coreProperties>
</file>