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9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94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11" autoAdjust="0"/>
  </p:normalViewPr>
  <p:slideViewPr>
    <p:cSldViewPr snapToGrid="0">
      <p:cViewPr>
        <p:scale>
          <a:sx n="70" d="100"/>
          <a:sy n="70" d="100"/>
        </p:scale>
        <p:origin x="-72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634A71-F1B7-45D6-8C56-73FCEB078101}" type="datetime1">
              <a:rPr lang="pt-BR" smtClean="0"/>
              <a:pPr rtl="0"/>
              <a:t>22/05/2019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pPr rtl="0"/>
              <a:t>1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513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Douglas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10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Ingrid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11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Douglas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12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Douglas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13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Douglas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14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Wesley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15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Wesley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18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Víctor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Víctor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3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Víctor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4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Víctor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5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Wesley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6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Alex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7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Alex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8</a:t>
            </a:fld>
            <a:endParaRPr lang="pt-BR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Douglas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F71B67-53C5-415E-AF42-25ACF30E042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noProof="0" smtClean="0"/>
              <a:pPr rtl="0"/>
              <a:t>9</a:t>
            </a:fld>
            <a:endParaRPr lang="pt-BR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20FB-F2D1-4C58-9B16-1DD5061462FA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E27-B328-459C-95B5-2A76876C2656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C00-F19D-4941-8582-AEFA065EFAED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E27-B328-459C-95B5-2A76876C2656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462-981C-41C0-B183-052C607713A9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5861-863E-4982-9FA9-56FD83FB97F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8945-E8A1-4025-9CCB-E9F41A9E90BF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DB77-5575-4C58-8C92-99DC1CB55980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7A2866B1-CEDB-482B-91EC-27CE77289C9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F2BE27-B328-459C-95B5-2A76876C2656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Adicionar um rodapé</a:t>
            </a:r>
            <a:endParaRPr lang="pt-BR" noProof="0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18" Type="http://schemas.openxmlformats.org/officeDocument/2006/relationships/image" Target="../media/image2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7847" y="1339948"/>
            <a:ext cx="10058400" cy="1590821"/>
          </a:xfrm>
        </p:spPr>
        <p:txBody>
          <a:bodyPr numCol="1" rtlCol="0">
            <a:normAutofit/>
          </a:bodyPr>
          <a:lstStyle/>
          <a:p>
            <a:pPr algn="just" rtl="0"/>
            <a:r>
              <a:rPr lang="pt-BR" dirty="0" smtClean="0"/>
              <a:t>Sistema de controle de estoque e venda de medicamentos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55014" y="3094891"/>
            <a:ext cx="2250831" cy="2731477"/>
          </a:xfrm>
        </p:spPr>
        <p:txBody>
          <a:bodyPr rtlCol="0"/>
          <a:lstStyle/>
          <a:p>
            <a:pPr rtl="0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Alex </a:t>
            </a:r>
          </a:p>
          <a:p>
            <a:pPr rtl="0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Douglas Silva</a:t>
            </a:r>
          </a:p>
          <a:p>
            <a:pPr rtl="0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Ingrid Carvalho</a:t>
            </a:r>
          </a:p>
          <a:p>
            <a:pPr rtl="0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Víctor Manoel</a:t>
            </a:r>
          </a:p>
          <a:p>
            <a:pPr rtl="0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Wesley Martins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caso de uso específico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3C23-BB36-4470-B1F0-337028705D46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sp>
        <p:nvSpPr>
          <p:cNvPr id="3" name="Retângulo 2"/>
          <p:cNvSpPr/>
          <p:nvPr/>
        </p:nvSpPr>
        <p:spPr>
          <a:xfrm>
            <a:off x="808893" y="1462427"/>
            <a:ext cx="283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Funcionalidade Principal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 t="6854" r="27933" b="21453"/>
          <a:stretch/>
        </p:blipFill>
        <p:spPr>
          <a:xfrm>
            <a:off x="4178140" y="1462427"/>
            <a:ext cx="5964072" cy="469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323" y="140677"/>
            <a:ext cx="9960864" cy="53457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>Especificação de caso de uso</a:t>
            </a:r>
            <a:endParaRPr lang="pt-BR" sz="40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A3B7-A3C0-40FE-994E-55D1F42FBDC3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3" name="Retângulo 2"/>
          <p:cNvSpPr/>
          <p:nvPr/>
        </p:nvSpPr>
        <p:spPr>
          <a:xfrm>
            <a:off x="539264" y="641809"/>
            <a:ext cx="335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Funcionalidade Principal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5816" t="18049" r="24629" b="6049"/>
          <a:stretch>
            <a:fillRect/>
          </a:stretch>
        </p:blipFill>
        <p:spPr bwMode="auto">
          <a:xfrm>
            <a:off x="597876" y="996461"/>
            <a:ext cx="5416062" cy="558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26154" t="41561" r="24904" b="14768"/>
          <a:stretch>
            <a:fillRect/>
          </a:stretch>
        </p:blipFill>
        <p:spPr bwMode="auto">
          <a:xfrm>
            <a:off x="6060831" y="984738"/>
            <a:ext cx="5967046" cy="558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719" y="0"/>
            <a:ext cx="9960864" cy="56606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>Diagrama de sequência</a:t>
            </a:r>
            <a:endParaRPr lang="pt-BR" sz="40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9B57-F5B2-437A-98DE-85B918DB4B08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62708" y="580237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Funcionalidade Principal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3781" r="1623" b="11045"/>
          <a:stretch/>
        </p:blipFill>
        <p:spPr>
          <a:xfrm>
            <a:off x="682388" y="949569"/>
            <a:ext cx="10836322" cy="5505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6154" y="0"/>
            <a:ext cx="9960864" cy="621324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/>
              <a:t>Diagrama de classe</a:t>
            </a:r>
            <a:endParaRPr lang="pt-BR" sz="360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67E6-CCB0-4AF2-A2E4-17568DAE3804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pic>
        <p:nvPicPr>
          <p:cNvPr id="8" name="Imagem 7" descr="Diagrama de Classes da Farmacia.png"/>
          <p:cNvPicPr>
            <a:picLocks noChangeAspect="1"/>
          </p:cNvPicPr>
          <p:nvPr/>
        </p:nvPicPr>
        <p:blipFill>
          <a:blip r:embed="rId3"/>
          <a:srcRect l="6605" t="4615" r="43066" b="9402"/>
          <a:stretch>
            <a:fillRect/>
          </a:stretch>
        </p:blipFill>
        <p:spPr>
          <a:xfrm>
            <a:off x="1524000" y="785446"/>
            <a:ext cx="8452338" cy="5744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985" y="152400"/>
            <a:ext cx="9960864" cy="45251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>Modelo lógico</a:t>
            </a:r>
            <a:endParaRPr lang="pt-BR" sz="400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1B3-F1D0-4DAC-92F4-CE9A54189676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pic>
        <p:nvPicPr>
          <p:cNvPr id="9" name="Imagem 8" descr="MER Sistema We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263" y="750276"/>
            <a:ext cx="7369770" cy="5920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7287" y="151490"/>
            <a:ext cx="9960864" cy="827649"/>
          </a:xfrm>
        </p:spPr>
        <p:txBody>
          <a:bodyPr/>
          <a:lstStyle/>
          <a:p>
            <a:pPr algn="ctr"/>
            <a:r>
              <a:rPr lang="pt-BR" sz="4000" dirty="0" smtClean="0"/>
              <a:t>Cronograma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02F1-9FFD-4247-87F7-BD3948955CD5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3684" r="16969" b="17242"/>
          <a:stretch/>
        </p:blipFill>
        <p:spPr bwMode="auto">
          <a:xfrm>
            <a:off x="655093" y="1105469"/>
            <a:ext cx="10645253" cy="530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321"/>
            <a:ext cx="9960864" cy="815926"/>
          </a:xfrm>
        </p:spPr>
        <p:txBody>
          <a:bodyPr/>
          <a:lstStyle/>
          <a:p>
            <a:pPr algn="ctr"/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505F-D6E3-45AF-B06A-325F5BB46B67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16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355C-CED5-43F6-9B19-64ED20B14582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17</a:t>
            </a:fld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B8AA-019A-44CA-9024-8C82D5B8F7F4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18</a:t>
            </a:fld>
            <a:endParaRPr lang="pt-BR" noProof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43354" y="1559169"/>
            <a:ext cx="101873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/>
              <a:t> Dificuldades</a:t>
            </a:r>
          </a:p>
          <a:p>
            <a:pPr lvl="2">
              <a:lnSpc>
                <a:spcPct val="150000"/>
              </a:lnSpc>
            </a:pPr>
            <a:endParaRPr lang="pt-BR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/>
              <a:t> Aprendizado</a:t>
            </a:r>
          </a:p>
          <a:p>
            <a:pPr lvl="1">
              <a:lnSpc>
                <a:spcPct val="150000"/>
              </a:lnSpc>
            </a:pPr>
            <a:endParaRPr lang="pt-BR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/>
              <a:t> Situação do Sistema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Análise Institucional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B59-5263-4154-A3C2-57FE16EE58A5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5107" y="1430216"/>
            <a:ext cx="10456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 Localizada no P. Sul (EQNP 22/26 Bloco G lote 03);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 Quatro funcionários que desempenham funções diversas, são eles: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/>
              <a:t> Farmacêutico;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/>
              <a:t> Gerente;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/>
              <a:t> Caixa;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/>
              <a:t> Entregador;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 Estão disponíveis para uso dos funcionários da empresa farmacêutica três computadores com sistema operacional Windows 10.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498" y="95534"/>
            <a:ext cx="9960864" cy="8577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Diagrama de atividade sem o sistema</a:t>
            </a:r>
            <a:endParaRPr lang="pt-BR" sz="440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ACFA-3AF6-4EFB-8BE9-4482952A79FE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4697" r="2579" b="17417"/>
          <a:stretch/>
        </p:blipFill>
        <p:spPr>
          <a:xfrm>
            <a:off x="968991" y="968991"/>
            <a:ext cx="10317707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AE3-6BAE-4A61-B31F-902245E681F1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46503" y="1502091"/>
            <a:ext cx="49039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200" dirty="0" smtClean="0"/>
              <a:t> </a:t>
            </a:r>
            <a:r>
              <a:rPr lang="pt-BR" sz="3200" dirty="0" smtClean="0"/>
              <a:t>Geral</a:t>
            </a:r>
          </a:p>
          <a:p>
            <a:pPr algn="just"/>
            <a:endParaRPr lang="pt-BR" sz="3200" dirty="0" smtClean="0"/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 Gerenciar </a:t>
            </a:r>
            <a:r>
              <a:rPr lang="pt-BR" sz="2400" dirty="0" smtClean="0"/>
              <a:t>vendas(listar, efetuar e cancelar venda, além de emitir recibo)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332560" y="1502091"/>
            <a:ext cx="528168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Específico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16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1600" b="1" dirty="0"/>
              <a:t> </a:t>
            </a:r>
            <a:r>
              <a:rPr lang="pt-BR" sz="1600" dirty="0" smtClean="0"/>
              <a:t>Perfis </a:t>
            </a:r>
            <a:r>
              <a:rPr lang="pt-BR" sz="1600" dirty="0"/>
              <a:t>(inserir, alterar, excluir e listar perfil).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1600" dirty="0" smtClean="0"/>
              <a:t> Usuários </a:t>
            </a:r>
            <a:r>
              <a:rPr lang="pt-BR" sz="1600" dirty="0"/>
              <a:t>(inserir, alterar, excluir e listar usuário).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1600" b="1" dirty="0"/>
              <a:t> </a:t>
            </a:r>
            <a:r>
              <a:rPr lang="pt-BR" sz="1600" dirty="0" smtClean="0"/>
              <a:t>Medicamento (inserir</a:t>
            </a:r>
            <a:r>
              <a:rPr lang="pt-BR" sz="1600" dirty="0"/>
              <a:t>, alterar, excluir e listar medicamentos).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1600" b="1" dirty="0"/>
              <a:t> </a:t>
            </a:r>
            <a:r>
              <a:rPr lang="pt-BR" sz="1600" dirty="0" smtClean="0"/>
              <a:t>Fornecedor (inserir</a:t>
            </a:r>
            <a:r>
              <a:rPr lang="pt-BR" sz="1600" dirty="0"/>
              <a:t>, alterar, excluir, e listar fornecedor).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1600" b="1" dirty="0"/>
              <a:t> </a:t>
            </a:r>
            <a:r>
              <a:rPr lang="pt-BR" sz="1600" dirty="0" smtClean="0"/>
              <a:t>Acesso </a:t>
            </a:r>
            <a:r>
              <a:rPr lang="pt-BR" sz="1600" dirty="0"/>
              <a:t>ao Sistema (inserir, alterar, excluir e listar </a:t>
            </a:r>
            <a:r>
              <a:rPr lang="pt-BR" sz="1600" dirty="0" err="1"/>
              <a:t>login</a:t>
            </a:r>
            <a:r>
              <a:rPr lang="pt-BR" sz="1600" dirty="0"/>
              <a:t>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1600" b="1" dirty="0"/>
              <a:t> </a:t>
            </a:r>
            <a:r>
              <a:rPr lang="pt-BR" sz="1600" dirty="0" smtClean="0"/>
              <a:t>Clientes </a:t>
            </a:r>
            <a:r>
              <a:rPr lang="pt-BR" sz="1600" dirty="0"/>
              <a:t>(inserir, alterar, excluir e listar clientes).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1600" b="1" dirty="0" smtClean="0"/>
              <a:t> </a:t>
            </a:r>
            <a:r>
              <a:rPr lang="pt-BR" sz="1600" dirty="0" smtClean="0"/>
              <a:t>Compra </a:t>
            </a:r>
            <a:r>
              <a:rPr lang="pt-BR" sz="1600" dirty="0"/>
              <a:t>(Efetuar compra, efetuar pagamento, cancelar compra e emitir recibo).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696" y="163772"/>
            <a:ext cx="9960864" cy="818866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Diagrama de atividades com o sistema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E1ED-03E3-4CC4-9396-E0C68A452E81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" t="2517" r="2306" b="21419"/>
          <a:stretch/>
        </p:blipFill>
        <p:spPr>
          <a:xfrm>
            <a:off x="682388" y="1037230"/>
            <a:ext cx="10959152" cy="5554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321"/>
            <a:ext cx="9960864" cy="71041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4F58-8806-424F-9F94-86D90C7B2DF1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0677" y="925244"/>
            <a:ext cx="7033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/>
              <a:t> Funcionais: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b="1" dirty="0" smtClean="0"/>
              <a:t> RF01:</a:t>
            </a:r>
            <a:r>
              <a:rPr lang="pt-BR" dirty="0" smtClean="0"/>
              <a:t> Perfis (inserir, alterar, excluir e listar perfil).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b="1" dirty="0" smtClean="0"/>
              <a:t> RF02</a:t>
            </a:r>
            <a:r>
              <a:rPr lang="pt-BR" dirty="0" smtClean="0"/>
              <a:t>: Usuários (inserir, alterar, excluir e listar usuário).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b="1" dirty="0" smtClean="0"/>
              <a:t> RF03</a:t>
            </a:r>
            <a:r>
              <a:rPr lang="pt-BR" dirty="0" smtClean="0"/>
              <a:t>: Medicamento(inserir, alterar, excluir e listar medicamentos).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b="1" dirty="0" smtClean="0"/>
              <a:t> RF04:</a:t>
            </a:r>
            <a:r>
              <a:rPr lang="pt-BR" dirty="0" smtClean="0"/>
              <a:t> Fornecedor(inserir, alterar, excluir, e listar fornecedor).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b="1" dirty="0" smtClean="0"/>
              <a:t> RF05:</a:t>
            </a:r>
            <a:r>
              <a:rPr lang="pt-BR" dirty="0" smtClean="0"/>
              <a:t> Acesso ao Sistema (inserir, alterar, excluir e listar </a:t>
            </a:r>
            <a:r>
              <a:rPr lang="pt-BR" dirty="0" err="1" smtClean="0"/>
              <a:t>login</a:t>
            </a:r>
            <a:r>
              <a:rPr lang="pt-BR" dirty="0" smtClean="0"/>
              <a:t>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b="1" dirty="0" smtClean="0"/>
              <a:t> RF06:</a:t>
            </a:r>
            <a:r>
              <a:rPr lang="pt-BR" dirty="0" smtClean="0"/>
              <a:t> Clientes (inserir, alterar, excluir e listar clientes).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b="1" dirty="0" smtClean="0"/>
              <a:t> RF07:</a:t>
            </a:r>
            <a:r>
              <a:rPr lang="pt-BR" dirty="0" smtClean="0"/>
              <a:t> Venda: (listar, efetuar e cancelar venda além de emitir recibo).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b="1" dirty="0" smtClean="0"/>
              <a:t> RF08:</a:t>
            </a:r>
            <a:r>
              <a:rPr lang="pt-BR" dirty="0" smtClean="0"/>
              <a:t> Compra (Efetuar compra, efetuar pagamento, cancelar compra e emitir recibo).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45570" y="1043354"/>
            <a:ext cx="474784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Não Funcionais: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 O sistema tem capacidade de funcionamento em máquinas com sistemas operacionais Windows XP, 7, 8, 8.1, 10 ou Linux, tornará o atendimento fácil e ágil durante todo o horário de funcionamento.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50D3-3C89-49A0-B254-866FD47D5959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609600" y="0"/>
            <a:ext cx="9960864" cy="1143000"/>
          </a:xfrm>
        </p:spPr>
        <p:txBody>
          <a:bodyPr/>
          <a:lstStyle/>
          <a:p>
            <a:pPr algn="ctr"/>
            <a:r>
              <a:rPr lang="pt-BR" dirty="0" smtClean="0"/>
              <a:t>Metodologias</a:t>
            </a:r>
            <a:endParaRPr lang="pt-BR" dirty="0"/>
          </a:p>
        </p:txBody>
      </p:sp>
      <p:pic>
        <p:nvPicPr>
          <p:cNvPr id="31" name="Imagem 30" descr="mv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4" y="1060150"/>
            <a:ext cx="4173270" cy="509962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t="16863" r="2724" b="17825"/>
          <a:stretch/>
        </p:blipFill>
        <p:spPr>
          <a:xfrm>
            <a:off x="5042013" y="3839657"/>
            <a:ext cx="6749653" cy="23201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60" y="1060150"/>
            <a:ext cx="6640205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50D3-3C89-49A0-B254-866FD47D5959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sp>
        <p:nvSpPr>
          <p:cNvPr id="27" name="Título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</a:t>
            </a:r>
            <a:endParaRPr lang="pt-BR" dirty="0"/>
          </a:p>
        </p:txBody>
      </p:sp>
      <p:pic>
        <p:nvPicPr>
          <p:cNvPr id="8" name="Imagem 7" descr="apache-tomc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66" y="3523597"/>
            <a:ext cx="1221601" cy="1171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bizagi.jpg"/>
          <p:cNvPicPr>
            <a:picLocks noChangeAspect="1"/>
          </p:cNvPicPr>
          <p:nvPr/>
        </p:nvPicPr>
        <p:blipFill>
          <a:blip r:embed="rId4"/>
          <a:srcRect l="7272" t="2187" r="14931" b="3394"/>
          <a:stretch>
            <a:fillRect/>
          </a:stretch>
        </p:blipFill>
        <p:spPr>
          <a:xfrm>
            <a:off x="10536069" y="3523597"/>
            <a:ext cx="1482815" cy="14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 descr="debian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4278" y="1611414"/>
            <a:ext cx="1784609" cy="1759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 descr="glassfish.jpg"/>
          <p:cNvPicPr>
            <a:picLocks noChangeAspect="1"/>
          </p:cNvPicPr>
          <p:nvPr/>
        </p:nvPicPr>
        <p:blipFill rotWithShape="1">
          <a:blip r:embed="rId6"/>
          <a:srcRect b="19186"/>
          <a:stretch/>
        </p:blipFill>
        <p:spPr>
          <a:xfrm>
            <a:off x="4599066" y="4825252"/>
            <a:ext cx="1221601" cy="130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 descr="phpmyadmi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3033" y="4825252"/>
            <a:ext cx="1699492" cy="130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m 16" descr="virtualbox.jpg"/>
          <p:cNvPicPr>
            <a:picLocks noChangeAspect="1"/>
          </p:cNvPicPr>
          <p:nvPr/>
        </p:nvPicPr>
        <p:blipFill>
          <a:blip r:embed="rId8"/>
          <a:srcRect l="27864" t="4324" r="28749" b="9611"/>
          <a:stretch>
            <a:fillRect/>
          </a:stretch>
        </p:blipFill>
        <p:spPr>
          <a:xfrm>
            <a:off x="8468156" y="3523597"/>
            <a:ext cx="1947574" cy="2603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astan-c.png"/>
          <p:cNvPicPr>
            <a:picLocks noChangeAspect="1"/>
          </p:cNvPicPr>
          <p:nvPr/>
        </p:nvPicPr>
        <p:blipFill>
          <a:blip r:embed="rId9"/>
          <a:srcRect l="3726" t="5741" r="6006" b="7913"/>
          <a:stretch>
            <a:fillRect/>
          </a:stretch>
        </p:blipFill>
        <p:spPr>
          <a:xfrm>
            <a:off x="10536070" y="5122154"/>
            <a:ext cx="1482815" cy="100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r="16189" b="4968"/>
          <a:stretch/>
        </p:blipFill>
        <p:spPr>
          <a:xfrm>
            <a:off x="3312959" y="1727385"/>
            <a:ext cx="938544" cy="15556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r="12423"/>
          <a:stretch/>
        </p:blipFill>
        <p:spPr>
          <a:xfrm>
            <a:off x="2147787" y="1630189"/>
            <a:ext cx="986143" cy="175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057" y="1738975"/>
            <a:ext cx="1197772" cy="1551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" t="18437" r="579" b="17164"/>
          <a:stretch/>
        </p:blipFill>
        <p:spPr>
          <a:xfrm>
            <a:off x="4557734" y="1630189"/>
            <a:ext cx="2295524" cy="176882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7" y="3523598"/>
            <a:ext cx="2394454" cy="2603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10" y="1611415"/>
            <a:ext cx="1574390" cy="17688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4" b="24735"/>
          <a:stretch/>
        </p:blipFill>
        <p:spPr>
          <a:xfrm>
            <a:off x="2803033" y="3523597"/>
            <a:ext cx="1699492" cy="110794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7" y="1620801"/>
            <a:ext cx="1645053" cy="175005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t="15814" r="7189" b="24935"/>
          <a:stretch/>
        </p:blipFill>
        <p:spPr>
          <a:xfrm>
            <a:off x="6005938" y="3523598"/>
            <a:ext cx="2346492" cy="2603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77" y="0"/>
            <a:ext cx="9960864" cy="703385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Diagrama de caso de uso geral</a:t>
            </a:r>
            <a:endParaRPr lang="pt-BR" sz="400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22B6-3457-4981-92A0-54A6FCD25A51}" type="datetime1">
              <a:rPr lang="pt-BR" noProof="0" smtClean="0"/>
              <a:pPr/>
              <a:t>22/05/2019</a:t>
            </a:fld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pic>
        <p:nvPicPr>
          <p:cNvPr id="8" name="Imagem 7" descr="UseCase Diagrama Geral.png"/>
          <p:cNvPicPr>
            <a:picLocks noChangeAspect="1"/>
          </p:cNvPicPr>
          <p:nvPr/>
        </p:nvPicPr>
        <p:blipFill>
          <a:blip r:embed="rId3"/>
          <a:srcRect l="6525" t="5812" r="5585" b="15385"/>
          <a:stretch>
            <a:fillRect/>
          </a:stretch>
        </p:blipFill>
        <p:spPr>
          <a:xfrm>
            <a:off x="2813539" y="762000"/>
            <a:ext cx="6236677" cy="5931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644</TotalTime>
  <Words>487</Words>
  <Application>Microsoft Office PowerPoint</Application>
  <PresentationFormat>Personalizar</PresentationFormat>
  <Paragraphs>142</Paragraphs>
  <Slides>18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Técnica</vt:lpstr>
      <vt:lpstr>Sistema de controle de estoque e venda de medicamentos</vt:lpstr>
      <vt:lpstr>Análise Institucional</vt:lpstr>
      <vt:lpstr>Diagrama de atividade sem o sistema</vt:lpstr>
      <vt:lpstr>Objetivos</vt:lpstr>
      <vt:lpstr>Diagrama de atividades com o sistema</vt:lpstr>
      <vt:lpstr>Requisitos</vt:lpstr>
      <vt:lpstr>Metodologias</vt:lpstr>
      <vt:lpstr>Tecnologias</vt:lpstr>
      <vt:lpstr>Diagrama de caso de uso geral</vt:lpstr>
      <vt:lpstr>Diagrama de caso de uso específico</vt:lpstr>
      <vt:lpstr>Especificação de caso de uso</vt:lpstr>
      <vt:lpstr>Diagrama de sequência</vt:lpstr>
      <vt:lpstr>Diagrama de classe</vt:lpstr>
      <vt:lpstr>Modelo lógico</vt:lpstr>
      <vt:lpstr>Cronograma</vt:lpstr>
      <vt:lpstr>Orçamento</vt:lpstr>
      <vt:lpstr>Protótipo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ELETROMECÂNICA NACIONAL</dc:title>
  <dc:creator>283584</dc:creator>
  <cp:lastModifiedBy>Alunos</cp:lastModifiedBy>
  <cp:revision>74</cp:revision>
  <dcterms:created xsi:type="dcterms:W3CDTF">2018-10-10T17:25:49Z</dcterms:created>
  <dcterms:modified xsi:type="dcterms:W3CDTF">2019-05-22T12:19:28Z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