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AC318-C099-E2D2-8685-837F64551CC1}" v="11" dt="2020-04-09T16:13:28.273"/>
    <p1510:client id="{30191BC5-4180-278A-27D0-22F991E9391B}" v="19" dt="2020-04-13T13:24:27.284"/>
    <p1510:client id="{41518F63-41AC-553B-33CB-A88B302E0C94}" v="490" dt="2020-04-09T06:01:00.549"/>
    <p1510:client id="{4622F38B-B2EF-75D0-BEFD-041DA06B4812}" v="353" dt="2020-04-03T15:28:44.835"/>
    <p1510:client id="{594DF002-08B3-3E81-07B3-C295EC369A94}" v="18" dt="2020-06-29T15:52:15.513"/>
    <p1510:client id="{600E13B8-C39D-72B0-3ABA-F9FBE6D00074}" v="197" dt="2020-04-12T18:03:05.969"/>
    <p1510:client id="{6317CA14-6C6C-8C15-E8CF-8883F0EC297E}" v="150" dt="2020-06-29T15:32:59.016"/>
    <p1510:client id="{74B336DF-9D9B-32DD-30A2-BEAEBACB1A15}" v="77" dt="2020-04-12T09:29:34.706"/>
    <p1510:client id="{77812BEE-0EA9-CDA1-65C2-D5B0288EEF6A}" v="347" dt="2020-04-07T23:33:03.577"/>
    <p1510:client id="{7BA38B78-16C4-71FA-04B0-4564E39E5CD3}" v="28" dt="2020-04-30T21:31:27.189"/>
    <p1510:client id="{A5195EB8-D36E-EDC1-7FE2-E2BAC5D7CBC2}" v="8" dt="2020-04-10T16:41:56.169"/>
    <p1510:client id="{B3FBE8EF-CDB6-8892-6D04-FD5954AE86C9}" v="8" dt="2020-04-30T20:04:02.238"/>
    <p1510:client id="{C48CCDC3-A1DF-2E2C-9E9B-3ECEF404FF0F}" v="179" dt="2020-06-28T18:59:40.375"/>
    <p1510:client id="{EC4090AD-696E-AA9A-180A-9D6DDA634F3C}" v="48" dt="2020-05-05T21:05:4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0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0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9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1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7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89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9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7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4200" b="1"/>
            </a:br>
            <a:br>
              <a:rPr lang="en-US" sz="4200" b="1"/>
            </a:br>
            <a:r>
              <a:rPr lang="en-US" sz="4200" b="1" dirty="0" err="1"/>
              <a:t>Arquitetura</a:t>
            </a:r>
            <a:r>
              <a:rPr lang="en-US" sz="4200" b="1" dirty="0"/>
              <a:t> de TI</a:t>
            </a:r>
            <a:br>
              <a:rPr lang="en-US" sz="4200" b="1">
                <a:cs typeface="Calibri Light"/>
              </a:rPr>
            </a:br>
            <a:br>
              <a:rPr lang="en-US" sz="4200" b="1">
                <a:cs typeface="Calibri Light"/>
              </a:rPr>
            </a:br>
            <a:r>
              <a:rPr lang="en-US" sz="4200" b="1" dirty="0">
                <a:cs typeface="Calibri Light"/>
              </a:rPr>
              <a:t>HLD &amp; LLD</a:t>
            </a:r>
          </a:p>
          <a:p>
            <a:pPr algn="l">
              <a:lnSpc>
                <a:spcPct val="90000"/>
              </a:lnSpc>
            </a:pPr>
            <a:endParaRPr lang="en-US" sz="42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2131" y="4089910"/>
            <a:ext cx="3316702" cy="171217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>
                <a:cs typeface="Calibri"/>
              </a:rPr>
              <a:t>Guilherme Alves Ferreira - 01201054</a:t>
            </a:r>
            <a:endParaRPr lang="en-US" sz="1500"/>
          </a:p>
          <a:p>
            <a:pPr algn="l">
              <a:lnSpc>
                <a:spcPct val="90000"/>
              </a:lnSpc>
            </a:pPr>
            <a:r>
              <a:rPr lang="en-US" sz="1500">
                <a:cs typeface="Calibri"/>
              </a:rPr>
              <a:t>Guilherme Gomes Barboza - 01201059</a:t>
            </a:r>
          </a:p>
          <a:p>
            <a:pPr algn="l">
              <a:lnSpc>
                <a:spcPct val="90000"/>
              </a:lnSpc>
            </a:pPr>
            <a:r>
              <a:rPr lang="en-US" sz="1500">
                <a:cs typeface="Calibri"/>
              </a:rPr>
              <a:t>Douglas Dourado Vila Nova - 01201116</a:t>
            </a:r>
          </a:p>
          <a:p>
            <a:pPr algn="l">
              <a:lnSpc>
                <a:spcPct val="90000"/>
              </a:lnSpc>
            </a:pPr>
            <a:r>
              <a:rPr lang="en-US" sz="1500">
                <a:cs typeface="Calibri"/>
              </a:rPr>
              <a:t>Lucas Toscani D. Oliveira - </a:t>
            </a:r>
            <a:r>
              <a:rPr lang="en-US" sz="1500">
                <a:ea typeface="+mn-lt"/>
                <a:cs typeface="+mn-lt"/>
              </a:rPr>
              <a:t>01201052</a:t>
            </a:r>
          </a:p>
          <a:p>
            <a:pPr algn="l"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Rafael Rocha de Almeida - 01201081</a:t>
            </a:r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6" descr="Uma imagem contendo computador&#10;&#10;Descrição gerada automaticamente">
            <a:extLst>
              <a:ext uri="{FF2B5EF4-FFF2-40B4-BE49-F238E27FC236}">
                <a16:creationId xmlns:a16="http://schemas.microsoft.com/office/drawing/2014/main" id="{542EC0EC-7EA5-4A25-A0B6-64C12E062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07" y="476523"/>
            <a:ext cx="1528538" cy="1004590"/>
          </a:xfrm>
          <a:prstGeom prst="rect">
            <a:avLst/>
          </a:prstGeom>
        </p:spPr>
      </p:pic>
      <p:sp>
        <p:nvSpPr>
          <p:cNvPr id="25" name="Seta: para a Direita 26">
            <a:extLst>
              <a:ext uri="{FF2B5EF4-FFF2-40B4-BE49-F238E27FC236}">
                <a16:creationId xmlns:a16="http://schemas.microsoft.com/office/drawing/2014/main" id="{2023FBB1-6BFC-4DEB-AF73-22ED2A01295E}"/>
              </a:ext>
            </a:extLst>
          </p:cNvPr>
          <p:cNvSpPr/>
          <p:nvPr/>
        </p:nvSpPr>
        <p:spPr>
          <a:xfrm>
            <a:off x="3613254" y="1993515"/>
            <a:ext cx="7238160" cy="35969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9" name="Seta: em Forma de U 64">
            <a:extLst>
              <a:ext uri="{FF2B5EF4-FFF2-40B4-BE49-F238E27FC236}">
                <a16:creationId xmlns:a16="http://schemas.microsoft.com/office/drawing/2014/main" id="{0BD95714-BE3B-4FAE-B123-90667DB663ED}"/>
              </a:ext>
            </a:extLst>
          </p:cNvPr>
          <p:cNvSpPr/>
          <p:nvPr/>
        </p:nvSpPr>
        <p:spPr>
          <a:xfrm rot="5400000">
            <a:off x="10438382" y="2814673"/>
            <a:ext cx="2350086" cy="833623"/>
          </a:xfrm>
          <a:prstGeom prst="uturnArrow">
            <a:avLst>
              <a:gd name="adj1" fmla="val 22134"/>
              <a:gd name="adj2" fmla="val 18610"/>
              <a:gd name="adj3" fmla="val 25000"/>
              <a:gd name="adj4" fmla="val 27776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para a Direita 67">
            <a:extLst>
              <a:ext uri="{FF2B5EF4-FFF2-40B4-BE49-F238E27FC236}">
                <a16:creationId xmlns:a16="http://schemas.microsoft.com/office/drawing/2014/main" id="{B9646083-A571-4FC8-8894-7FAEA29202D1}"/>
              </a:ext>
            </a:extLst>
          </p:cNvPr>
          <p:cNvSpPr/>
          <p:nvPr/>
        </p:nvSpPr>
        <p:spPr>
          <a:xfrm rot="10800000">
            <a:off x="3693480" y="4087700"/>
            <a:ext cx="7340277" cy="36586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pic>
        <p:nvPicPr>
          <p:cNvPr id="31" name="Imagem 72">
            <a:extLst>
              <a:ext uri="{FF2B5EF4-FFF2-40B4-BE49-F238E27FC236}">
                <a16:creationId xmlns:a16="http://schemas.microsoft.com/office/drawing/2014/main" id="{EE4D213A-2394-4833-AFE2-41BA6D4D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16" y="2355423"/>
            <a:ext cx="1190381" cy="1264173"/>
          </a:xfrm>
          <a:prstGeom prst="rect">
            <a:avLst/>
          </a:prstGeom>
        </p:spPr>
      </p:pic>
      <p:sp>
        <p:nvSpPr>
          <p:cNvPr id="32" name="CaixaDeTexto 73">
            <a:extLst>
              <a:ext uri="{FF2B5EF4-FFF2-40B4-BE49-F238E27FC236}">
                <a16:creationId xmlns:a16="http://schemas.microsoft.com/office/drawing/2014/main" id="{5FB325EB-FB05-4390-9B9C-2984135EBF63}"/>
              </a:ext>
            </a:extLst>
          </p:cNvPr>
          <p:cNvSpPr txBox="1"/>
          <p:nvPr/>
        </p:nvSpPr>
        <p:spPr>
          <a:xfrm>
            <a:off x="7865647" y="3600422"/>
            <a:ext cx="268592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Os médicos utilizarão o nosso sistema para gerenciar as alas</a:t>
            </a:r>
            <a:endParaRPr lang="pt-BR" sz="12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3" name="Imagem 76">
            <a:extLst>
              <a:ext uri="{FF2B5EF4-FFF2-40B4-BE49-F238E27FC236}">
                <a16:creationId xmlns:a16="http://schemas.microsoft.com/office/drawing/2014/main" id="{56C6867D-D992-4479-B748-8AC6AC743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943" y="2642448"/>
            <a:ext cx="227733" cy="326340"/>
          </a:xfrm>
          <a:prstGeom prst="rect">
            <a:avLst/>
          </a:prstGeom>
        </p:spPr>
      </p:pic>
      <p:sp>
        <p:nvSpPr>
          <p:cNvPr id="34" name="CaixaDeTexto 80">
            <a:extLst>
              <a:ext uri="{FF2B5EF4-FFF2-40B4-BE49-F238E27FC236}">
                <a16:creationId xmlns:a16="http://schemas.microsoft.com/office/drawing/2014/main" id="{08D9C215-FE9D-4E1F-BBDE-2D60FB42E7D2}"/>
              </a:ext>
            </a:extLst>
          </p:cNvPr>
          <p:cNvSpPr txBox="1"/>
          <p:nvPr/>
        </p:nvSpPr>
        <p:spPr>
          <a:xfrm>
            <a:off x="3864825" y="3702177"/>
            <a:ext cx="27061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Assim os médicos diminuem os riscos de contaminação</a:t>
            </a:r>
          </a:p>
        </p:txBody>
      </p:sp>
      <p:pic>
        <p:nvPicPr>
          <p:cNvPr id="35" name="Imagem 82">
            <a:extLst>
              <a:ext uri="{FF2B5EF4-FFF2-40B4-BE49-F238E27FC236}">
                <a16:creationId xmlns:a16="http://schemas.microsoft.com/office/drawing/2014/main" id="{72163B59-45C5-4EF2-B9D3-3520E2B6A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501" y="4407187"/>
            <a:ext cx="845957" cy="1470353"/>
          </a:xfrm>
          <a:prstGeom prst="rect">
            <a:avLst/>
          </a:prstGeom>
        </p:spPr>
      </p:pic>
      <p:sp>
        <p:nvSpPr>
          <p:cNvPr id="36" name="Seta: para a Direita 83">
            <a:extLst>
              <a:ext uri="{FF2B5EF4-FFF2-40B4-BE49-F238E27FC236}">
                <a16:creationId xmlns:a16="http://schemas.microsoft.com/office/drawing/2014/main" id="{B36D5CAB-DF0C-47E2-A324-5510C86CFAF7}"/>
              </a:ext>
            </a:extLst>
          </p:cNvPr>
          <p:cNvSpPr/>
          <p:nvPr/>
        </p:nvSpPr>
        <p:spPr>
          <a:xfrm>
            <a:off x="3686693" y="6307885"/>
            <a:ext cx="4230468" cy="36586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7" name="CaixaDeTexto 87">
            <a:extLst>
              <a:ext uri="{FF2B5EF4-FFF2-40B4-BE49-F238E27FC236}">
                <a16:creationId xmlns:a16="http://schemas.microsoft.com/office/drawing/2014/main" id="{C0D746D6-8916-4F36-9352-7339531D42CF}"/>
              </a:ext>
            </a:extLst>
          </p:cNvPr>
          <p:cNvSpPr txBox="1"/>
          <p:nvPr/>
        </p:nvSpPr>
        <p:spPr>
          <a:xfrm>
            <a:off x="3612458" y="5917934"/>
            <a:ext cx="24959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Aumentando a eficácia do tratamento </a:t>
            </a:r>
            <a:endParaRPr lang="pt-BR" sz="12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8" name="Imagem 89">
            <a:extLst>
              <a:ext uri="{FF2B5EF4-FFF2-40B4-BE49-F238E27FC236}">
                <a16:creationId xmlns:a16="http://schemas.microsoft.com/office/drawing/2014/main" id="{CD1CAC6F-38F9-48AC-B746-DB8E7FD54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393" y="5602095"/>
            <a:ext cx="298604" cy="300013"/>
          </a:xfrm>
          <a:prstGeom prst="rect">
            <a:avLst/>
          </a:prstGeom>
        </p:spPr>
      </p:pic>
      <p:pic>
        <p:nvPicPr>
          <p:cNvPr id="39" name="Imagem 90">
            <a:extLst>
              <a:ext uri="{FF2B5EF4-FFF2-40B4-BE49-F238E27FC236}">
                <a16:creationId xmlns:a16="http://schemas.microsoft.com/office/drawing/2014/main" id="{01BA8A3B-D0BB-401D-9012-689C4427B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9389" y="4758223"/>
            <a:ext cx="1203825" cy="1248048"/>
          </a:xfrm>
          <a:prstGeom prst="rect">
            <a:avLst/>
          </a:prstGeom>
        </p:spPr>
      </p:pic>
      <p:sp>
        <p:nvSpPr>
          <p:cNvPr id="40" name="CaixaDeTexto 92">
            <a:extLst>
              <a:ext uri="{FF2B5EF4-FFF2-40B4-BE49-F238E27FC236}">
                <a16:creationId xmlns:a16="http://schemas.microsoft.com/office/drawing/2014/main" id="{570DE210-DE10-4D20-96C6-6B6104044B40}"/>
              </a:ext>
            </a:extLst>
          </p:cNvPr>
          <p:cNvSpPr txBox="1"/>
          <p:nvPr/>
        </p:nvSpPr>
        <p:spPr>
          <a:xfrm>
            <a:off x="7917161" y="6146231"/>
            <a:ext cx="233371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Diminuindo custos, e aumentando os lucros </a:t>
            </a:r>
            <a:endParaRPr lang="pt-BR" sz="12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1" name="CaixaDeTexto 1">
            <a:extLst>
              <a:ext uri="{FF2B5EF4-FFF2-40B4-BE49-F238E27FC236}">
                <a16:creationId xmlns:a16="http://schemas.microsoft.com/office/drawing/2014/main" id="{8C4BEBF1-9204-4CAF-9580-BB818A3E0647}"/>
              </a:ext>
            </a:extLst>
          </p:cNvPr>
          <p:cNvSpPr txBox="1"/>
          <p:nvPr/>
        </p:nvSpPr>
        <p:spPr>
          <a:xfrm>
            <a:off x="3608573" y="1551882"/>
            <a:ext cx="304024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Equipamentos medirão a temperatura e umidade de alas hospitalares</a:t>
            </a:r>
            <a:endParaRPr lang="pt-BR" sz="1200" b="1">
              <a:solidFill>
                <a:schemeClr val="accent1">
                  <a:lumMod val="75000"/>
                </a:schemeClr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endParaRPr lang="pt-BR" sz="1200" b="1" dirty="0">
              <a:solidFill>
                <a:schemeClr val="accent1">
                  <a:lumMod val="75000"/>
                </a:schemeClr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3" name="Seta: em Forma de U 58">
            <a:extLst>
              <a:ext uri="{FF2B5EF4-FFF2-40B4-BE49-F238E27FC236}">
                <a16:creationId xmlns:a16="http://schemas.microsoft.com/office/drawing/2014/main" id="{B187F664-0307-4E25-9F95-603E698FCC16}"/>
              </a:ext>
            </a:extLst>
          </p:cNvPr>
          <p:cNvSpPr/>
          <p:nvPr/>
        </p:nvSpPr>
        <p:spPr>
          <a:xfrm rot="5400000" flipV="1">
            <a:off x="2045754" y="5019318"/>
            <a:ext cx="2413214" cy="782302"/>
          </a:xfrm>
          <a:prstGeom prst="uturnArrow">
            <a:avLst>
              <a:gd name="adj1" fmla="val 22134"/>
              <a:gd name="adj2" fmla="val 18610"/>
              <a:gd name="adj3" fmla="val 25000"/>
              <a:gd name="adj4" fmla="val 27776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5">
            <a:extLst>
              <a:ext uri="{FF2B5EF4-FFF2-40B4-BE49-F238E27FC236}">
                <a16:creationId xmlns:a16="http://schemas.microsoft.com/office/drawing/2014/main" id="{0829D9F3-7D3C-4FAF-8DD1-60703623504F}"/>
              </a:ext>
            </a:extLst>
          </p:cNvPr>
          <p:cNvSpPr txBox="1"/>
          <p:nvPr/>
        </p:nvSpPr>
        <p:spPr>
          <a:xfrm>
            <a:off x="7792662" y="1456667"/>
            <a:ext cx="295810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Os resultados serão enviados para os servidores e banco de dados </a:t>
            </a:r>
          </a:p>
          <a:p>
            <a:pPr algn="ctr"/>
            <a:endParaRPr lang="pt-BR" sz="1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5" name="Imagem 2">
            <a:extLst>
              <a:ext uri="{FF2B5EF4-FFF2-40B4-BE49-F238E27FC236}">
                <a16:creationId xmlns:a16="http://schemas.microsoft.com/office/drawing/2014/main" id="{D116C6FD-EFA9-4A13-A5BC-C9A176CCF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8948" y="58779"/>
            <a:ext cx="1545337" cy="1129603"/>
          </a:xfrm>
          <a:prstGeom prst="rect">
            <a:avLst/>
          </a:prstGeom>
        </p:spPr>
      </p:pic>
      <p:pic>
        <p:nvPicPr>
          <p:cNvPr id="47" name="Imagem 4">
            <a:extLst>
              <a:ext uri="{FF2B5EF4-FFF2-40B4-BE49-F238E27FC236}">
                <a16:creationId xmlns:a16="http://schemas.microsoft.com/office/drawing/2014/main" id="{79A7D8A5-13DC-4A51-B3BD-24830F25BA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5298" y="2466597"/>
            <a:ext cx="1146211" cy="1005745"/>
          </a:xfrm>
          <a:prstGeom prst="rect">
            <a:avLst/>
          </a:prstGeom>
        </p:spPr>
      </p:pic>
      <p:pic>
        <p:nvPicPr>
          <p:cNvPr id="3" name="Graphic 3" descr="Thermometer">
            <a:extLst>
              <a:ext uri="{FF2B5EF4-FFF2-40B4-BE49-F238E27FC236}">
                <a16:creationId xmlns:a16="http://schemas.microsoft.com/office/drawing/2014/main" id="{FD17079C-B674-46D2-8A43-DC71607756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84951" y="655226"/>
            <a:ext cx="442688" cy="4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59">
            <a:extLst>
              <a:ext uri="{FF2B5EF4-FFF2-40B4-BE49-F238E27FC236}">
                <a16:creationId xmlns:a16="http://schemas.microsoft.com/office/drawing/2014/main" id="{A7A02D70-C860-465E-A888-D1A720AFB3BA}"/>
              </a:ext>
            </a:extLst>
          </p:cNvPr>
          <p:cNvSpPr/>
          <p:nvPr/>
        </p:nvSpPr>
        <p:spPr>
          <a:xfrm flipV="1">
            <a:off x="141636" y="3648807"/>
            <a:ext cx="11843323" cy="2794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 38">
            <a:extLst>
              <a:ext uri="{FF2B5EF4-FFF2-40B4-BE49-F238E27FC236}">
                <a16:creationId xmlns:a16="http://schemas.microsoft.com/office/drawing/2014/main" id="{276C63CF-CDE8-4609-9EF9-732A7EC1931D}"/>
              </a:ext>
            </a:extLst>
          </p:cNvPr>
          <p:cNvSpPr/>
          <p:nvPr/>
        </p:nvSpPr>
        <p:spPr>
          <a:xfrm flipV="1">
            <a:off x="212018" y="3863032"/>
            <a:ext cx="5467627" cy="2447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29" name="Google Shape;168;g7327e9dfd2_1_0">
            <a:extLst>
              <a:ext uri="{FF2B5EF4-FFF2-40B4-BE49-F238E27FC236}">
                <a16:creationId xmlns:a16="http://schemas.microsoft.com/office/drawing/2014/main" id="{B4FFD82A-B83B-42C8-B2B8-0D05695D565C}"/>
              </a:ext>
            </a:extLst>
          </p:cNvPr>
          <p:cNvSpPr/>
          <p:nvPr/>
        </p:nvSpPr>
        <p:spPr>
          <a:xfrm>
            <a:off x="323732" y="4704045"/>
            <a:ext cx="5238510" cy="152633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tângulo 8">
            <a:extLst>
              <a:ext uri="{FF2B5EF4-FFF2-40B4-BE49-F238E27FC236}">
                <a16:creationId xmlns:a16="http://schemas.microsoft.com/office/drawing/2014/main" id="{3FE62B02-4C63-4A07-B665-C7A2D0AAD5D3}"/>
              </a:ext>
            </a:extLst>
          </p:cNvPr>
          <p:cNvSpPr/>
          <p:nvPr/>
        </p:nvSpPr>
        <p:spPr>
          <a:xfrm flipV="1">
            <a:off x="212018" y="253728"/>
            <a:ext cx="8062832" cy="24148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1" name="Google Shape;165;g7327e9dfd2_1_0">
            <a:extLst>
              <a:ext uri="{FF2B5EF4-FFF2-40B4-BE49-F238E27FC236}">
                <a16:creationId xmlns:a16="http://schemas.microsoft.com/office/drawing/2014/main" id="{1D624D51-F391-4D59-BA88-CAC498E3C230}"/>
              </a:ext>
            </a:extLst>
          </p:cNvPr>
          <p:cNvSpPr/>
          <p:nvPr/>
        </p:nvSpPr>
        <p:spPr>
          <a:xfrm>
            <a:off x="5147262" y="813049"/>
            <a:ext cx="2694585" cy="179889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170;g7327e9dfd2_1_0">
            <a:extLst>
              <a:ext uri="{FF2B5EF4-FFF2-40B4-BE49-F238E27FC236}">
                <a16:creationId xmlns:a16="http://schemas.microsoft.com/office/drawing/2014/main" id="{C7D4BE18-0316-48D6-948B-170F412FE8BF}"/>
              </a:ext>
            </a:extLst>
          </p:cNvPr>
          <p:cNvCxnSpPr>
            <a:cxnSpLocks/>
          </p:cNvCxnSpPr>
          <p:nvPr/>
        </p:nvCxnSpPr>
        <p:spPr>
          <a:xfrm>
            <a:off x="5355193" y="2611947"/>
            <a:ext cx="0" cy="1251085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" name="Google Shape;174;g7327e9dfd2_1_0">
            <a:extLst>
              <a:ext uri="{FF2B5EF4-FFF2-40B4-BE49-F238E27FC236}">
                <a16:creationId xmlns:a16="http://schemas.microsoft.com/office/drawing/2014/main" id="{1E1BD869-E00A-48A8-BC19-BD63123D1418}"/>
              </a:ext>
            </a:extLst>
          </p:cNvPr>
          <p:cNvSpPr/>
          <p:nvPr/>
        </p:nvSpPr>
        <p:spPr>
          <a:xfrm>
            <a:off x="8224186" y="3863031"/>
            <a:ext cx="3127887" cy="2447071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81;g7327e9dfd2_1_0">
            <a:extLst>
              <a:ext uri="{FF2B5EF4-FFF2-40B4-BE49-F238E27FC236}">
                <a16:creationId xmlns:a16="http://schemas.microsoft.com/office/drawing/2014/main" id="{C6E36927-B048-4B9D-BC6F-DCD2BA95F7E9}"/>
              </a:ext>
            </a:extLst>
          </p:cNvPr>
          <p:cNvSpPr/>
          <p:nvPr/>
        </p:nvSpPr>
        <p:spPr>
          <a:xfrm>
            <a:off x="6053536" y="1911057"/>
            <a:ext cx="1882386" cy="70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Computador Desktop Intel Core i3 – 4GB RAM - HD 2TB.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8" name="Google Shape;185;g7327e9dfd2_1_0" descr="USB">
            <a:extLst>
              <a:ext uri="{FF2B5EF4-FFF2-40B4-BE49-F238E27FC236}">
                <a16:creationId xmlns:a16="http://schemas.microsoft.com/office/drawing/2014/main" id="{8D27EF50-4F7F-46D7-8505-ECDAD036B4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8327" y="1312546"/>
            <a:ext cx="625316" cy="546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189;g7327e9dfd2_1_0">
            <a:extLst>
              <a:ext uri="{FF2B5EF4-FFF2-40B4-BE49-F238E27FC236}">
                <a16:creationId xmlns:a16="http://schemas.microsoft.com/office/drawing/2014/main" id="{E16343B6-7A78-43AC-A900-A76FC6AD5283}"/>
              </a:ext>
            </a:extLst>
          </p:cNvPr>
          <p:cNvCxnSpPr>
            <a:cxnSpLocks/>
          </p:cNvCxnSpPr>
          <p:nvPr/>
        </p:nvCxnSpPr>
        <p:spPr>
          <a:xfrm flipV="1">
            <a:off x="5688045" y="5463377"/>
            <a:ext cx="2544540" cy="1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0" name="Google Shape;190;g7327e9dfd2_1_0" descr="Mundo">
            <a:extLst>
              <a:ext uri="{FF2B5EF4-FFF2-40B4-BE49-F238E27FC236}">
                <a16:creationId xmlns:a16="http://schemas.microsoft.com/office/drawing/2014/main" id="{E36FAF6D-37E9-42E3-982E-12C9FCB668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974" y="2678912"/>
            <a:ext cx="478670" cy="46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194;g7327e9dfd2_1_0">
            <a:extLst>
              <a:ext uri="{FF2B5EF4-FFF2-40B4-BE49-F238E27FC236}">
                <a16:creationId xmlns:a16="http://schemas.microsoft.com/office/drawing/2014/main" id="{BE3C8DCF-A4BC-4DF7-B0C7-36B8B82D3FDB}"/>
              </a:ext>
            </a:extLst>
          </p:cNvPr>
          <p:cNvGrpSpPr/>
          <p:nvPr/>
        </p:nvGrpSpPr>
        <p:grpSpPr>
          <a:xfrm>
            <a:off x="258196" y="391207"/>
            <a:ext cx="2471168" cy="2353661"/>
            <a:chOff x="352678" y="1084098"/>
            <a:chExt cx="2581622" cy="2334624"/>
          </a:xfrm>
        </p:grpSpPr>
        <p:sp>
          <p:nvSpPr>
            <p:cNvPr id="64" name="Google Shape;180;g7327e9dfd2_1_0">
              <a:extLst>
                <a:ext uri="{FF2B5EF4-FFF2-40B4-BE49-F238E27FC236}">
                  <a16:creationId xmlns:a16="http://schemas.microsoft.com/office/drawing/2014/main" id="{F85E5306-FD75-4931-A094-251752DE4808}"/>
                </a:ext>
              </a:extLst>
            </p:cNvPr>
            <p:cNvSpPr/>
            <p:nvPr/>
          </p:nvSpPr>
          <p:spPr>
            <a:xfrm>
              <a:off x="376765" y="1084098"/>
              <a:ext cx="2557535" cy="2182327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5B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95;g7327e9dfd2_1_0">
              <a:extLst>
                <a:ext uri="{FF2B5EF4-FFF2-40B4-BE49-F238E27FC236}">
                  <a16:creationId xmlns:a16="http://schemas.microsoft.com/office/drawing/2014/main" id="{5C7D15C9-0408-4F48-A94C-511DE4B291B4}"/>
                </a:ext>
              </a:extLst>
            </p:cNvPr>
            <p:cNvSpPr txBox="1"/>
            <p:nvPr/>
          </p:nvSpPr>
          <p:spPr>
            <a:xfrm>
              <a:off x="352678" y="2535636"/>
              <a:ext cx="1808180" cy="883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Arduino uno IOT</a:t>
              </a:r>
              <a:endParaRPr lang="en-US" sz="1200">
                <a:solidFill>
                  <a:schemeClr val="dk1"/>
                </a:solidFill>
                <a:cs typeface="Calibri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Nela fica a protoboard com o sensor DHT 11</a:t>
              </a:r>
              <a:endParaRPr sz="1200">
                <a:solidFill>
                  <a:schemeClr val="dk1"/>
                </a:solidFill>
                <a:cs typeface="Calibri"/>
              </a:endParaRPr>
            </a:p>
          </p:txBody>
        </p:sp>
        <p:pic>
          <p:nvPicPr>
            <p:cNvPr id="66" name="Google Shape;196;g7327e9dfd2_1_0">
              <a:extLst>
                <a:ext uri="{FF2B5EF4-FFF2-40B4-BE49-F238E27FC236}">
                  <a16:creationId xmlns:a16="http://schemas.microsoft.com/office/drawing/2014/main" id="{D92480B0-95FC-4D96-A789-BFB41ADC9BD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56940" y="2795528"/>
              <a:ext cx="416086" cy="39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197;g7327e9dfd2_1_0">
              <a:extLst>
                <a:ext uri="{FF2B5EF4-FFF2-40B4-BE49-F238E27FC236}">
                  <a16:creationId xmlns:a16="http://schemas.microsoft.com/office/drawing/2014/main" id="{88146375-B893-4477-A664-549D73071DD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5489" y="1116461"/>
              <a:ext cx="2260583" cy="12966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184;g7327e9dfd2_1_0" descr="Roteador sem fio">
            <a:extLst>
              <a:ext uri="{FF2B5EF4-FFF2-40B4-BE49-F238E27FC236}">
                <a16:creationId xmlns:a16="http://schemas.microsoft.com/office/drawing/2014/main" id="{58DC4D7F-D446-4653-B04F-1A566609DB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4789" y="316182"/>
            <a:ext cx="625316" cy="54679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CaixaDeTexto 10">
            <a:extLst>
              <a:ext uri="{FF2B5EF4-FFF2-40B4-BE49-F238E27FC236}">
                <a16:creationId xmlns:a16="http://schemas.microsoft.com/office/drawing/2014/main" id="{E61F2863-08F6-4E32-B846-3E44EFF0B392}"/>
              </a:ext>
            </a:extLst>
          </p:cNvPr>
          <p:cNvSpPr txBox="1"/>
          <p:nvPr/>
        </p:nvSpPr>
        <p:spPr>
          <a:xfrm>
            <a:off x="3489396" y="758050"/>
            <a:ext cx="10290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200" b="1" dirty="0">
                <a:latin typeface="Calibri"/>
                <a:cs typeface="Calibri"/>
              </a:rPr>
              <a:t>Rede local</a:t>
            </a:r>
          </a:p>
        </p:txBody>
      </p:sp>
      <p:sp>
        <p:nvSpPr>
          <p:cNvPr id="46" name="CaixaDeTexto 39">
            <a:extLst>
              <a:ext uri="{FF2B5EF4-FFF2-40B4-BE49-F238E27FC236}">
                <a16:creationId xmlns:a16="http://schemas.microsoft.com/office/drawing/2014/main" id="{F131DBE7-4BC0-4716-A45D-07C338D423AA}"/>
              </a:ext>
            </a:extLst>
          </p:cNvPr>
          <p:cNvSpPr txBox="1"/>
          <p:nvPr/>
        </p:nvSpPr>
        <p:spPr>
          <a:xfrm>
            <a:off x="2353256" y="4398654"/>
            <a:ext cx="117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Nuvem Azure</a:t>
            </a:r>
          </a:p>
        </p:txBody>
      </p:sp>
      <p:pic>
        <p:nvPicPr>
          <p:cNvPr id="48" name="Imagem 5">
            <a:extLst>
              <a:ext uri="{FF2B5EF4-FFF2-40B4-BE49-F238E27FC236}">
                <a16:creationId xmlns:a16="http://schemas.microsoft.com/office/drawing/2014/main" id="{41E40491-3956-4F2F-859F-99E16CD2BD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334" y="3811202"/>
            <a:ext cx="733306" cy="733306"/>
          </a:xfrm>
          <a:prstGeom prst="rect">
            <a:avLst/>
          </a:prstGeom>
        </p:spPr>
      </p:pic>
      <p:pic>
        <p:nvPicPr>
          <p:cNvPr id="49" name="Picture 48" descr="Icon Request: fa-javascript OR fa-js · Issue #11419 · FortAwesome ...">
            <a:extLst>
              <a:ext uri="{FF2B5EF4-FFF2-40B4-BE49-F238E27FC236}">
                <a16:creationId xmlns:a16="http://schemas.microsoft.com/office/drawing/2014/main" id="{D603F9DC-B0E0-4BBB-8DF6-075C2392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4" y="4840255"/>
            <a:ext cx="1229175" cy="7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19">
            <a:extLst>
              <a:ext uri="{FF2B5EF4-FFF2-40B4-BE49-F238E27FC236}">
                <a16:creationId xmlns:a16="http://schemas.microsoft.com/office/drawing/2014/main" id="{69EA80E4-2222-4C84-A4F7-5A4F9B4F818B}"/>
              </a:ext>
            </a:extLst>
          </p:cNvPr>
          <p:cNvSpPr txBox="1"/>
          <p:nvPr/>
        </p:nvSpPr>
        <p:spPr>
          <a:xfrm>
            <a:off x="2554991" y="5015558"/>
            <a:ext cx="69121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err="1"/>
              <a:t>select</a:t>
            </a:r>
            <a:endParaRPr lang="pt-BR" b="1"/>
          </a:p>
        </p:txBody>
      </p:sp>
      <p:sp>
        <p:nvSpPr>
          <p:cNvPr id="53" name="Google Shape;191;g7327e9dfd2_1_0">
            <a:extLst>
              <a:ext uri="{FF2B5EF4-FFF2-40B4-BE49-F238E27FC236}">
                <a16:creationId xmlns:a16="http://schemas.microsoft.com/office/drawing/2014/main" id="{E358FF84-F95D-49E9-949A-5706A07D7F7C}"/>
              </a:ext>
            </a:extLst>
          </p:cNvPr>
          <p:cNvSpPr txBox="1"/>
          <p:nvPr/>
        </p:nvSpPr>
        <p:spPr>
          <a:xfrm>
            <a:off x="5309835" y="3118941"/>
            <a:ext cx="3006614" cy="63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 computador envia os dados via internet para a nuvem </a:t>
            </a:r>
            <a:r>
              <a:rPr lang="pt-BR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azure</a:t>
            </a:r>
            <a:r>
              <a:rPr lang="pt-BR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4" name="Google Shape;190;g7327e9dfd2_1_0" descr="Mundo">
            <a:extLst>
              <a:ext uri="{FF2B5EF4-FFF2-40B4-BE49-F238E27FC236}">
                <a16:creationId xmlns:a16="http://schemas.microsoft.com/office/drawing/2014/main" id="{38D3DEFD-B687-4803-91AC-044E025C56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9910" y="3711895"/>
            <a:ext cx="697308" cy="65735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CaixaDeTexto 65">
            <a:extLst>
              <a:ext uri="{FF2B5EF4-FFF2-40B4-BE49-F238E27FC236}">
                <a16:creationId xmlns:a16="http://schemas.microsoft.com/office/drawing/2014/main" id="{5F282BBF-B885-45C9-8F7D-626FE3D2E9F2}"/>
              </a:ext>
            </a:extLst>
          </p:cNvPr>
          <p:cNvSpPr txBox="1"/>
          <p:nvPr/>
        </p:nvSpPr>
        <p:spPr>
          <a:xfrm>
            <a:off x="6338833" y="4318234"/>
            <a:ext cx="117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pic>
        <p:nvPicPr>
          <p:cNvPr id="56" name="Imagem 30" descr="Uma imagem contendo computador&#10;&#10;Descrição gerada automaticamente">
            <a:extLst>
              <a:ext uri="{FF2B5EF4-FFF2-40B4-BE49-F238E27FC236}">
                <a16:creationId xmlns:a16="http://schemas.microsoft.com/office/drawing/2014/main" id="{979D5E01-D45A-4411-AF3C-66E0F49DD4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3583" y="4603624"/>
            <a:ext cx="1066721" cy="1066721"/>
          </a:xfrm>
          <a:prstGeom prst="rect">
            <a:avLst/>
          </a:prstGeom>
        </p:spPr>
      </p:pic>
      <p:cxnSp>
        <p:nvCxnSpPr>
          <p:cNvPr id="57" name="Google Shape;189;g7327e9dfd2_1_0">
            <a:extLst>
              <a:ext uri="{FF2B5EF4-FFF2-40B4-BE49-F238E27FC236}">
                <a16:creationId xmlns:a16="http://schemas.microsoft.com/office/drawing/2014/main" id="{8CB3623E-3DCB-4F9F-B12D-D6B469A94A1E}"/>
              </a:ext>
            </a:extLst>
          </p:cNvPr>
          <p:cNvCxnSpPr>
            <a:cxnSpLocks/>
          </p:cNvCxnSpPr>
          <p:nvPr/>
        </p:nvCxnSpPr>
        <p:spPr>
          <a:xfrm flipH="1">
            <a:off x="5689054" y="5048937"/>
            <a:ext cx="2544541" cy="0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" name="Google Shape;170;g7327e9dfd2_1_0">
            <a:extLst>
              <a:ext uri="{FF2B5EF4-FFF2-40B4-BE49-F238E27FC236}">
                <a16:creationId xmlns:a16="http://schemas.microsoft.com/office/drawing/2014/main" id="{0A3B07BE-A76F-4198-96F0-A35AB343B056}"/>
              </a:ext>
            </a:extLst>
          </p:cNvPr>
          <p:cNvCxnSpPr>
            <a:cxnSpLocks/>
          </p:cNvCxnSpPr>
          <p:nvPr/>
        </p:nvCxnSpPr>
        <p:spPr>
          <a:xfrm>
            <a:off x="2768285" y="1909871"/>
            <a:ext cx="2378974" cy="0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0" name="Imagem 43" descr="Uma imagem contendo gráfico&#10;&#10;Descrição gerada automaticamente">
            <a:extLst>
              <a:ext uri="{FF2B5EF4-FFF2-40B4-BE49-F238E27FC236}">
                <a16:creationId xmlns:a16="http://schemas.microsoft.com/office/drawing/2014/main" id="{F415139D-864E-4573-9137-805F20FFD4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8620" y="4629899"/>
            <a:ext cx="374428" cy="374428"/>
          </a:xfrm>
          <a:prstGeom prst="rect">
            <a:avLst/>
          </a:prstGeom>
        </p:spPr>
      </p:pic>
      <p:pic>
        <p:nvPicPr>
          <p:cNvPr id="61" name="Imagem 46" descr="Uma imagem contendo desenho&#10;&#10;Descrição gerada automaticamente">
            <a:extLst>
              <a:ext uri="{FF2B5EF4-FFF2-40B4-BE49-F238E27FC236}">
                <a16:creationId xmlns:a16="http://schemas.microsoft.com/office/drawing/2014/main" id="{D11B176E-C854-4AC6-9842-36A72C1985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8027" y="5139627"/>
            <a:ext cx="364810" cy="364810"/>
          </a:xfrm>
          <a:prstGeom prst="rect">
            <a:avLst/>
          </a:prstGeom>
        </p:spPr>
      </p:pic>
      <p:pic>
        <p:nvPicPr>
          <p:cNvPr id="62" name="Imagem 48" descr="Uma imagem contendo desenho&#10;&#10;Descrição gerada automaticamente">
            <a:extLst>
              <a:ext uri="{FF2B5EF4-FFF2-40B4-BE49-F238E27FC236}">
                <a16:creationId xmlns:a16="http://schemas.microsoft.com/office/drawing/2014/main" id="{B5E50626-4750-4E1D-ACF6-E5579DF79B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30447" y="4639517"/>
            <a:ext cx="364810" cy="364810"/>
          </a:xfrm>
          <a:prstGeom prst="rect">
            <a:avLst/>
          </a:prstGeom>
        </p:spPr>
      </p:pic>
      <p:pic>
        <p:nvPicPr>
          <p:cNvPr id="63" name="Imagem 50" descr="Uma imagem contendo gráfico&#10;&#10;Descrição gerada automaticamente">
            <a:extLst>
              <a:ext uri="{FF2B5EF4-FFF2-40B4-BE49-F238E27FC236}">
                <a16:creationId xmlns:a16="http://schemas.microsoft.com/office/drawing/2014/main" id="{CDCB2A05-622C-40A5-9F66-8CD1A6DF8A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30369" y="5220151"/>
            <a:ext cx="359546" cy="359546"/>
          </a:xfrm>
          <a:prstGeom prst="rect">
            <a:avLst/>
          </a:prstGeom>
        </p:spPr>
      </p:pic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A96D9797-79B3-4D84-8CF5-868CDBC051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13086" y="1463253"/>
            <a:ext cx="633047" cy="666761"/>
          </a:xfrm>
          <a:prstGeom prst="rect">
            <a:avLst/>
          </a:prstGeom>
        </p:spPr>
      </p:pic>
      <p:pic>
        <p:nvPicPr>
          <p:cNvPr id="5" name="Picture 5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54CFC540-0953-44CA-801A-3168FA1605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92706" y="1643908"/>
            <a:ext cx="582247" cy="543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E84B8-5AA1-4CD5-893A-3413288CA5FC}"/>
              </a:ext>
            </a:extLst>
          </p:cNvPr>
          <p:cNvSpPr txBox="1"/>
          <p:nvPr/>
        </p:nvSpPr>
        <p:spPr>
          <a:xfrm>
            <a:off x="6154326" y="5138326"/>
            <a:ext cx="16049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err="1">
                <a:latin typeface="Arial"/>
                <a:cs typeface="Arial"/>
              </a:rPr>
              <a:t>Troca</a:t>
            </a:r>
            <a:r>
              <a:rPr lang="en-US" sz="1400" b="1" dirty="0">
                <a:latin typeface="Arial"/>
                <a:cs typeface="Arial"/>
              </a:rPr>
              <a:t> de dados</a:t>
            </a:r>
          </a:p>
        </p:txBody>
      </p:sp>
      <p:pic>
        <p:nvPicPr>
          <p:cNvPr id="6" name="Graphic 6" descr="Internet">
            <a:extLst>
              <a:ext uri="{FF2B5EF4-FFF2-40B4-BE49-F238E27FC236}">
                <a16:creationId xmlns:a16="http://schemas.microsoft.com/office/drawing/2014/main" id="{D418A010-BEC3-4EDB-B156-F0BCF0061F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7319" y="883355"/>
            <a:ext cx="1243659" cy="1243659"/>
          </a:xfrm>
          <a:prstGeom prst="rect">
            <a:avLst/>
          </a:prstGeom>
        </p:spPr>
      </p:pic>
      <p:pic>
        <p:nvPicPr>
          <p:cNvPr id="68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9CDF07AD-3B8D-437B-B10B-22445B6520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9160" y="5546069"/>
            <a:ext cx="538973" cy="591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73E6B-5463-4CFA-AC5D-1F537BA3C930}"/>
              </a:ext>
            </a:extLst>
          </p:cNvPr>
          <p:cNvSpPr txBox="1"/>
          <p:nvPr/>
        </p:nvSpPr>
        <p:spPr>
          <a:xfrm>
            <a:off x="3465571" y="5817424"/>
            <a:ext cx="25832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Banco de dados - 2GB </a:t>
            </a:r>
          </a:p>
        </p:txBody>
      </p:sp>
      <p:pic>
        <p:nvPicPr>
          <p:cNvPr id="7" name="Graphic 9" descr="Arrow Right">
            <a:extLst>
              <a:ext uri="{FF2B5EF4-FFF2-40B4-BE49-F238E27FC236}">
                <a16:creationId xmlns:a16="http://schemas.microsoft.com/office/drawing/2014/main" id="{7C44F33B-3555-4939-BC2D-1A957CBF24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3170" y="4947356"/>
            <a:ext cx="914400" cy="914400"/>
          </a:xfrm>
          <a:prstGeom prst="rect">
            <a:avLst/>
          </a:prstGeom>
        </p:spPr>
      </p:pic>
      <p:pic>
        <p:nvPicPr>
          <p:cNvPr id="10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93D59AE-2059-4495-867B-1D9CA24218E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34425" y="4904610"/>
            <a:ext cx="981075" cy="981075"/>
          </a:xfrm>
          <a:prstGeom prst="rect">
            <a:avLst/>
          </a:prstGeom>
        </p:spPr>
      </p:pic>
      <p:sp>
        <p:nvSpPr>
          <p:cNvPr id="50" name="CaixaDeTexto 10">
            <a:extLst>
              <a:ext uri="{FF2B5EF4-FFF2-40B4-BE49-F238E27FC236}">
                <a16:creationId xmlns:a16="http://schemas.microsoft.com/office/drawing/2014/main" id="{F75E1F15-8165-40DD-996B-D132F5B315DE}"/>
              </a:ext>
            </a:extLst>
          </p:cNvPr>
          <p:cNvSpPr txBox="1"/>
          <p:nvPr/>
        </p:nvSpPr>
        <p:spPr>
          <a:xfrm>
            <a:off x="3479989" y="1952791"/>
            <a:ext cx="10290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200" b="1" dirty="0">
                <a:latin typeface="Calibri"/>
                <a:cs typeface="Calibri"/>
              </a:rPr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83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Parallax</vt:lpstr>
      <vt:lpstr>  Arquitetura de TI  HLD &amp; LLD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568</cp:revision>
  <dcterms:created xsi:type="dcterms:W3CDTF">2020-04-03T15:23:25Z</dcterms:created>
  <dcterms:modified xsi:type="dcterms:W3CDTF">2020-06-29T15:52:32Z</dcterms:modified>
</cp:coreProperties>
</file>