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e0620d42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e0620d42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e0620d42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e0620d42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e0620d42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e0620d42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e0620d42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e0620d42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e0620d42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e0620d42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e0620d42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e0620d42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e0620d42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e0620d42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e0620d42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e0620d42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e0620d42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e0620d42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e0620d42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e0620d42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0620d42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0620d42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eb43799b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eb43799b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e0620d42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e0620d42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e0620d42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e0620d42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eb43799b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eb43799b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e0620d42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e0620d42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e0620d42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e0620d42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eb43799b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eb43799b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e0620d42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e0620d42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e0620d42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e0620d42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lyx.com.br/como-instalar-o-pyspark-no-seu-computador/" TargetMode="External"/><Relationship Id="rId4" Type="http://schemas.openxmlformats.org/officeDocument/2006/relationships/hyperlink" Target="https://sparkbyexamples.com/pyspark/pyspark-read-csv-file-into-dataframe/" TargetMode="External"/><Relationship Id="rId5" Type="http://schemas.openxmlformats.org/officeDocument/2006/relationships/hyperlink" Target="https://www.w3schools.com/python/matplotlib_bars.asp" TargetMode="External"/><Relationship Id="rId6" Type="http://schemas.openxmlformats.org/officeDocument/2006/relationships/hyperlink" Target="https://spark.apache.org/docs/latest/api/python/getting_started/quickstart_df.html#Viewing-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dados com PySpark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67050" y="3596300"/>
            <a:ext cx="88770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Humberto camara marriel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Douglas Lopes Amora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Ismael Weslley Neves de Brito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do Nascimento Magalhães da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824000" y="1613825"/>
            <a:ext cx="7686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realizadas com a base de dados “base_info_produtos”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idx="4294967295" type="title"/>
          </p:nvPr>
        </p:nvSpPr>
        <p:spPr>
          <a:xfrm>
            <a:off x="0" y="0"/>
            <a:ext cx="91440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RELACIONADAS AO TIPO</a:t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1" y="2733625"/>
            <a:ext cx="65913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775" y="824350"/>
            <a:ext cx="2969625" cy="20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0" y="824400"/>
            <a:ext cx="30000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|tipo          |qtds|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|Relógio       |976 |</a:t>
            </a:r>
            <a:endParaRPr b="1" sz="1350">
              <a:solidFill>
                <a:srgbClr val="21212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|Game          |854 |</a:t>
            </a:r>
            <a:endParaRPr b="1" sz="1350">
              <a:solidFill>
                <a:srgbClr val="21212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|Jogo de Lençol|591 |</a:t>
            </a:r>
            <a:endParaRPr b="1" sz="1350">
              <a:solidFill>
                <a:srgbClr val="21212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|Celular       |512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|Colchão       |481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|Notebook      |448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|Cartucho      |442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|Bicicleta     |417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|Câmera Digital|340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|TV            |337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+--------------+----+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idx="4294967295" type="title"/>
          </p:nvPr>
        </p:nvSpPr>
        <p:spPr>
          <a:xfrm>
            <a:off x="0" y="0"/>
            <a:ext cx="91440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RELACIONADAS A MARCA</a:t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800" y="824350"/>
            <a:ext cx="2965750" cy="20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2676475"/>
            <a:ext cx="66294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/>
          <p:nvPr/>
        </p:nvSpPr>
        <p:spPr>
          <a:xfrm>
            <a:off x="0" y="824400"/>
            <a:ext cx="30000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|marca     |qtds|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|Tramontina|874 |</a:t>
            </a:r>
            <a:endParaRPr b="1" sz="1350">
              <a:solidFill>
                <a:srgbClr val="21212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|HP        |526 |</a:t>
            </a:r>
            <a:endParaRPr b="1" sz="1350">
              <a:solidFill>
                <a:srgbClr val="21212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|Samsung   |411 |</a:t>
            </a:r>
            <a:endParaRPr b="1" sz="1350">
              <a:solidFill>
                <a:srgbClr val="21212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|Electrolux|353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|Philips   |318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|Kacyumara |290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|LG        |281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|Sony      |261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|Lorenzetti|252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|Mattel    |213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+----------+----+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idx="4294967295" type="title"/>
          </p:nvPr>
        </p:nvSpPr>
        <p:spPr>
          <a:xfrm>
            <a:off x="0" y="0"/>
            <a:ext cx="91440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RELACIONADAS A COR</a:t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2686000"/>
            <a:ext cx="65722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741" y="661850"/>
            <a:ext cx="3380259" cy="2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/>
        </p:nvSpPr>
        <p:spPr>
          <a:xfrm>
            <a:off x="0" y="824400"/>
            <a:ext cx="30000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|cor     |qtds|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|Preto   |1091|</a:t>
            </a:r>
            <a:endParaRPr b="1" sz="1350">
              <a:solidFill>
                <a:srgbClr val="21212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|Branco  |933 |</a:t>
            </a:r>
            <a:endParaRPr b="1" sz="1350">
              <a:solidFill>
                <a:srgbClr val="21212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|Inox    |632 |</a:t>
            </a:r>
            <a:endParaRPr b="1" sz="1350">
              <a:solidFill>
                <a:srgbClr val="21212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|Azul    |267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|Rosa    |252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|Prata   |206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|Vermelho|192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|Verde   |136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|Bege    |66 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|Laranja |54 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idx="4294967295" type="title"/>
          </p:nvPr>
        </p:nvSpPr>
        <p:spPr>
          <a:xfrm>
            <a:off x="0" y="0"/>
            <a:ext cx="91440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RELACIONADAS A CATEGORIA</a:t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650" y="2866975"/>
            <a:ext cx="603235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150" y="824400"/>
            <a:ext cx="3834850" cy="22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6"/>
          <p:cNvSpPr txBox="1"/>
          <p:nvPr/>
        </p:nvSpPr>
        <p:spPr>
          <a:xfrm>
            <a:off x="0" y="824400"/>
            <a:ext cx="34485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|categoria               |qtds|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|Casa e Decoração        |5836|</a:t>
            </a:r>
            <a:endParaRPr b="1" sz="1350">
              <a:solidFill>
                <a:srgbClr val="21212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|Eletrodomésticos        |3515|</a:t>
            </a:r>
            <a:endParaRPr b="1" sz="1350">
              <a:solidFill>
                <a:srgbClr val="21212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|Eletrônicos             |2463|</a:t>
            </a:r>
            <a:endParaRPr b="1" sz="1350">
              <a:solidFill>
                <a:srgbClr val="21212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|Moda e Acessórios       |1962|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|Informática             |1911|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|Cosméticos e Perfumaria |1282|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|Esporte e Lazer         |1277|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|Construção e Ferramentas|1094|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|Bebês e Cia             |644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|Brinquedos              |570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idx="4294967295" type="title"/>
          </p:nvPr>
        </p:nvSpPr>
        <p:spPr>
          <a:xfrm>
            <a:off x="0" y="0"/>
            <a:ext cx="91440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RELACIONADAS AO MODELO</a:t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722" y="2740100"/>
            <a:ext cx="6471278" cy="24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675" y="824350"/>
            <a:ext cx="3141325" cy="212120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7"/>
          <p:cNvSpPr txBox="1"/>
          <p:nvPr/>
        </p:nvSpPr>
        <p:spPr>
          <a:xfrm>
            <a:off x="0" y="824350"/>
            <a:ext cx="30000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|modelo     |qtds|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+-----------+----+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|200f       |35  |</a:t>
            </a:r>
            <a:endParaRPr b="1" sz="1350">
              <a:solidFill>
                <a:srgbClr val="21212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|60c        |34  |</a:t>
            </a:r>
            <a:endParaRPr b="1" sz="1350">
              <a:solidFill>
                <a:srgbClr val="21212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|d33        |25  |</a:t>
            </a:r>
            <a:endParaRPr b="1" sz="1350">
              <a:solidFill>
                <a:srgbClr val="21212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|fl670      |23 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|d45        |18 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|kdl-22ex425|14 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|v6770      |14 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|20c        |13 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|crm33      |13 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|v6790      |13  |</a:t>
            </a:r>
            <a:endParaRPr b="1"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+-----------+----+</a:t>
            </a:r>
            <a:endParaRPr b="1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824000" y="1613825"/>
            <a:ext cx="7686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Realizando uma Busca nos dados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idx="4294967295" type="body"/>
          </p:nvPr>
        </p:nvSpPr>
        <p:spPr>
          <a:xfrm>
            <a:off x="0" y="824350"/>
            <a:ext cx="91440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Para se fazer rápidas observações sobre os dados, foi criada uma função para se fazer eventuais pesquisas na base de dados, através do módulo sql do PySpark: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busca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Categoria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spark.sql(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"SELECT ROW_NUMBER() OVER (ORDER BY nome) AS n,* from df where lower("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+Categoria+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") LIKE '%"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+Buscar+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"%' order by nome,tipo,marca,categoria,cor,modelo"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).show(Total,</a:t>
            </a: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#@title Buscar registro nos dados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Categoria =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'modelo'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#@param ["nome", "tipo", "marca","categoria","cor","modelo"]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Buscar =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'200f'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#@param {type:"string"}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Buscar=</a:t>
            </a:r>
            <a:r>
              <a:rPr lang="pt-BR" sz="105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(Buscar).lower()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Limite = </a:t>
            </a:r>
            <a:r>
              <a:rPr lang="pt-B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#@param {type:"slider", min:10, max:500, step:1}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busca(Categoria,Buscar,Limite)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29"/>
          <p:cNvSpPr txBox="1"/>
          <p:nvPr>
            <p:ph idx="4294967295" type="title"/>
          </p:nvPr>
        </p:nvSpPr>
        <p:spPr>
          <a:xfrm>
            <a:off x="0" y="0"/>
            <a:ext cx="9144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FUNÇÃO PARA PESQUISAR NOS DADOS</a:t>
            </a:r>
            <a:endParaRPr sz="3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idx="4294967295" type="title"/>
          </p:nvPr>
        </p:nvSpPr>
        <p:spPr>
          <a:xfrm>
            <a:off x="0" y="0"/>
            <a:ext cx="9144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FUNÇÃO PARA PESQUISAR NOS DADOS</a:t>
            </a:r>
            <a:endParaRPr sz="3650"/>
          </a:p>
        </p:txBody>
      </p:sp>
      <p:sp>
        <p:nvSpPr>
          <p:cNvPr id="390" name="Google Shape;390;p30"/>
          <p:cNvSpPr txBox="1"/>
          <p:nvPr>
            <p:ph idx="4294967295" type="body"/>
          </p:nvPr>
        </p:nvSpPr>
        <p:spPr>
          <a:xfrm>
            <a:off x="0" y="824350"/>
            <a:ext cx="91440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Através de uma </a:t>
            </a: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interface</a:t>
            </a: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fácil, essa função pode ser executada para buscar através das colunas disponíveis na base de dados.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Também é possível especificar um limite de resultados que será exibido quando a função for executada.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2403400"/>
            <a:ext cx="85820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idx="4294967295" type="title"/>
          </p:nvPr>
        </p:nvSpPr>
        <p:spPr>
          <a:xfrm>
            <a:off x="0" y="0"/>
            <a:ext cx="9144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FUNÇÃO PARA PESQUISAR NOS DADOS</a:t>
            </a:r>
            <a:endParaRPr sz="3650"/>
          </a:p>
        </p:txBody>
      </p:sp>
      <p:sp>
        <p:nvSpPr>
          <p:cNvPr id="397" name="Google Shape;397;p31"/>
          <p:cNvSpPr txBox="1"/>
          <p:nvPr>
            <p:ph idx="4294967295" type="body"/>
          </p:nvPr>
        </p:nvSpPr>
        <p:spPr>
          <a:xfrm>
            <a:off x="131550" y="824400"/>
            <a:ext cx="91440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Parte do resultado de uma busca na coluna </a:t>
            </a:r>
            <a:r>
              <a:rPr b="1"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Marca </a:t>
            </a: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pela marca </a:t>
            </a:r>
            <a:r>
              <a:rPr b="1"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Brastemp</a:t>
            </a: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+---+------------------------------------------------------------------------------------------+-----------------+--------+----------------+------+---------------+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|n  |nome                                                                                      |tipo             |marca   |categoria       |cor   |modelo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+---+------------------------------------------------------------------------------------------+-----------------+--------+----------------+------+---------------+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|1  |AR CONDICIONADO SPLIT BRASTEMP BBF18 18000BTUS 220V                                       |Ar-Condicionado  |Brastemp|None            |None  |None  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|2  |Adega de Vinhos Wine Cooler BZC12AE para 12 Garrafas All Black - Brastemp                 |Adega            |Brastemp|Eletrodomésticos|Preto |ccx21db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|3  |Ar Condicionado 12000Btus BBV12 Split Unidade Interna Frio 220v - Brastemp                |Ar-Condicionado  |Brastemp|Eletrodomésticos|None  |None  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|4  |Ar Condicionado 12000Btus Split Clean BBZ12B Quente e Frio Unidade Externa 220v - Brastemp|Ar-Condicionado  |Brastemp|Eletrodomésticos|None  |None  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|5  |Ar Condicionado 9000 BTUs Split BBF09 Frio Un. Interna 220v - Brastemp                    |Ar-Condicionado  |Brastemp|Eletrodomésticos|None  |None  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|6  |Ar Condicionado Split 12000Btus BBy12 Unidade Externa Frio 220v - Brastemp                |Ar-Condicionado  |Brastemp|Eletrodomésticos|None  |None  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|7  |Ar Condicionado Split Clean CBV/BBY09BBBNA 9000 BTUs 220v - Brastemp                      |Ar-Condicionado  |Brastemp|Eletrodomésticos|None  |None  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|8  |Ar-Condicionado Split Clean BBV09BBBNA/BBY09BBBNA Frio 9.000 BTUs 220V - Brastemp         |Ar-Condicionado  |Brastemp|Eletrodomésticos|None  |bbv09bbbna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|9  |Aspirador de Pó / Água Brastemp Ative B7M16A4                                             |Aspirador de Pó  |Brastemp|Eletrodomésticos|None  |ative-b7m16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|10 |Aspirador de Pó / Água Brastemp Clean B7B14A4                                             |Aspirador de Pó  |Brastemp|Eletrodomésticos|None  |lse11 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|11 |Aspirador de Pó Clean Com Filtro Hepa B7B14 - Brastemp                                    |Aspirador de Pó  |Brastemp|Eletrodomésticos|None  |clean-b7b14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|12 |Aspirador pó brastemp ative-b7m16 220 vinho                                               |Aspirador de Pó  |Brastemp|Eletrodomésticos|None  |fgct005psgda0br|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|13 |Brastemp Allblack BAI60AE 60 cm Parede Aço Inox                                           |Exaustor         |Brastemp|Eletrodomésticos|Preto |None  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|14 |Brastemp Ative B7D12 12 W                                                                 |Aspirador de Pó  |Brastemp|Eletrodomésticos|None  |None           |</a:t>
            </a:r>
            <a:endParaRPr sz="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534100" y="46450"/>
            <a:ext cx="8278500" cy="50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/>
              <a:t>OBJETIVO: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/>
              <a:t>O presente trabalho tem como objetivo,demonstrar como uma ferramenta python chamada de PySpark pode ser utilizada para se fazer análise de dados, tais como sua eventual manipulação e sua transformação de dados para informação.</a:t>
            </a:r>
            <a:endParaRPr sz="204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/>
          <p:nvPr>
            <p:ph type="title"/>
          </p:nvPr>
        </p:nvSpPr>
        <p:spPr>
          <a:xfrm>
            <a:off x="534100" y="638575"/>
            <a:ext cx="8278500" cy="44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/>
              <a:t>CONCLUSÃO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40"/>
              <a:t>Através deste trabalho foi possível ver na prática, como funciona a instalação da ferramenta PySpark no Python através do google colab e algumas de suas funcionalidades para análise de dados, utilizando-se dos seus módulos para tratamento dos dados.</a:t>
            </a:r>
            <a:endParaRPr sz="204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40"/>
              <a:t>Sendo assim, foi possível aferir as quantidades dos itens de cada coluna individual e gerar para isso, um elemento visual que pudesse representar melhor a cada coluna extraída de uma pesquisa, gerando então, informação sobre a base de dados.</a:t>
            </a:r>
            <a:endParaRPr sz="204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ctrTitle"/>
          </p:nvPr>
        </p:nvSpPr>
        <p:spPr>
          <a:xfrm>
            <a:off x="127725" y="1613825"/>
            <a:ext cx="6525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  <p:sp>
        <p:nvSpPr>
          <p:cNvPr id="408" name="Google Shape;408;p33"/>
          <p:cNvSpPr txBox="1"/>
          <p:nvPr>
            <p:ph idx="1" type="subTitle"/>
          </p:nvPr>
        </p:nvSpPr>
        <p:spPr>
          <a:xfrm>
            <a:off x="127725" y="3933000"/>
            <a:ext cx="90975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aven Pro"/>
                <a:ea typeface="Maven Pro"/>
                <a:cs typeface="Maven Pro"/>
                <a:sym typeface="Maven Pro"/>
              </a:rPr>
              <a:t>REFERÊNCIAS</a:t>
            </a:r>
            <a:endParaRPr b="1" sz="11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https://alyx.com.br/como-instalar-o-pyspark-no-seu-computador/</a:t>
            </a:r>
            <a:endParaRPr b="1"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https://sparkbyexamples.com/pyspark/pyspark-read-csv-file-into-dataframe/</a:t>
            </a:r>
            <a:endParaRPr b="1"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https://www.w3schools.com/python/matplotlib_bars.asp</a:t>
            </a:r>
            <a:endParaRPr b="1"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https://spark.apache.org/docs/latest/api/python/getting_started/quickstart_df.html#Viewing-Data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4294967295" type="title"/>
          </p:nvPr>
        </p:nvSpPr>
        <p:spPr>
          <a:xfrm>
            <a:off x="0" y="0"/>
            <a:ext cx="9144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 txBox="1"/>
          <p:nvPr>
            <p:ph idx="4294967295" type="body"/>
          </p:nvPr>
        </p:nvSpPr>
        <p:spPr>
          <a:xfrm>
            <a:off x="0" y="824350"/>
            <a:ext cx="91440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Foi utilizado neste trabalho o Pyshark para a importação de dados que estavam em CSV para que se pudesse ser realizado a tarefa de análise dos dados. 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Foram criadas algumas funções no Python para podermos utilizar alguns tipos de gráficos e realizar outras rotinas, como a importação. 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Para a visualização, utilizamos gráficos de barras e de pizza, com o principal intuito de mostrar as diferenças entre as informações.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Para poder correlacionar esses dados e utilizá-los com gráficos visuais e intuitivos, foi utilizado uma biblioteca python chamada de Matplotlib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4294967295" type="title"/>
          </p:nvPr>
        </p:nvSpPr>
        <p:spPr>
          <a:xfrm>
            <a:off x="12922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OBSERVAÇÕES IMPORTANTES:</a:t>
            </a:r>
            <a:endParaRPr/>
          </a:p>
        </p:txBody>
      </p:sp>
      <p:sp>
        <p:nvSpPr>
          <p:cNvPr id="295" name="Google Shape;295;p16"/>
          <p:cNvSpPr txBox="1"/>
          <p:nvPr>
            <p:ph idx="4294967295" type="body"/>
          </p:nvPr>
        </p:nvSpPr>
        <p:spPr>
          <a:xfrm>
            <a:off x="0" y="824350"/>
            <a:ext cx="91440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Para fins de tornar mais fácil a reprodução deste trabalho e seus eventuais testes, foi utilizada a ferramenta Google Colab como ambiente de execução Python.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 análises foram feitas utilizando-se apenas os 10 resultados com maiores quantidades na base de dados, e caso a quantidade esteja repetida os valores serão exibidos ordenados pelo nome.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BASE DE DADOS UTILIZADA: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base_info_produtos.csv - (Informações sobre produtos de um sistema)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4294967295" type="title"/>
          </p:nvPr>
        </p:nvSpPr>
        <p:spPr>
          <a:xfrm>
            <a:off x="12922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Instalação do Ambiente PySPark</a:t>
            </a:r>
            <a:endParaRPr/>
          </a:p>
        </p:txBody>
      </p:sp>
      <p:sp>
        <p:nvSpPr>
          <p:cNvPr id="301" name="Google Shape;301;p17"/>
          <p:cNvSpPr txBox="1"/>
          <p:nvPr>
            <p:ph idx="4294967295" type="body"/>
          </p:nvPr>
        </p:nvSpPr>
        <p:spPr>
          <a:xfrm>
            <a:off x="0" y="824350"/>
            <a:ext cx="9144000" cy="4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instalar as dependências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apt-get install openjdk-</a:t>
            </a:r>
            <a:r>
              <a:rPr lang="pt-BR" sz="10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-jdk-headless -qq &gt; /dev/null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wget -q https://archive.apache.org/dist/spark/spark-</a:t>
            </a:r>
            <a:r>
              <a:rPr lang="pt-BR" sz="10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2.4.4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/spark-</a:t>
            </a:r>
            <a:r>
              <a:rPr lang="pt-BR" sz="10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2.4.4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-bin-hadoop2</a:t>
            </a:r>
            <a:r>
              <a:rPr lang="pt-BR" sz="10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.7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.tgz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 xf spark-</a:t>
            </a:r>
            <a:r>
              <a:rPr lang="pt-BR" sz="10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2.4.4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-bin-hadoop2</a:t>
            </a:r>
            <a:r>
              <a:rPr lang="pt-BR" sz="10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.7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.tgz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configura as variáveis de ambiente e o Spark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os.environ[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"JAVA_HOME"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"/usr/lib/jvm/java-8-openjdk-amd64"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os.environ[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"SPARK_HOME"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"/content/spark-2.4.4-bin-hadoop2.7"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-q findspark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tornar o pyspark "importável"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findspark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findspark.init(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'spark-2.4.4-bin-hadoop2.7'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iniciar uma sessão local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pyspark.sql </a:t>
            </a:r>
            <a:r>
              <a:rPr lang="pt-BR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SparkSession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importar biblioteca para gerar gráficos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pt-BR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spark = SparkSession.builder.master(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"local[*]"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).appName(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"DadosLoja"</a:t>
            </a:r>
            <a:r>
              <a:rPr lang="pt-BR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).getOrCreate()</a:t>
            </a:r>
            <a:endParaRPr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/>
        </p:nvSpPr>
        <p:spPr>
          <a:xfrm>
            <a:off x="52550" y="933950"/>
            <a:ext cx="49605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#Cria o DataFrame utilizando uma planilha </a:t>
            </a:r>
            <a:r>
              <a:rPr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localizada</a:t>
            </a:r>
            <a:r>
              <a:rPr b="0" lang="pt-BR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pt-B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neste</a:t>
            </a:r>
            <a:r>
              <a:rPr b="0" lang="pt-BR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 endereço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df=data(</a:t>
            </a:r>
            <a:r>
              <a:rPr b="0" lang="pt-BR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"/content/drive/MyDrive/TrabalhoColabSvg/base_info_produtos.csv"</a:t>
            </a:r>
            <a: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,separador=</a:t>
            </a:r>
            <a:r>
              <a:rPr b="0" lang="pt-BR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  '</a:t>
            </a:r>
            <a: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pt-BR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#Exibe as 50 primeiras linhas do DataFrame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df.show(</a:t>
            </a:r>
            <a:r>
              <a:rPr b="0" lang="pt-BR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t-B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52550" y="2791125"/>
            <a:ext cx="46458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#Conferir se o separador da planilha é o separador ;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df=data(dados,separador=</a:t>
            </a:r>
            <a:r>
              <a:rPr b="0" lang="pt-BR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2550" y="75500"/>
            <a:ext cx="895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Importando os dados da planilha do excel</a:t>
            </a:r>
            <a:endParaRPr b="0" sz="4100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0734" y="1857812"/>
            <a:ext cx="2186293" cy="235062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5201735" y="1160405"/>
            <a:ext cx="3760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dados podem ser importados direto do Google Drive</a:t>
            </a:r>
            <a:endParaRPr sz="1100"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7025" y="1857800"/>
            <a:ext cx="1796975" cy="2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5" y="152400"/>
            <a:ext cx="8166863" cy="4838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idx="4294967295" type="title"/>
          </p:nvPr>
        </p:nvSpPr>
        <p:spPr>
          <a:xfrm>
            <a:off x="0" y="0"/>
            <a:ext cx="91440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Funções criadas para análise dos dados</a:t>
            </a:r>
            <a:endParaRPr/>
          </a:p>
        </p:txBody>
      </p:sp>
      <p:sp>
        <p:nvSpPr>
          <p:cNvPr id="322" name="Google Shape;322;p20"/>
          <p:cNvSpPr txBox="1"/>
          <p:nvPr>
            <p:ph idx="4294967295" type="body"/>
          </p:nvPr>
        </p:nvSpPr>
        <p:spPr>
          <a:xfrm>
            <a:off x="0" y="824350"/>
            <a:ext cx="91440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caminho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separador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 um CSV para o programa através do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caminho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separando os valores através do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separador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por padrão é “ ; “ quando omitido.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um novo DataFrame e o utiliza como dados principal para o programa.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esse DataFrame para ser utilizado quando necessário.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tabela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Exibe uma coluna de quantidades em formato de tabela da base de dados, sendo o nome dessa coluna 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mostrado é agrupado por nome, e ordenado pela quantidade de produtos e depois pelo nome, ou seja, mostrará sempre os valores com maior quantidade na base de dados.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quantidade máxima de valores a serem mostrados vem do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por padrão é 10 caso omitido.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pizza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Exibe um gráfico de pizza com uma coluna da base de dados, sendo o nome dessa coluna 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mostrado é agrupado por nome, e ordenado pela quantidade de produtos e depois pelo nome, ou seja, mostrará sempre os valores com maior quantidade na base de dados.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percentual mostrado é em relação aos dados obtidos durante a consulta e não em relação a base total de dados, por exemplo, se a variável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estiver com valor 5, então o percentual será dos valores entre esses 5 dados.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idx="4294967295" type="title"/>
          </p:nvPr>
        </p:nvSpPr>
        <p:spPr>
          <a:xfrm>
            <a:off x="0" y="0"/>
            <a:ext cx="91440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Funções criadas para análise dos dados</a:t>
            </a:r>
            <a:endParaRPr/>
          </a:p>
        </p:txBody>
      </p:sp>
      <p:sp>
        <p:nvSpPr>
          <p:cNvPr id="328" name="Google Shape;328;p21"/>
          <p:cNvSpPr txBox="1"/>
          <p:nvPr>
            <p:ph idx="4294967295" type="body"/>
          </p:nvPr>
        </p:nvSpPr>
        <p:spPr>
          <a:xfrm>
            <a:off x="0" y="824350"/>
            <a:ext cx="91440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grafico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Exibe um gráfico de barras com uma coluna da base de dados, sendo o nome dessa coluna 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mostrado é agrupado por nome, e ordenado pela quantidade de produtos e depois pelo nome, ou seja, mostrará sempre os valores com maior quantidade na base de dados.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quantidade máxima de valores a serem mostrados vem do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por padrão é 10 caso omitido.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pt-BR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uma coluna de quantidades em formato de tabela da base de dados e retorna o resultado em uma lista, sendo o nome dessa coluna 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mostrado é agrupado por nome, e ordenado pela quantidade de produtos e depois pelo nome, ou seja, mostrará sempre os valores com maior quantidade na base de dados.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quantidade máxima de valores a serem retornados vem do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por padrão é 10 caso omitido.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busca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Categoria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Buscar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pt-BR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linhas da base de dados e exibe em formato de tabela.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busca precisa de 2 parâmetros, o primeiro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Categoria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o nome do campo que vai ser pesquisado na base de dados e 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o conteúdo que essa coluna tem que conter.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quantidade máxima de valores a serem retornados vem do parâmetro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por padrão é 10 caso omitido.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