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F22"/>
    <a:srgbClr val="44BBFF"/>
    <a:srgbClr val="FFB877"/>
    <a:srgbClr val="B889F2"/>
    <a:srgbClr val="FFC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E7879-BB5B-AB91-2E2D-D23EA726A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0D9AD4-DE5D-43C0-4C92-FD481093A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147BA3-5576-9F0F-850F-CA082BC3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158A-5130-4E21-AEAB-4020795BEEFE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FB8AA-FE1D-BACA-4589-587C4133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55FD25-071A-63FF-577B-3D542112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B133-5478-4206-BAA8-2AF99F9F5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01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EBC0F-305D-7422-CFDF-B46F8589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BD052B-850F-05C9-911B-1AA299B26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C9F2F2-5980-F3F0-79AF-AB5B3AAD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158A-5130-4E21-AEAB-4020795BEEFE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454F75-F51B-68BF-90C4-E457CCE1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207D50-B6D2-BF84-79A0-969DDAB4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B133-5478-4206-BAA8-2AF99F9F5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4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24C96B-981D-B8CC-B6DD-5863F46A6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1E2DCF-903A-C602-C53D-699D823B6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7FD7D-ABD0-4E5A-6D37-C2486E6A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158A-5130-4E21-AEAB-4020795BEEFE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E62ED-988C-C524-4B7D-A1C29924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2BB968-BB12-6A2D-AECD-AB954569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B133-5478-4206-BAA8-2AF99F9F5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74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1964E-AE20-65B7-A7A6-3B6BFBCF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CBB8D-8608-0FDB-0268-5ED1A279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E5A17E-3FB9-1607-7365-5E3A3E98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158A-5130-4E21-AEAB-4020795BEEFE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862B92-A517-0667-E0A9-92E88858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97CD1A-1F54-30E9-A9BE-D39A5949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B133-5478-4206-BAA8-2AF99F9F5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66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7E4B3-5311-50DD-AC52-74A6D28B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4C2AEF-2A50-B89D-E105-0459F8A32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8ED049-D24B-8256-1DA3-0BFF0AF5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158A-5130-4E21-AEAB-4020795BEEFE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829371-A20C-DD70-10A9-812ED72D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8F6D79-5E3A-1101-3028-D20B0404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B133-5478-4206-BAA8-2AF99F9F5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75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4B965-B4FB-31B9-5CC2-1784CCC9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D6ED6A-AA9E-48D3-AE39-EC17E1015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F75C7B-724E-E9C1-2734-4CB040A36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2AE0B0-D780-07D0-4BAA-F5879003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158A-5130-4E21-AEAB-4020795BEEFE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7566F3-D4A5-B9D4-0EB0-ED9CBE44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51A5CC-77FB-721E-4B44-63B464DF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B133-5478-4206-BAA8-2AF99F9F5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63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7DEB9-8CF5-3807-D44F-8F57D236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769014-BCF9-C2D5-8D7D-C163B942F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B571F3-41B7-4531-3C6F-83F948597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1A6F1F-8C78-0D11-7520-C6A5E577F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ECABD6-5FFE-9095-1010-0212FE3DB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BCC900-CEAD-9184-2674-F086A63C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158A-5130-4E21-AEAB-4020795BEEFE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ADB700-E3C0-69A1-E57B-1E37421E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1E56EA-289A-8BB3-26F2-374AE123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B133-5478-4206-BAA8-2AF99F9F5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49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0B862-27A0-B3D8-13C7-0C5E4279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12D34E-8B92-ABFC-EAC4-2F16390E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158A-5130-4E21-AEAB-4020795BEEFE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4A9C40-F3D5-1EA6-9113-6A78F09F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DEC327-B0DC-91FA-FFC8-1461AF3E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B133-5478-4206-BAA8-2AF99F9F5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4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5AFE3F-255E-79E2-43B1-D829CE84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158A-5130-4E21-AEAB-4020795BEEFE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D526A9-3CBE-F398-B1F3-59CC5B0D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6A3B10-E564-FF5A-4933-52A106E2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B133-5478-4206-BAA8-2AF99F9F5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87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00C6C-2BFD-2636-671A-5EBAF302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21F3CD-EFB4-15F2-59F5-CB4CF164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087B08-1BBF-95CA-8810-B1A6EF501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8D664B-2DD8-5958-D16A-208E45BA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158A-5130-4E21-AEAB-4020795BEEFE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BDE313-E9E0-E2D5-39F1-E69EF8F0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CD9BEE-12AA-9E39-5B01-C78A62FC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B133-5478-4206-BAA8-2AF99F9F5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83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44E49-6DF6-F384-26BD-BD81D8C1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1D9340-C70C-97A3-75B5-40F70CB49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89781D-5309-A68E-BEA1-EC909769A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E8D65E-3A55-83A9-0A7A-765C367E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158A-5130-4E21-AEAB-4020795BEEFE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13B00F-5AF7-FADE-BE55-1CFA827C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D3A846-20E6-9901-ADBC-03D5F0E4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B133-5478-4206-BAA8-2AF99F9F5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73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6BAC33-CB10-AD33-C34F-17980670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188B05-EC89-349F-0C52-CC94C9F16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33CF85-C89F-0F42-1BCC-FCF8FE32C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0158A-5130-4E21-AEAB-4020795BEEFE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50BDBC-C484-2C32-C82B-61CAA8FB8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B60BA-D621-A467-CD5D-828059240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B133-5478-4206-BAA8-2AF99F9F5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0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roject model canvas 01">
            <a:extLst>
              <a:ext uri="{FF2B5EF4-FFF2-40B4-BE49-F238E27FC236}">
                <a16:creationId xmlns:a16="http://schemas.microsoft.com/office/drawing/2014/main" id="{6AB40838-1FAE-A98B-982A-EB90378E8D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2870" y="-414130"/>
            <a:ext cx="3995530" cy="399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project model canvas 01">
            <a:extLst>
              <a:ext uri="{FF2B5EF4-FFF2-40B4-BE49-F238E27FC236}">
                <a16:creationId xmlns:a16="http://schemas.microsoft.com/office/drawing/2014/main" id="{9F0F47DB-CD44-0E35-9BB9-0C43B9657B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600">
              <a:latin typeface="Arial Nova" panose="020B0504020202020204" pitchFamily="34" charset="0"/>
            </a:endParaRPr>
          </a:p>
        </p:txBody>
      </p:sp>
      <p:pic>
        <p:nvPicPr>
          <p:cNvPr id="7" name="Imagem 6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6AE23E81-425A-51DF-6FB7-B01C00544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93"/>
            <a:ext cx="12202763" cy="686229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FE331A2-BD8F-429E-E20B-27A96C4B5630}"/>
              </a:ext>
            </a:extLst>
          </p:cNvPr>
          <p:cNvSpPr/>
          <p:nvPr/>
        </p:nvSpPr>
        <p:spPr>
          <a:xfrm>
            <a:off x="251792" y="821635"/>
            <a:ext cx="1948070" cy="490330"/>
          </a:xfrm>
          <a:prstGeom prst="rect">
            <a:avLst/>
          </a:prstGeom>
          <a:solidFill>
            <a:srgbClr val="FFC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Arial Nova" panose="020B0504020202020204" pitchFamily="34" charset="0"/>
              </a:rPr>
              <a:t>•Índice de Roubo e Furto Crescendo.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C116FDB-A582-BFBA-28C0-9128723F96DE}"/>
              </a:ext>
            </a:extLst>
          </p:cNvPr>
          <p:cNvSpPr/>
          <p:nvPr/>
        </p:nvSpPr>
        <p:spPr>
          <a:xfrm>
            <a:off x="251792" y="1480930"/>
            <a:ext cx="2133599" cy="490330"/>
          </a:xfrm>
          <a:prstGeom prst="rect">
            <a:avLst/>
          </a:prstGeom>
          <a:solidFill>
            <a:srgbClr val="FFC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Arial Nova" panose="020B0504020202020204" pitchFamily="34" charset="0"/>
              </a:rPr>
              <a:t>•Pessoas Desatentas nas ruas.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E9AC5F8-C82A-43BE-4504-47CB6ACE5C17}"/>
              </a:ext>
            </a:extLst>
          </p:cNvPr>
          <p:cNvSpPr/>
          <p:nvPr/>
        </p:nvSpPr>
        <p:spPr>
          <a:xfrm>
            <a:off x="251792" y="2766392"/>
            <a:ext cx="1948070" cy="490330"/>
          </a:xfrm>
          <a:prstGeom prst="rect">
            <a:avLst/>
          </a:prstGeom>
          <a:solidFill>
            <a:srgbClr val="FFC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Arial Nova" panose="020B0504020202020204" pitchFamily="34" charset="0"/>
              </a:rPr>
              <a:t>•Atenção e Informação Gera Segurança.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5EEEC4E-5CC7-ECEA-F6AB-A111F5181402}"/>
              </a:ext>
            </a:extLst>
          </p:cNvPr>
          <p:cNvSpPr/>
          <p:nvPr/>
        </p:nvSpPr>
        <p:spPr>
          <a:xfrm>
            <a:off x="145775" y="4285319"/>
            <a:ext cx="2239616" cy="490330"/>
          </a:xfrm>
          <a:prstGeom prst="rect">
            <a:avLst/>
          </a:prstGeom>
          <a:solidFill>
            <a:srgbClr val="FFC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Arial Nova" panose="020B0504020202020204" pitchFamily="34" charset="0"/>
              </a:rPr>
              <a:t>•População Mais Atenta.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47E947C-1385-5FBE-9106-FAF327C7E6E3}"/>
              </a:ext>
            </a:extLst>
          </p:cNvPr>
          <p:cNvSpPr/>
          <p:nvPr/>
        </p:nvSpPr>
        <p:spPr>
          <a:xfrm>
            <a:off x="145775" y="4944614"/>
            <a:ext cx="1948070" cy="490330"/>
          </a:xfrm>
          <a:prstGeom prst="rect">
            <a:avLst/>
          </a:prstGeom>
          <a:solidFill>
            <a:srgbClr val="FFC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Arial Nova" panose="020B0504020202020204" pitchFamily="34" charset="0"/>
              </a:rPr>
              <a:t>•Diminuição do Índice de Roubo e Furto.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41CD5AD-1857-763C-284F-8B1BA2D1B2AC}"/>
              </a:ext>
            </a:extLst>
          </p:cNvPr>
          <p:cNvSpPr/>
          <p:nvPr/>
        </p:nvSpPr>
        <p:spPr>
          <a:xfrm>
            <a:off x="145775" y="5766249"/>
            <a:ext cx="2239616" cy="490330"/>
          </a:xfrm>
          <a:prstGeom prst="rect">
            <a:avLst/>
          </a:prstGeom>
          <a:solidFill>
            <a:srgbClr val="FFC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Arial Nova" panose="020B0504020202020204" pitchFamily="34" charset="0"/>
              </a:rPr>
              <a:t>•Maior Conscientização de Lugares Perigosos.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D681603-B8AB-58F1-30AC-9E3D6F05CC70}"/>
              </a:ext>
            </a:extLst>
          </p:cNvPr>
          <p:cNvSpPr/>
          <p:nvPr/>
        </p:nvSpPr>
        <p:spPr>
          <a:xfrm>
            <a:off x="2557671" y="821635"/>
            <a:ext cx="2252869" cy="1149625"/>
          </a:xfrm>
          <a:prstGeom prst="rect">
            <a:avLst/>
          </a:prstGeom>
          <a:solidFill>
            <a:srgbClr val="B88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dirty="0">
                <a:solidFill>
                  <a:schemeClr val="tx1"/>
                </a:solidFill>
                <a:latin typeface="Arial Nova" panose="020B0504020202020204" pitchFamily="34" charset="0"/>
              </a:rPr>
              <a:t>•Integração de Info-sistemas para Formar Informações Relevantes e Confiáveis.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9FBB919-BA89-B0C4-5A52-ABCE3C646422}"/>
              </a:ext>
            </a:extLst>
          </p:cNvPr>
          <p:cNvSpPr/>
          <p:nvPr/>
        </p:nvSpPr>
        <p:spPr>
          <a:xfrm>
            <a:off x="2557669" y="2739500"/>
            <a:ext cx="2259493" cy="372717"/>
          </a:xfrm>
          <a:prstGeom prst="rect">
            <a:avLst/>
          </a:prstGeom>
          <a:solidFill>
            <a:srgbClr val="B88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Arial Nova" panose="020B0504020202020204" pitchFamily="34" charset="0"/>
              </a:rPr>
              <a:t>•Senso de Colaboração.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412B1B2-880E-9B2E-9D9B-B5CD90406468}"/>
              </a:ext>
            </a:extLst>
          </p:cNvPr>
          <p:cNvSpPr/>
          <p:nvPr/>
        </p:nvSpPr>
        <p:spPr>
          <a:xfrm>
            <a:off x="2557669" y="3428120"/>
            <a:ext cx="2259493" cy="983973"/>
          </a:xfrm>
          <a:prstGeom prst="rect">
            <a:avLst/>
          </a:prstGeom>
          <a:solidFill>
            <a:srgbClr val="B88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Arial Nova" panose="020B0504020202020204" pitchFamily="34" charset="0"/>
              </a:rPr>
              <a:t>•Aumentar Facilidade para Colaborar com o Sistema de Informação Dentro do App.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E076D69-E3AF-0761-153C-1DE2489D84BB}"/>
              </a:ext>
            </a:extLst>
          </p:cNvPr>
          <p:cNvSpPr/>
          <p:nvPr/>
        </p:nvSpPr>
        <p:spPr>
          <a:xfrm>
            <a:off x="2557670" y="4764830"/>
            <a:ext cx="2259493" cy="737152"/>
          </a:xfrm>
          <a:prstGeom prst="rect">
            <a:avLst/>
          </a:prstGeom>
          <a:solidFill>
            <a:srgbClr val="B88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Arial Nova" panose="020B0504020202020204" pitchFamily="34" charset="0"/>
              </a:rPr>
              <a:t>•O App funcionar na maioria dos Smartphones.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FFBE485-9EDA-CFD5-2130-86AFE293F2FE}"/>
              </a:ext>
            </a:extLst>
          </p:cNvPr>
          <p:cNvSpPr/>
          <p:nvPr/>
        </p:nvSpPr>
        <p:spPr>
          <a:xfrm>
            <a:off x="2557670" y="5764592"/>
            <a:ext cx="2259493" cy="983973"/>
          </a:xfrm>
          <a:prstGeom prst="rect">
            <a:avLst/>
          </a:prstGeom>
          <a:solidFill>
            <a:srgbClr val="B88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Arial Nova" panose="020B0504020202020204" pitchFamily="34" charset="0"/>
              </a:rPr>
              <a:t>•Incentivo e Marketing do Governo.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6E601B0-261A-F9E5-5ECC-F9C5D6F35D13}"/>
              </a:ext>
            </a:extLst>
          </p:cNvPr>
          <p:cNvSpPr/>
          <p:nvPr/>
        </p:nvSpPr>
        <p:spPr>
          <a:xfrm>
            <a:off x="4958798" y="3426853"/>
            <a:ext cx="2259493" cy="304800"/>
          </a:xfrm>
          <a:prstGeom prst="rect">
            <a:avLst/>
          </a:prstGeom>
          <a:solidFill>
            <a:srgbClr val="FFB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Arial Nova" panose="020B0504020202020204" pitchFamily="34" charset="0"/>
              </a:rPr>
              <a:t>•Douglas Rios Ramos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C93DCBD-AC29-5458-C062-ED3B950EF845}"/>
              </a:ext>
            </a:extLst>
          </p:cNvPr>
          <p:cNvSpPr/>
          <p:nvPr/>
        </p:nvSpPr>
        <p:spPr>
          <a:xfrm>
            <a:off x="4990265" y="3953955"/>
            <a:ext cx="2259493" cy="304800"/>
          </a:xfrm>
          <a:prstGeom prst="rect">
            <a:avLst/>
          </a:prstGeom>
          <a:solidFill>
            <a:srgbClr val="FFB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Arial Nova" panose="020B0504020202020204" pitchFamily="34" charset="0"/>
              </a:rPr>
              <a:t>•Elaine C. C. O. Reghini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7A26CE1-016D-3ED4-DB93-61396CAF1099}"/>
              </a:ext>
            </a:extLst>
          </p:cNvPr>
          <p:cNvSpPr/>
          <p:nvPr/>
        </p:nvSpPr>
        <p:spPr>
          <a:xfrm>
            <a:off x="4955490" y="4530484"/>
            <a:ext cx="2259493" cy="315143"/>
          </a:xfrm>
          <a:prstGeom prst="rect">
            <a:avLst/>
          </a:prstGeom>
          <a:solidFill>
            <a:srgbClr val="FFB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Arial Nova" panose="020B0504020202020204" pitchFamily="34" charset="0"/>
              </a:rPr>
              <a:t>•Karla Thayane de Oliveira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4AE3072-652A-EE97-370F-942598FB38B1}"/>
              </a:ext>
            </a:extLst>
          </p:cNvPr>
          <p:cNvSpPr/>
          <p:nvPr/>
        </p:nvSpPr>
        <p:spPr>
          <a:xfrm>
            <a:off x="4966251" y="879411"/>
            <a:ext cx="2259493" cy="304800"/>
          </a:xfrm>
          <a:prstGeom prst="rect">
            <a:avLst/>
          </a:prstGeom>
          <a:solidFill>
            <a:srgbClr val="FFB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Arial Nova" panose="020B0504020202020204" pitchFamily="34" charset="0"/>
              </a:rPr>
              <a:t>•Google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7B80B24-8D17-CE15-9924-733D7649DA32}"/>
              </a:ext>
            </a:extLst>
          </p:cNvPr>
          <p:cNvSpPr/>
          <p:nvPr/>
        </p:nvSpPr>
        <p:spPr>
          <a:xfrm>
            <a:off x="4966251" y="874694"/>
            <a:ext cx="2259493" cy="304800"/>
          </a:xfrm>
          <a:prstGeom prst="rect">
            <a:avLst/>
          </a:prstGeom>
          <a:solidFill>
            <a:srgbClr val="FFB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Arial Nova" panose="020B0504020202020204" pitchFamily="34" charset="0"/>
              </a:rPr>
              <a:t>•Google.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A6CFB4A-4553-50A9-B712-13FA3438D1A5}"/>
              </a:ext>
            </a:extLst>
          </p:cNvPr>
          <p:cNvSpPr/>
          <p:nvPr/>
        </p:nvSpPr>
        <p:spPr>
          <a:xfrm>
            <a:off x="4991100" y="1188928"/>
            <a:ext cx="2259493" cy="304800"/>
          </a:xfrm>
          <a:prstGeom prst="rect">
            <a:avLst/>
          </a:prstGeom>
          <a:solidFill>
            <a:srgbClr val="FFB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Arial Nova" panose="020B0504020202020204" pitchFamily="34" charset="0"/>
              </a:rPr>
              <a:t>•Governo Brasileiro.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74EEF55-4DDD-B114-77A5-3CE8C57B0412}"/>
              </a:ext>
            </a:extLst>
          </p:cNvPr>
          <p:cNvSpPr/>
          <p:nvPr/>
        </p:nvSpPr>
        <p:spPr>
          <a:xfrm>
            <a:off x="4989440" y="1540887"/>
            <a:ext cx="2259493" cy="304800"/>
          </a:xfrm>
          <a:prstGeom prst="rect">
            <a:avLst/>
          </a:prstGeom>
          <a:solidFill>
            <a:srgbClr val="FFB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Arial Nova" panose="020B0504020202020204" pitchFamily="34" charset="0"/>
              </a:rPr>
              <a:t>•Apps de Geolocalização.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E3936F8-268D-62DC-5AE8-ADD1E46920EC}"/>
              </a:ext>
            </a:extLst>
          </p:cNvPr>
          <p:cNvSpPr/>
          <p:nvPr/>
        </p:nvSpPr>
        <p:spPr>
          <a:xfrm>
            <a:off x="4989439" y="2161835"/>
            <a:ext cx="2259493" cy="304800"/>
          </a:xfrm>
          <a:prstGeom prst="rect">
            <a:avLst/>
          </a:prstGeom>
          <a:solidFill>
            <a:srgbClr val="FFB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Arial Nova" panose="020B0504020202020204" pitchFamily="34" charset="0"/>
              </a:rPr>
              <a:t>•Apps de Entregas de Produtos ou Transporte de Passageiros.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0CA84AF-AD5A-C755-AE91-6906C159EF4E}"/>
              </a:ext>
            </a:extLst>
          </p:cNvPr>
          <p:cNvSpPr/>
          <p:nvPr/>
        </p:nvSpPr>
        <p:spPr>
          <a:xfrm>
            <a:off x="7371524" y="677356"/>
            <a:ext cx="2259493" cy="634609"/>
          </a:xfrm>
          <a:prstGeom prst="rect">
            <a:avLst/>
          </a:prstGeom>
          <a:solidFill>
            <a:srgbClr val="44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Arial Nova" panose="020B0504020202020204" pitchFamily="34" charset="0"/>
              </a:rPr>
              <a:t>•Integração de Sistemas de Informação.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0F2626F-B522-8EBE-29E6-B06D6EEC86A6}"/>
              </a:ext>
            </a:extLst>
          </p:cNvPr>
          <p:cNvSpPr/>
          <p:nvPr/>
        </p:nvSpPr>
        <p:spPr>
          <a:xfrm>
            <a:off x="7371524" y="1266330"/>
            <a:ext cx="2259493" cy="722991"/>
          </a:xfrm>
          <a:prstGeom prst="rect">
            <a:avLst/>
          </a:prstGeom>
          <a:solidFill>
            <a:srgbClr val="44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Arial Nova" panose="020B0504020202020204" pitchFamily="34" charset="0"/>
              </a:rPr>
              <a:t>•Exposição de Fácil Entendimento para o Usuário do App .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F1634C0-9915-CD21-9DFD-5950B71DCDDA}"/>
              </a:ext>
            </a:extLst>
          </p:cNvPr>
          <p:cNvSpPr/>
          <p:nvPr/>
        </p:nvSpPr>
        <p:spPr>
          <a:xfrm>
            <a:off x="7371524" y="2070653"/>
            <a:ext cx="2259493" cy="722991"/>
          </a:xfrm>
          <a:prstGeom prst="rect">
            <a:avLst/>
          </a:prstGeom>
          <a:solidFill>
            <a:srgbClr val="44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 Nova" panose="020B0504020202020204" pitchFamily="34" charset="0"/>
              </a:rPr>
              <a:t>•Adição de Novos Recursos no App para Entrega dessas Informações.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17A0D5B-32F2-5987-64CB-9D6A90EA09DC}"/>
              </a:ext>
            </a:extLst>
          </p:cNvPr>
          <p:cNvSpPr/>
          <p:nvPr/>
        </p:nvSpPr>
        <p:spPr>
          <a:xfrm>
            <a:off x="7371523" y="3331341"/>
            <a:ext cx="2259493" cy="250060"/>
          </a:xfrm>
          <a:prstGeom prst="rect">
            <a:avLst/>
          </a:prstGeom>
          <a:solidFill>
            <a:srgbClr val="44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 Nova" panose="020B0504020202020204" pitchFamily="34" charset="0"/>
              </a:rPr>
              <a:t>•Entendimento dos Dados.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F5FCA3C-4E85-2750-C750-2E6FD85A772F}"/>
              </a:ext>
            </a:extLst>
          </p:cNvPr>
          <p:cNvSpPr/>
          <p:nvPr/>
        </p:nvSpPr>
        <p:spPr>
          <a:xfrm>
            <a:off x="7378145" y="3581398"/>
            <a:ext cx="2259493" cy="399121"/>
          </a:xfrm>
          <a:prstGeom prst="rect">
            <a:avLst/>
          </a:prstGeom>
          <a:solidFill>
            <a:srgbClr val="44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 Nova" panose="020B0504020202020204" pitchFamily="34" charset="0"/>
              </a:rPr>
              <a:t>•Preparação e Modelagem dos Dados.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BE3E49F1-A66E-A0A7-E278-22CBC5DD240D}"/>
              </a:ext>
            </a:extLst>
          </p:cNvPr>
          <p:cNvSpPr/>
          <p:nvPr/>
        </p:nvSpPr>
        <p:spPr>
          <a:xfrm>
            <a:off x="7371522" y="3970035"/>
            <a:ext cx="2259493" cy="288720"/>
          </a:xfrm>
          <a:prstGeom prst="rect">
            <a:avLst/>
          </a:prstGeom>
          <a:solidFill>
            <a:srgbClr val="44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 Nova" panose="020B0504020202020204" pitchFamily="34" charset="0"/>
              </a:rPr>
              <a:t>•Avaliação dos Dados.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CC986AF-D6AD-7D8A-6283-5EC0880DEB31}"/>
              </a:ext>
            </a:extLst>
          </p:cNvPr>
          <p:cNvSpPr/>
          <p:nvPr/>
        </p:nvSpPr>
        <p:spPr>
          <a:xfrm>
            <a:off x="7371521" y="4255260"/>
            <a:ext cx="2259493" cy="557759"/>
          </a:xfrm>
          <a:prstGeom prst="rect">
            <a:avLst/>
          </a:prstGeom>
          <a:solidFill>
            <a:srgbClr val="44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 Nova" panose="020B0504020202020204" pitchFamily="34" charset="0"/>
              </a:rPr>
              <a:t>•Criar um Banco de Dados para Armazenagem desses Dados.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7CA483-5450-C9A2-EBF2-C7905202B82E}"/>
              </a:ext>
            </a:extLst>
          </p:cNvPr>
          <p:cNvSpPr/>
          <p:nvPr/>
        </p:nvSpPr>
        <p:spPr>
          <a:xfrm>
            <a:off x="7371520" y="4876638"/>
            <a:ext cx="2259493" cy="288720"/>
          </a:xfrm>
          <a:prstGeom prst="rect">
            <a:avLst/>
          </a:prstGeom>
          <a:solidFill>
            <a:srgbClr val="44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 Nova" panose="020B0504020202020204" pitchFamily="34" charset="0"/>
              </a:rPr>
              <a:t>•Integração dos Info-sistemas.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A69DF91-17A3-9168-1FA4-F7E3DCC0799C}"/>
              </a:ext>
            </a:extLst>
          </p:cNvPr>
          <p:cNvSpPr/>
          <p:nvPr/>
        </p:nvSpPr>
        <p:spPr>
          <a:xfrm>
            <a:off x="4989439" y="5764592"/>
            <a:ext cx="2259493" cy="983973"/>
          </a:xfrm>
          <a:prstGeom prst="rect">
            <a:avLst/>
          </a:prstGeom>
          <a:solidFill>
            <a:srgbClr val="44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Arial Nova" panose="020B0504020202020204" pitchFamily="34" charset="0"/>
              </a:rPr>
              <a:t>•Parceria com as Empresas dos Apps e Governo Brasileiro.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689E193-5A21-93F0-21B1-FF39CC669EBC}"/>
              </a:ext>
            </a:extLst>
          </p:cNvPr>
          <p:cNvSpPr/>
          <p:nvPr/>
        </p:nvSpPr>
        <p:spPr>
          <a:xfrm>
            <a:off x="7378144" y="5783240"/>
            <a:ext cx="2259493" cy="930909"/>
          </a:xfrm>
          <a:prstGeom prst="rect">
            <a:avLst/>
          </a:prstGeom>
          <a:solidFill>
            <a:srgbClr val="44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Arial Nova" panose="020B0504020202020204" pitchFamily="34" charset="0"/>
              </a:rPr>
              <a:t>•Validar e Integrar o Sistema de Informação.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F19D7A3-5D90-91BF-D4DC-25846ADD4102}"/>
              </a:ext>
            </a:extLst>
          </p:cNvPr>
          <p:cNvSpPr/>
          <p:nvPr/>
        </p:nvSpPr>
        <p:spPr>
          <a:xfrm>
            <a:off x="9751949" y="789753"/>
            <a:ext cx="2284342" cy="474681"/>
          </a:xfrm>
          <a:prstGeom prst="rect">
            <a:avLst/>
          </a:prstGeom>
          <a:solidFill>
            <a:srgbClr val="93D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Arial Nova" panose="020B0504020202020204" pitchFamily="34" charset="0"/>
              </a:rPr>
              <a:t>•Não Fechar Parceria.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D39DF59-4CA5-F1AB-F822-AD8E4F5EDE95}"/>
              </a:ext>
            </a:extLst>
          </p:cNvPr>
          <p:cNvSpPr/>
          <p:nvPr/>
        </p:nvSpPr>
        <p:spPr>
          <a:xfrm>
            <a:off x="9751948" y="1321273"/>
            <a:ext cx="2284342" cy="1145361"/>
          </a:xfrm>
          <a:prstGeom prst="rect">
            <a:avLst/>
          </a:prstGeom>
          <a:solidFill>
            <a:srgbClr val="93D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Arial Nova" panose="020B0504020202020204" pitchFamily="34" charset="0"/>
              </a:rPr>
              <a:t>•Não Fornecimento dos Dados Necessários para Formação de Informação.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00D0EEA-45AA-2681-2993-606431F9194E}"/>
              </a:ext>
            </a:extLst>
          </p:cNvPr>
          <p:cNvSpPr/>
          <p:nvPr/>
        </p:nvSpPr>
        <p:spPr>
          <a:xfrm>
            <a:off x="9779274" y="3112217"/>
            <a:ext cx="2284342" cy="474681"/>
          </a:xfrm>
          <a:prstGeom prst="rect">
            <a:avLst/>
          </a:prstGeom>
          <a:solidFill>
            <a:srgbClr val="93D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Arial Nova" panose="020B0504020202020204" pitchFamily="34" charset="0"/>
              </a:rPr>
              <a:t>•0 – 3 Meses: Mineração de Dados e Modelagem.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27164E8B-6513-5108-C877-A07589B45053}"/>
              </a:ext>
            </a:extLst>
          </p:cNvPr>
          <p:cNvSpPr/>
          <p:nvPr/>
        </p:nvSpPr>
        <p:spPr>
          <a:xfrm>
            <a:off x="9766025" y="3639714"/>
            <a:ext cx="2284342" cy="474681"/>
          </a:xfrm>
          <a:prstGeom prst="rect">
            <a:avLst/>
          </a:prstGeom>
          <a:solidFill>
            <a:srgbClr val="93D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Arial Nova" panose="020B0504020202020204" pitchFamily="34" charset="0"/>
              </a:rPr>
              <a:t>•3 – 5 Meses: Avaliação dos Dados.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1758527-5D51-4FCB-7507-78E81EC67C1E}"/>
              </a:ext>
            </a:extLst>
          </p:cNvPr>
          <p:cNvSpPr/>
          <p:nvPr/>
        </p:nvSpPr>
        <p:spPr>
          <a:xfrm>
            <a:off x="9751949" y="4087113"/>
            <a:ext cx="2284342" cy="738283"/>
          </a:xfrm>
          <a:prstGeom prst="rect">
            <a:avLst/>
          </a:prstGeom>
          <a:solidFill>
            <a:srgbClr val="93D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Arial Nova" panose="020B0504020202020204" pitchFamily="34" charset="0"/>
              </a:rPr>
              <a:t>•5 – 7 Meses: Integração com os Sistemas de Informação.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1BDA51D-5D00-9E8A-7E56-A0C644904676}"/>
              </a:ext>
            </a:extLst>
          </p:cNvPr>
          <p:cNvSpPr/>
          <p:nvPr/>
        </p:nvSpPr>
        <p:spPr>
          <a:xfrm>
            <a:off x="9761883" y="4811314"/>
            <a:ext cx="2284342" cy="288720"/>
          </a:xfrm>
          <a:prstGeom prst="rect">
            <a:avLst/>
          </a:prstGeom>
          <a:solidFill>
            <a:srgbClr val="93D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Arial Nova" panose="020B0504020202020204" pitchFamily="34" charset="0"/>
              </a:rPr>
              <a:t>•7 – 8 Meses: Entrega.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5F1EE1C-E853-155C-0F43-865003AE8048}"/>
              </a:ext>
            </a:extLst>
          </p:cNvPr>
          <p:cNvSpPr/>
          <p:nvPr/>
        </p:nvSpPr>
        <p:spPr>
          <a:xfrm>
            <a:off x="9761883" y="5681215"/>
            <a:ext cx="2284342" cy="314913"/>
          </a:xfrm>
          <a:prstGeom prst="rect">
            <a:avLst/>
          </a:prstGeom>
          <a:solidFill>
            <a:srgbClr val="93D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 Nova" panose="020B0504020202020204" pitchFamily="34" charset="0"/>
              </a:rPr>
              <a:t>•Para Fazer o Projeto não Temos Custo.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6347972-5823-7AAC-955B-1C325460447A}"/>
              </a:ext>
            </a:extLst>
          </p:cNvPr>
          <p:cNvSpPr/>
          <p:nvPr/>
        </p:nvSpPr>
        <p:spPr>
          <a:xfrm>
            <a:off x="9761883" y="6104987"/>
            <a:ext cx="2284342" cy="490330"/>
          </a:xfrm>
          <a:prstGeom prst="rect">
            <a:avLst/>
          </a:prstGeom>
          <a:solidFill>
            <a:srgbClr val="93D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 Nova" panose="020B0504020202020204" pitchFamily="34" charset="0"/>
              </a:rPr>
              <a:t>•Para Implementar o Projeto, a parte do Desenvolvimento e Implementação é por Parte do Cliente.</a:t>
            </a:r>
          </a:p>
        </p:txBody>
      </p:sp>
    </p:spTree>
    <p:extLst>
      <p:ext uri="{BB962C8B-B14F-4D97-AF65-F5344CB8AC3E}">
        <p14:creationId xmlns:p14="http://schemas.microsoft.com/office/powerpoint/2010/main" val="4191581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300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RIOS RAMOS</dc:creator>
  <cp:lastModifiedBy>DOUGLAS RIOS RAMOS</cp:lastModifiedBy>
  <cp:revision>7</cp:revision>
  <dcterms:created xsi:type="dcterms:W3CDTF">2023-04-05T16:00:36Z</dcterms:created>
  <dcterms:modified xsi:type="dcterms:W3CDTF">2023-04-05T18:10:25Z</dcterms:modified>
</cp:coreProperties>
</file>