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5" r:id="rId2"/>
    <p:sldId id="260" r:id="rId3"/>
    <p:sldId id="261" r:id="rId4"/>
    <p:sldId id="262" r:id="rId5"/>
    <p:sldId id="263" r:id="rId6"/>
    <p:sldId id="266" r:id="rId7"/>
    <p:sldId id="267" r:id="rId8"/>
    <p:sldId id="264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6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4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3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0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8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3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22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44863FDD-D6CE-AD11-B740-FE8DE779F7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36"/>
          <a:stretch/>
        </p:blipFill>
        <p:spPr>
          <a:xfrm>
            <a:off x="0" y="0"/>
            <a:ext cx="12192000" cy="689905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F281D5A-C6A9-5129-FEB5-A712EB0DF69A}"/>
              </a:ext>
            </a:extLst>
          </p:cNvPr>
          <p:cNvSpPr txBox="1"/>
          <p:nvPr/>
        </p:nvSpPr>
        <p:spPr>
          <a:xfrm>
            <a:off x="4444249" y="843676"/>
            <a:ext cx="672909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bg1"/>
                </a:solidFill>
                <a:latin typeface="Gill Sans Nova Cond Ultra Bold" panose="020B0604020202020204" pitchFamily="34" charset="0"/>
              </a:rPr>
              <a:t>Integração de Info-sistemas para Geração </a:t>
            </a:r>
            <a:r>
              <a:rPr lang="pt-BR" sz="6600">
                <a:solidFill>
                  <a:schemeClr val="bg1"/>
                </a:solidFill>
                <a:latin typeface="Gill Sans Nova Cond Ultra Bold" panose="020B0604020202020204" pitchFamily="34" charset="0"/>
              </a:rPr>
              <a:t>de Informações </a:t>
            </a:r>
            <a:r>
              <a:rPr lang="pt-BR" sz="6600" dirty="0">
                <a:solidFill>
                  <a:schemeClr val="bg1"/>
                </a:solidFill>
                <a:latin typeface="Gill Sans Nova Cond Ultra Bold" panose="020B0604020202020204" pitchFamily="34" charset="0"/>
              </a:rPr>
              <a:t>para Segurança Pessoal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DEEA075-A784-2EF3-7D9C-537167C640FF}"/>
              </a:ext>
            </a:extLst>
          </p:cNvPr>
          <p:cNvSpPr/>
          <p:nvPr/>
        </p:nvSpPr>
        <p:spPr>
          <a:xfrm>
            <a:off x="0" y="0"/>
            <a:ext cx="3425588" cy="6899052"/>
          </a:xfrm>
          <a:prstGeom prst="rect">
            <a:avLst/>
          </a:prstGeom>
          <a:solidFill>
            <a:srgbClr val="146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A1F2756-5C9D-A0FA-3558-8F35A9DFD2DF}"/>
              </a:ext>
            </a:extLst>
          </p:cNvPr>
          <p:cNvSpPr/>
          <p:nvPr/>
        </p:nvSpPr>
        <p:spPr>
          <a:xfrm>
            <a:off x="1712794" y="2248468"/>
            <a:ext cx="2374710" cy="23610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Im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5A8AA3F-5DA4-69CC-A471-8F1AFADA6D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167" b="86667" l="26667" r="73056">
                        <a14:foregroundMark x1="64167" y1="73056" x2="63333" y2="71111"/>
                        <a14:foregroundMark x1="64722" y1="61111" x2="62778" y2="47500"/>
                        <a14:foregroundMark x1="66111" y1="44444" x2="66111" y2="31667"/>
                        <a14:foregroundMark x1="64444" y1="70556" x2="53889" y2="80000"/>
                        <a14:foregroundMark x1="53889" y1="80000" x2="46667" y2="80278"/>
                        <a14:foregroundMark x1="47222" y1="77778" x2="45556" y2="60833"/>
                        <a14:foregroundMark x1="45556" y1="60833" x2="39722" y2="68333"/>
                        <a14:foregroundMark x1="45000" y1="80278" x2="30833" y2="77222"/>
                        <a14:foregroundMark x1="30833" y1="77222" x2="26667" y2="71111"/>
                        <a14:foregroundMark x1="30556" y1="83611" x2="73611" y2="80278"/>
                        <a14:foregroundMark x1="64167" y1="86111" x2="38056" y2="86944"/>
                        <a14:foregroundMark x1="34167" y1="43611" x2="35278" y2="28333"/>
                        <a14:foregroundMark x1="33056" y1="41944" x2="38611" y2="23333"/>
                        <a14:foregroundMark x1="38611" y1="23333" x2="42500" y2="18333"/>
                        <a14:foregroundMark x1="48611" y1="17222" x2="61389" y2="16944"/>
                        <a14:foregroundMark x1="52500" y1="14167" x2="45000" y2="1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52" t="12090" r="25589" b="12687"/>
          <a:stretch/>
        </p:blipFill>
        <p:spPr>
          <a:xfrm>
            <a:off x="2341066" y="2460187"/>
            <a:ext cx="1118165" cy="174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6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Mulher segurando uma mala de viagem">
            <a:extLst>
              <a:ext uri="{FF2B5EF4-FFF2-40B4-BE49-F238E27FC236}">
                <a16:creationId xmlns:a16="http://schemas.microsoft.com/office/drawing/2014/main" id="{10D6160B-4B1E-B429-D4C7-83C16C5A543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7F61E84-B585-4EC3-A33B-EE78E126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F6ADF0A-CAB7-4868-BAC0-C554E2603B2B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4/5/2023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BE8DB8D2-1690-4175-A7A8-A5BE0D2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A683A8-134B-1B5B-00D9-3C02E8A3520C}"/>
              </a:ext>
            </a:extLst>
          </p:cNvPr>
          <p:cNvSpPr txBox="1"/>
          <p:nvPr/>
        </p:nvSpPr>
        <p:spPr>
          <a:xfrm>
            <a:off x="1464857" y="3100813"/>
            <a:ext cx="9262285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ill Sans Nova Cond Ultra Bold" panose="020B0604020202020204" pitchFamily="34" charset="0"/>
              </a:rPr>
              <a:t> Falta de Conhecimento do Local</a:t>
            </a:r>
          </a:p>
        </p:txBody>
      </p:sp>
    </p:spTree>
    <p:extLst>
      <p:ext uri="{BB962C8B-B14F-4D97-AF65-F5344CB8AC3E}">
        <p14:creationId xmlns:p14="http://schemas.microsoft.com/office/powerpoint/2010/main" val="939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Mulher segurando uma mala de viagem">
            <a:extLst>
              <a:ext uri="{FF2B5EF4-FFF2-40B4-BE49-F238E27FC236}">
                <a16:creationId xmlns:a16="http://schemas.microsoft.com/office/drawing/2014/main" id="{10D6160B-4B1E-B429-D4C7-83C16C5A543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12191980" cy="6857990"/>
          </a:xfrm>
          <a:noFill/>
        </p:spPr>
      </p:pic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7F61E84-B585-4EC3-A33B-EE78E126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F6ADF0A-CAB7-4868-BAC0-C554E2603B2B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4/5/2023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BE8DB8D2-1690-4175-A7A8-A5BE0D2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 descr="Mulher segurando uma mala de viagem&#10;&#10;Descrição gerada automaticamente com confiança baixa">
            <a:extLst>
              <a:ext uri="{FF2B5EF4-FFF2-40B4-BE49-F238E27FC236}">
                <a16:creationId xmlns:a16="http://schemas.microsoft.com/office/drawing/2014/main" id="{1EEE7544-A79D-26C3-C27D-C02E44D917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500" b="99750" l="53667" r="98667">
                        <a14:foregroundMark x1="68667" y1="46750" x2="68667" y2="41750"/>
                        <a14:foregroundMark x1="71833" y1="29500" x2="75333" y2="15000"/>
                        <a14:foregroundMark x1="75333" y1="14000" x2="79833" y2="17000"/>
                        <a14:foregroundMark x1="75500" y1="10500" x2="74500" y2="10500"/>
                        <a14:foregroundMark x1="91500" y1="77250" x2="88167" y2="88250"/>
                        <a14:foregroundMark x1="88167" y1="88250" x2="88167" y2="88250"/>
                        <a14:foregroundMark x1="86333" y1="94000" x2="81500" y2="93500"/>
                        <a14:foregroundMark x1="74500" y1="97750" x2="72833" y2="99750"/>
                        <a14:foregroundMark x1="58000" y1="81000" x2="56333" y2="73750"/>
                        <a14:foregroundMark x1="94833" y1="51250" x2="95167" y2="47750"/>
                        <a14:foregroundMark x1="96000" y1="42250" x2="96333" y2="39250"/>
                        <a14:foregroundMark x1="97000" y1="37750" x2="97167" y2="36250"/>
                        <a14:foregroundMark x1="97833" y1="44500" x2="98667" y2="44750"/>
                        <a14:backgroundMark x1="53000" y1="67000" x2="58667" y2="64750"/>
                        <a14:backgroundMark x1="58667" y1="64750" x2="53833" y2="58500"/>
                        <a14:backgroundMark x1="53833" y1="58500" x2="56667" y2="5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616" t="8849"/>
          <a:stretch/>
        </p:blipFill>
        <p:spPr>
          <a:xfrm>
            <a:off x="6520050" y="743149"/>
            <a:ext cx="5671930" cy="727404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BECF306-C8C4-CBA3-951B-5C87425625F1}"/>
              </a:ext>
            </a:extLst>
          </p:cNvPr>
          <p:cNvSpPr txBox="1"/>
          <p:nvPr/>
        </p:nvSpPr>
        <p:spPr>
          <a:xfrm>
            <a:off x="2334736" y="3056733"/>
            <a:ext cx="4482447" cy="132343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Gill Sans Nova Cond Ultra Bold" panose="020B0604020202020204" pitchFamily="34" charset="0"/>
              </a:rPr>
              <a:t>Distração</a:t>
            </a:r>
            <a:endParaRPr lang="pt-BR" sz="6600" dirty="0">
              <a:solidFill>
                <a:schemeClr val="bg1"/>
              </a:solidFill>
              <a:latin typeface="Gill Sans Nova Cond Ultra Bol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2952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Mulher segurando uma mala de viagem">
            <a:extLst>
              <a:ext uri="{FF2B5EF4-FFF2-40B4-BE49-F238E27FC236}">
                <a16:creationId xmlns:a16="http://schemas.microsoft.com/office/drawing/2014/main" id="{10D6160B-4B1E-B429-D4C7-83C16C5A543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7F61E84-B585-4EC3-A33B-EE78E126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25981" y="4687095"/>
            <a:ext cx="270669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F6ADF0A-CAB7-4868-BAC0-C554E2603B2B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4/5/2023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BE8DB8D2-1690-4175-A7A8-A5BE0D25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296" y="6356350"/>
            <a:ext cx="5746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E131995-E962-4131-8504-6B962D7140A6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 descr="Mulher segurando uma mala de viagem&#10;&#10;Descrição gerada automaticamente com confiança baixa">
            <a:extLst>
              <a:ext uri="{FF2B5EF4-FFF2-40B4-BE49-F238E27FC236}">
                <a16:creationId xmlns:a16="http://schemas.microsoft.com/office/drawing/2014/main" id="{6B0FEA96-61EB-9BF7-7568-394B1BA12B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0" b="97250" l="2167" r="58167">
                        <a14:foregroundMark x1="2167" y1="58000" x2="3167" y2="77250"/>
                        <a14:foregroundMark x1="3167" y1="77250" x2="9500" y2="95500"/>
                        <a14:foregroundMark x1="9500" y1="95500" x2="14500" y2="97000"/>
                        <a14:foregroundMark x1="6500" y1="93000" x2="2667" y2="81500"/>
                        <a14:foregroundMark x1="24667" y1="91500" x2="18667" y2="76750"/>
                        <a14:foregroundMark x1="24000" y1="95750" x2="8667" y2="93000"/>
                        <a14:foregroundMark x1="833" y1="68250" x2="2167" y2="81500"/>
                        <a14:foregroundMark x1="2167" y1="81500" x2="2167" y2="81250"/>
                        <a14:foregroundMark x1="13833" y1="30750" x2="14000" y2="13250"/>
                        <a14:foregroundMark x1="14167" y1="84750" x2="13667" y2="97250"/>
                        <a14:foregroundMark x1="51833" y1="53750" x2="51833" y2="53750"/>
                        <a14:foregroundMark x1="54167" y1="60500" x2="51167" y2="51500"/>
                        <a14:foregroundMark x1="55333" y1="61750" x2="53833" y2="54750"/>
                        <a14:foregroundMark x1="55333" y1="63000" x2="52500" y2="57500"/>
                        <a14:foregroundMark x1="56833" y1="62500" x2="58167" y2="63250"/>
                        <a14:backgroundMark x1="25000" y1="12250" x2="27167" y2="30250"/>
                        <a14:backgroundMark x1="27333" y1="23250" x2="35167" y2="25000"/>
                        <a14:backgroundMark x1="49833" y1="65500" x2="50500" y2="63500"/>
                        <a14:backgroundMark x1="51333" y1="68750" x2="50667" y2="63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57" r="40785"/>
          <a:stretch/>
        </p:blipFill>
        <p:spPr>
          <a:xfrm>
            <a:off x="0" y="661044"/>
            <a:ext cx="7104185" cy="72897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E1723B9-96B4-342B-FFC1-6C12EC7B0884}"/>
              </a:ext>
            </a:extLst>
          </p:cNvPr>
          <p:cNvSpPr txBox="1"/>
          <p:nvPr/>
        </p:nvSpPr>
        <p:spPr>
          <a:xfrm>
            <a:off x="5737129" y="2926189"/>
            <a:ext cx="6757401" cy="8309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Gill Sans Nova Cond Ultra Bold" panose="020B0604020202020204" pitchFamily="34" charset="0"/>
              </a:rPr>
              <a:t>Pessoa Mal-intencionada</a:t>
            </a:r>
          </a:p>
        </p:txBody>
      </p:sp>
    </p:spTree>
    <p:extLst>
      <p:ext uri="{BB962C8B-B14F-4D97-AF65-F5344CB8AC3E}">
        <p14:creationId xmlns:p14="http://schemas.microsoft.com/office/powerpoint/2010/main" val="12446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ulher segurando uma mala de viagem">
            <a:extLst>
              <a:ext uri="{FF2B5EF4-FFF2-40B4-BE49-F238E27FC236}">
                <a16:creationId xmlns:a16="http://schemas.microsoft.com/office/drawing/2014/main" id="{5EA70AAF-509D-1462-A639-37E1F3021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70432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D19115D-480A-C8B3-EFD0-D018B4135879}"/>
              </a:ext>
            </a:extLst>
          </p:cNvPr>
          <p:cNvSpPr/>
          <p:nvPr/>
        </p:nvSpPr>
        <p:spPr>
          <a:xfrm>
            <a:off x="1788302" y="5730526"/>
            <a:ext cx="8615396" cy="883345"/>
          </a:xfrm>
          <a:prstGeom prst="rect">
            <a:avLst/>
          </a:prstGeom>
          <a:solidFill>
            <a:srgbClr val="146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4C7D15-3249-D679-3D52-BBF15E260808}"/>
              </a:ext>
            </a:extLst>
          </p:cNvPr>
          <p:cNvSpPr txBox="1"/>
          <p:nvPr/>
        </p:nvSpPr>
        <p:spPr>
          <a:xfrm>
            <a:off x="1788302" y="5879812"/>
            <a:ext cx="9262285" cy="58477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Gill Sans Nova Cond Ultra Bold" panose="020B0604020202020204" pitchFamily="34" charset="0"/>
              </a:rPr>
              <a:t>São Umas das Principais Causas do Roubo e Furto</a:t>
            </a:r>
          </a:p>
        </p:txBody>
      </p:sp>
    </p:spTree>
    <p:extLst>
      <p:ext uri="{BB962C8B-B14F-4D97-AF65-F5344CB8AC3E}">
        <p14:creationId xmlns:p14="http://schemas.microsoft.com/office/powerpoint/2010/main" val="372814591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xto">
            <a:extLst>
              <a:ext uri="{FF2B5EF4-FFF2-40B4-BE49-F238E27FC236}">
                <a16:creationId xmlns:a16="http://schemas.microsoft.com/office/drawing/2014/main" id="{6E9EDB05-67E1-D67D-C4E4-E8CA01D37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36"/>
          <a:stretch/>
        </p:blipFill>
        <p:spPr>
          <a:xfrm>
            <a:off x="0" y="0"/>
            <a:ext cx="12192000" cy="689905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008A53E-1E7C-1495-9652-7A9D06A60BD7}"/>
              </a:ext>
            </a:extLst>
          </p:cNvPr>
          <p:cNvSpPr/>
          <p:nvPr/>
        </p:nvSpPr>
        <p:spPr>
          <a:xfrm>
            <a:off x="0" y="0"/>
            <a:ext cx="3425588" cy="6899052"/>
          </a:xfrm>
          <a:prstGeom prst="rect">
            <a:avLst/>
          </a:prstGeom>
          <a:solidFill>
            <a:srgbClr val="146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1711AD7-BD70-60A1-1ADB-A1869D7A5F1E}"/>
              </a:ext>
            </a:extLst>
          </p:cNvPr>
          <p:cNvSpPr/>
          <p:nvPr/>
        </p:nvSpPr>
        <p:spPr>
          <a:xfrm>
            <a:off x="1712794" y="2248468"/>
            <a:ext cx="2374710" cy="23610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502C12B1-1ED8-49D2-42C9-FC9A55AC8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99" b="91092" l="0" r="93966">
                        <a14:foregroundMark x1="72701" y1="13793" x2="72701" y2="10920"/>
                        <a14:foregroundMark x1="89943" y1="27011" x2="93966" y2="28161"/>
                        <a14:foregroundMark x1="77874" y1="10057" x2="75575" y2="2586"/>
                        <a14:foregroundMark x1="40805" y1="49425" x2="45402" y2="67816"/>
                        <a14:foregroundMark x1="45402" y1="67816" x2="49425" y2="48276"/>
                        <a14:foregroundMark x1="49425" y1="48276" x2="48276" y2="45977"/>
                        <a14:foregroundMark x1="12356" y1="62931" x2="22701" y2="73851"/>
                        <a14:foregroundMark x1="22701" y1="73851" x2="23276" y2="71264"/>
                        <a14:foregroundMark x1="3161" y1="90517" x2="22126" y2="90805"/>
                        <a14:foregroundMark x1="22126" y1="90805" x2="45402" y2="90517"/>
                        <a14:foregroundMark x1="45402" y1="90517" x2="83908" y2="91379"/>
                        <a14:foregroundMark x1="7759" y1="90805" x2="0" y2="908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1" y="2528847"/>
            <a:ext cx="1749288" cy="17492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0289086-E34F-6DDF-6F96-6F7A4999632E}"/>
              </a:ext>
            </a:extLst>
          </p:cNvPr>
          <p:cNvSpPr txBox="1"/>
          <p:nvPr/>
        </p:nvSpPr>
        <p:spPr>
          <a:xfrm>
            <a:off x="119270" y="815617"/>
            <a:ext cx="33063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Nova Cond Ultra Bold" panose="020B0604020202020204" pitchFamily="34" charset="0"/>
              </a:rPr>
              <a:t>Integração de Info-sistemas para Geração de Informação para Segurança Pessoal</a:t>
            </a:r>
          </a:p>
          <a:p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A393C2E-B171-B78E-970E-FA41EB143A06}"/>
              </a:ext>
            </a:extLst>
          </p:cNvPr>
          <p:cNvSpPr/>
          <p:nvPr/>
        </p:nvSpPr>
        <p:spPr>
          <a:xfrm>
            <a:off x="5284946" y="271476"/>
            <a:ext cx="5069055" cy="868211"/>
          </a:xfrm>
          <a:prstGeom prst="roundRect">
            <a:avLst>
              <a:gd name="adj" fmla="val 116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latin typeface="Gill Sans Nova Cond Ultra Bold" panose="020B0B04020104020203" pitchFamily="34" charset="0"/>
              </a:rPr>
              <a:t>Problemática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2B1CD3-42A3-C7DF-5563-EDE89234969D}"/>
              </a:ext>
            </a:extLst>
          </p:cNvPr>
          <p:cNvSpPr txBox="1"/>
          <p:nvPr/>
        </p:nvSpPr>
        <p:spPr>
          <a:xfrm>
            <a:off x="4270957" y="1411163"/>
            <a:ext cx="72198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900" dirty="0">
                <a:solidFill>
                  <a:schemeClr val="bg1"/>
                </a:solidFill>
                <a:latin typeface="Gill Sans Nova Cond Ultra Bold" panose="020B0604020202020204" pitchFamily="34" charset="0"/>
              </a:rPr>
              <a:t>O aumento de roubos e furtos tem sido um problema crescente em muitas cidades em todo o mundo. Esse tipo de crime pode afetar negativamente a vida das pessoas, bem como a economia local. Os roubos são crimes violentos que envolvem o uso de ameaça ou violência contra a vítima, enquanto os furtos são crimes não violentos em que um objeto é roubado sem que a vítima perceba. Ambos os crimes são preocupantes, pois podem resultar em perda de bens valiosos, lesões físicas ou psicológicas e traumas duradouros. Além disso, esses crimes têm um impacto negativo na segurança pública e no bem-estar social, afetando a confiança das pessoas na justiça e no sistema policial. Para resolver o problema do aumento de roubos e furtos, é necessária uma abordagem multifacetada que inclua o uso de tecnologia avançada, maior cooperação entre as agências de segurança pública, maior conscientização pública e ações preventivas em comunidades vulneráveis. Isso requer uma colaboração entre a polícia, autoridades governamentais e a sociedade civil para identificar e solucionar as causas subjacentes do crime.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174370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xto">
            <a:extLst>
              <a:ext uri="{FF2B5EF4-FFF2-40B4-BE49-F238E27FC236}">
                <a16:creationId xmlns:a16="http://schemas.microsoft.com/office/drawing/2014/main" id="{6E9EDB05-67E1-D67D-C4E4-E8CA01D37B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36"/>
          <a:stretch/>
        </p:blipFill>
        <p:spPr>
          <a:xfrm>
            <a:off x="0" y="0"/>
            <a:ext cx="12192000" cy="689905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008A53E-1E7C-1495-9652-7A9D06A60BD7}"/>
              </a:ext>
            </a:extLst>
          </p:cNvPr>
          <p:cNvSpPr/>
          <p:nvPr/>
        </p:nvSpPr>
        <p:spPr>
          <a:xfrm>
            <a:off x="0" y="0"/>
            <a:ext cx="3425588" cy="6899052"/>
          </a:xfrm>
          <a:prstGeom prst="rect">
            <a:avLst/>
          </a:prstGeom>
          <a:solidFill>
            <a:srgbClr val="1466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1711AD7-BD70-60A1-1ADB-A1869D7A5F1E}"/>
              </a:ext>
            </a:extLst>
          </p:cNvPr>
          <p:cNvSpPr/>
          <p:nvPr/>
        </p:nvSpPr>
        <p:spPr>
          <a:xfrm>
            <a:off x="1712794" y="2248468"/>
            <a:ext cx="2374710" cy="236106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289086-E34F-6DDF-6F96-6F7A4999632E}"/>
              </a:ext>
            </a:extLst>
          </p:cNvPr>
          <p:cNvSpPr txBox="1"/>
          <p:nvPr/>
        </p:nvSpPr>
        <p:spPr>
          <a:xfrm>
            <a:off x="119270" y="815617"/>
            <a:ext cx="33063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Nova Cond Ultra Bold" panose="020B0604020202020204" pitchFamily="34" charset="0"/>
              </a:rPr>
              <a:t>Integração de Info-sistemas para Geração de Informação para Segurança Pessoal</a:t>
            </a:r>
          </a:p>
          <a:p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A393C2E-B171-B78E-970E-FA41EB143A06}"/>
              </a:ext>
            </a:extLst>
          </p:cNvPr>
          <p:cNvSpPr/>
          <p:nvPr/>
        </p:nvSpPr>
        <p:spPr>
          <a:xfrm>
            <a:off x="5284946" y="271476"/>
            <a:ext cx="5069055" cy="868211"/>
          </a:xfrm>
          <a:prstGeom prst="roundRect">
            <a:avLst>
              <a:gd name="adj" fmla="val 116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>
                <a:latin typeface="Gill Sans Nova Cond Ultra Bold" panose="020B0B04020104020203" pitchFamily="34" charset="0"/>
              </a:rPr>
              <a:t>Solução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2B1CD3-42A3-C7DF-5563-EDE89234969D}"/>
              </a:ext>
            </a:extLst>
          </p:cNvPr>
          <p:cNvSpPr txBox="1"/>
          <p:nvPr/>
        </p:nvSpPr>
        <p:spPr>
          <a:xfrm>
            <a:off x="4270957" y="1411163"/>
            <a:ext cx="7219864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>
                <a:solidFill>
                  <a:schemeClr val="bg1"/>
                </a:solidFill>
                <a:latin typeface="Gill Sans Nova Cond Ultra Bold" panose="020B0604020202020204" pitchFamily="34" charset="0"/>
              </a:rPr>
              <a:t>A integração de sistemas é uma ferramenta valiosa para combater roubos e furtos, mas deve ser implantada com responsabilidade e respeito à privacidade dos cidadãos. Tecnologias avançadas, como câmeras de segurança e software de análise de dados, podem melhorar a eficiência da polícia e prevenir crimes, identificando áreas de risco. A ideia é combinar essas tecnologias em um sistema integrado que forneça informações em tempo real para as autoridades responsáveis pela segurança pública. Nosso objetivo é o desenvolvimento tecnológico, mas, a nossa principal ideia para esse projeto é trabalhar com o GPS, onde, o App diz se o usuários está em área de risco ou quando for traçar um trajeto, ele avisa que entrará em área de risco e fornece rotas alternativas.</a:t>
            </a:r>
            <a:endParaRPr lang="pt-BR" sz="2200" dirty="0"/>
          </a:p>
          <a:p>
            <a:pPr algn="just"/>
            <a:endParaRPr lang="pt-BR" sz="1900" dirty="0"/>
          </a:p>
        </p:txBody>
      </p:sp>
      <p:pic>
        <p:nvPicPr>
          <p:cNvPr id="8" name="Imagem 7" descr="Logotipo">
            <a:extLst>
              <a:ext uri="{FF2B5EF4-FFF2-40B4-BE49-F238E27FC236}">
                <a16:creationId xmlns:a16="http://schemas.microsoft.com/office/drawing/2014/main" id="{89CF431F-92E5-1752-CE37-7739281B2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875" y1="57250" x2="35875" y2="51250"/>
                        <a14:foregroundMark x1="44000" y1="60500" x2="44000" y2="52875"/>
                        <a14:foregroundMark x1="53750" y1="62625" x2="54875" y2="52250"/>
                        <a14:foregroundMark x1="64125" y1="65375" x2="63625" y2="59375"/>
                        <a14:foregroundMark x1="63625" y1="56125" x2="63625" y2="56125"/>
                      </a14:backgroundRemoval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16" y="1795884"/>
            <a:ext cx="3121001" cy="31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9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CC54B5-A037-7931-EDA0-C6ECFFF9D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8" t="22550" r="9192" b="9724"/>
          <a:stretch/>
        </p:blipFill>
        <p:spPr>
          <a:xfrm>
            <a:off x="0" y="0"/>
            <a:ext cx="12192000" cy="690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xto">
            <a:extLst>
              <a:ext uri="{FF2B5EF4-FFF2-40B4-BE49-F238E27FC236}">
                <a16:creationId xmlns:a16="http://schemas.microsoft.com/office/drawing/2014/main" id="{37F988AF-4D57-28D2-E05D-2D57944EB1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36"/>
          <a:stretch/>
        </p:blipFill>
        <p:spPr>
          <a:xfrm>
            <a:off x="0" y="0"/>
            <a:ext cx="12192000" cy="689905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03F20C3-2ADE-CBCD-BC02-33150A16D6A2}"/>
              </a:ext>
            </a:extLst>
          </p:cNvPr>
          <p:cNvSpPr txBox="1"/>
          <p:nvPr/>
        </p:nvSpPr>
        <p:spPr>
          <a:xfrm>
            <a:off x="445828" y="2580057"/>
            <a:ext cx="1130034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800" dirty="0">
                <a:solidFill>
                  <a:schemeClr val="bg1"/>
                </a:solidFill>
                <a:latin typeface="Gill Sans Nova Cond Ultra Bold" panose="020B0604020202020204" pitchFamily="34" charset="0"/>
              </a:rPr>
              <a:t>Obrigado pela Atenção!</a:t>
            </a:r>
            <a:endParaRPr lang="pt-BR" sz="8800" dirty="0"/>
          </a:p>
          <a:p>
            <a:pPr algn="just"/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5801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Archway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387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Felix Titling</vt:lpstr>
      <vt:lpstr>Gill Sans Nova Cond Ultra Bold</vt:lpstr>
      <vt:lpstr>Goudy Old Style</vt:lpstr>
      <vt:lpstr>ArchwayVTI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RIOS RAMOS</dc:creator>
  <cp:lastModifiedBy>DOUGLAS RIOS RAMOS</cp:lastModifiedBy>
  <cp:revision>6</cp:revision>
  <dcterms:created xsi:type="dcterms:W3CDTF">2023-04-05T17:49:53Z</dcterms:created>
  <dcterms:modified xsi:type="dcterms:W3CDTF">2023-04-05T21:40:34Z</dcterms:modified>
</cp:coreProperties>
</file>