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4" r:id="rId7"/>
    <p:sldId id="265" r:id="rId8"/>
    <p:sldId id="266" r:id="rId9"/>
    <p:sldId id="258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11"/>
    <p:restoredTop sz="96327"/>
  </p:normalViewPr>
  <p:slideViewPr>
    <p:cSldViewPr snapToGrid="0">
      <p:cViewPr varScale="1">
        <p:scale>
          <a:sx n="72" d="100"/>
          <a:sy n="72" d="100"/>
        </p:scale>
        <p:origin x="5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EC4CDF7D-CE14-F324-E21A-E4D1B1D3EA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EA03A5B-0605-9422-3F3E-E3FCB5D47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92010" y="4892704"/>
            <a:ext cx="4334717" cy="91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0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09CC232-D3EB-DEAC-D4F6-2814567339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710505"/>
            <a:ext cx="12192001" cy="14573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B7AE131-185A-030B-C14D-5CF5052BF56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09539" y="112733"/>
            <a:ext cx="432149" cy="2029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5C437E4-EF22-216D-8064-91BED8FE712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0312" y="112733"/>
            <a:ext cx="1876817" cy="8866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AB54B22-B4C7-0C49-DC75-62B597EF4A5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34" y="6712268"/>
            <a:ext cx="12192001" cy="14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1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97E04D0E-1DE7-52B5-4BE5-15B5AA82B0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1440" y="2641601"/>
            <a:ext cx="4403990" cy="93380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CAD9FBC-7448-E582-3020-FF62976BEC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34" y="6712268"/>
            <a:ext cx="12192001" cy="14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2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06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microsoft.com/office/2007/relationships/hdphoto" Target="../media/hdphoto3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B8D3994E-2F48-AC7A-CB89-89DE77EB8EAA}"/>
              </a:ext>
            </a:extLst>
          </p:cNvPr>
          <p:cNvSpPr txBox="1">
            <a:spLocks/>
          </p:cNvSpPr>
          <p:nvPr/>
        </p:nvSpPr>
        <p:spPr>
          <a:xfrm>
            <a:off x="6946680" y="5059561"/>
            <a:ext cx="4662224" cy="767219"/>
          </a:xfrm>
          <a:prstGeom prst="rect">
            <a:avLst/>
          </a:prstGeom>
        </p:spPr>
        <p:txBody>
          <a:bodyPr anchor="t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1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Análise Espacial da Criminalidade: Relação entre Roubo e Índice de Privação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14/06/2023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Versão Final</a:t>
            </a:r>
          </a:p>
        </p:txBody>
      </p:sp>
    </p:spTree>
    <p:extLst>
      <p:ext uri="{BB962C8B-B14F-4D97-AF65-F5344CB8AC3E}">
        <p14:creationId xmlns:p14="http://schemas.microsoft.com/office/powerpoint/2010/main" val="354127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DF01E0BE-146C-B8CA-768F-50E990614ACA}"/>
              </a:ext>
            </a:extLst>
          </p:cNvPr>
          <p:cNvSpPr/>
          <p:nvPr/>
        </p:nvSpPr>
        <p:spPr>
          <a:xfrm>
            <a:off x="4377363" y="2151501"/>
            <a:ext cx="3437274" cy="338924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6F1400E-1519-69D1-CBD7-8217DCA6FA3C}"/>
              </a:ext>
            </a:extLst>
          </p:cNvPr>
          <p:cNvSpPr/>
          <p:nvPr/>
        </p:nvSpPr>
        <p:spPr>
          <a:xfrm>
            <a:off x="5917096" y="1613452"/>
            <a:ext cx="357808" cy="47442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9AF2B749-7066-63B4-521B-807AAA360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595" y="3025525"/>
            <a:ext cx="1593270" cy="1593270"/>
          </a:xfrm>
          <a:prstGeom prst="rect">
            <a:avLst/>
          </a:prstGeom>
        </p:spPr>
      </p:pic>
      <p:pic>
        <p:nvPicPr>
          <p:cNvPr id="9" name="Imagem 8" descr="Forma&#10;&#10;Descrição gerada automaticamente com confiança baixa">
            <a:extLst>
              <a:ext uri="{FF2B5EF4-FFF2-40B4-BE49-F238E27FC236}">
                <a16:creationId xmlns:a16="http://schemas.microsoft.com/office/drawing/2014/main" id="{121FD890-6C1A-3961-80BC-CA6CB62CC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672" y="3055862"/>
            <a:ext cx="1343286" cy="1343286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C4FE4DFB-DE8C-9D75-66DF-2969402F20C8}"/>
              </a:ext>
            </a:extLst>
          </p:cNvPr>
          <p:cNvSpPr/>
          <p:nvPr/>
        </p:nvSpPr>
        <p:spPr>
          <a:xfrm>
            <a:off x="0" y="6692348"/>
            <a:ext cx="12192000" cy="165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F390D24-9D0D-A325-BDC7-69AE0E18244D}"/>
              </a:ext>
            </a:extLst>
          </p:cNvPr>
          <p:cNvSpPr txBox="1"/>
          <p:nvPr/>
        </p:nvSpPr>
        <p:spPr>
          <a:xfrm>
            <a:off x="47175" y="3368071"/>
            <a:ext cx="4356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Índice Brasileiro de Privação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D9C07B0-E45A-21D2-9930-8584F821E42D}"/>
              </a:ext>
            </a:extLst>
          </p:cNvPr>
          <p:cNvSpPr txBox="1"/>
          <p:nvPr/>
        </p:nvSpPr>
        <p:spPr>
          <a:xfrm>
            <a:off x="47175" y="3837150"/>
            <a:ext cx="4356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Níveis de posição socioeconômica em diferentes áreas geográficas do Brasil.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526A831-55BB-E3BB-2D1D-EDC3DEA66647}"/>
              </a:ext>
            </a:extLst>
          </p:cNvPr>
          <p:cNvSpPr txBox="1"/>
          <p:nvPr/>
        </p:nvSpPr>
        <p:spPr>
          <a:xfrm>
            <a:off x="7849668" y="3153626"/>
            <a:ext cx="4356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Relevância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B294E60-B503-ED5A-FE22-18DB68EC45B3}"/>
              </a:ext>
            </a:extLst>
          </p:cNvPr>
          <p:cNvSpPr txBox="1"/>
          <p:nvPr/>
        </p:nvSpPr>
        <p:spPr>
          <a:xfrm>
            <a:off x="8068806" y="3529772"/>
            <a:ext cx="40760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Contribuir para o desenvolvimento de políticas públicas mais eficazes na redução da criminalidade e na promoção da segurança e igualdade social.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960F9A3-5E07-8EAF-4144-0270FBF5D275}"/>
              </a:ext>
            </a:extLst>
          </p:cNvPr>
          <p:cNvSpPr txBox="1"/>
          <p:nvPr/>
        </p:nvSpPr>
        <p:spPr>
          <a:xfrm>
            <a:off x="47175" y="777761"/>
            <a:ext cx="12097650" cy="451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Análise Espacial da Criminalidade: Relação entre Roubo e Índice de Privação</a:t>
            </a:r>
          </a:p>
        </p:txBody>
      </p:sp>
    </p:spTree>
    <p:extLst>
      <p:ext uri="{BB962C8B-B14F-4D97-AF65-F5344CB8AC3E}">
        <p14:creationId xmlns:p14="http://schemas.microsoft.com/office/powerpoint/2010/main" val="2347594821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DF01E0BE-146C-B8CA-768F-50E990614ACA}"/>
              </a:ext>
            </a:extLst>
          </p:cNvPr>
          <p:cNvSpPr/>
          <p:nvPr/>
        </p:nvSpPr>
        <p:spPr>
          <a:xfrm>
            <a:off x="543765" y="747808"/>
            <a:ext cx="1205522" cy="1173757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4FE4DFB-DE8C-9D75-66DF-2969402F20C8}"/>
              </a:ext>
            </a:extLst>
          </p:cNvPr>
          <p:cNvSpPr/>
          <p:nvPr/>
        </p:nvSpPr>
        <p:spPr>
          <a:xfrm>
            <a:off x="0" y="6692348"/>
            <a:ext cx="12192000" cy="165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0448387-9D58-408C-6743-AF4BC9049445}"/>
              </a:ext>
            </a:extLst>
          </p:cNvPr>
          <p:cNvSpPr/>
          <p:nvPr/>
        </p:nvSpPr>
        <p:spPr>
          <a:xfrm>
            <a:off x="1598253" y="1129276"/>
            <a:ext cx="4166443" cy="4108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Escopo do Projeto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9AF2B749-7066-63B4-521B-807AAA360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65" y="747807"/>
            <a:ext cx="1173757" cy="1173757"/>
          </a:xfrm>
          <a:prstGeom prst="rect">
            <a:avLst/>
          </a:prstGeom>
        </p:spPr>
      </p:pic>
      <p:pic>
        <p:nvPicPr>
          <p:cNvPr id="6" name="Imagem 5" descr="Imagem em preto e branco&#10;&#10;Descrição gerada automaticamente">
            <a:extLst>
              <a:ext uri="{FF2B5EF4-FFF2-40B4-BE49-F238E27FC236}">
                <a16:creationId xmlns:a16="http://schemas.microsoft.com/office/drawing/2014/main" id="{DEA01100-D17C-FA98-266A-1EE1224080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76" t="25168" r="26185" b="26099"/>
          <a:stretch/>
        </p:blipFill>
        <p:spPr>
          <a:xfrm>
            <a:off x="904006" y="2446360"/>
            <a:ext cx="6185323" cy="353833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C734A27-F18B-2EAD-F7B6-5E03C09843DD}"/>
              </a:ext>
            </a:extLst>
          </p:cNvPr>
          <p:cNvSpPr txBox="1"/>
          <p:nvPr/>
        </p:nvSpPr>
        <p:spPr>
          <a:xfrm>
            <a:off x="1584983" y="3752957"/>
            <a:ext cx="435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</a:rPr>
              <a:t>645 Municípios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D9F3304-A305-28FE-3930-F40B1837E8BE}"/>
              </a:ext>
            </a:extLst>
          </p:cNvPr>
          <p:cNvSpPr/>
          <p:nvPr/>
        </p:nvSpPr>
        <p:spPr>
          <a:xfrm>
            <a:off x="7556931" y="2814901"/>
            <a:ext cx="3573710" cy="261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02D940D-0481-44D3-AE63-2230FFEF085B}"/>
              </a:ext>
            </a:extLst>
          </p:cNvPr>
          <p:cNvSpPr txBox="1"/>
          <p:nvPr/>
        </p:nvSpPr>
        <p:spPr>
          <a:xfrm>
            <a:off x="7165308" y="2180811"/>
            <a:ext cx="4356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Modalidades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278995A-FAF1-C7C9-E9E0-12329FAA0A9C}"/>
              </a:ext>
            </a:extLst>
          </p:cNvPr>
          <p:cNvSpPr txBox="1"/>
          <p:nvPr/>
        </p:nvSpPr>
        <p:spPr>
          <a:xfrm>
            <a:off x="7797002" y="2916280"/>
            <a:ext cx="3093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</a:rPr>
              <a:t>Furto e Roubo</a:t>
            </a:r>
          </a:p>
        </p:txBody>
      </p:sp>
      <p:pic>
        <p:nvPicPr>
          <p:cNvPr id="15" name="Imagem 14" descr="Forma&#10;&#10;Descrição gerada automaticamente com confiança baixa">
            <a:extLst>
              <a:ext uri="{FF2B5EF4-FFF2-40B4-BE49-F238E27FC236}">
                <a16:creationId xmlns:a16="http://schemas.microsoft.com/office/drawing/2014/main" id="{29B64AE3-67E6-9B66-2F94-4E43F1506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2400" y="3350134"/>
            <a:ext cx="482932" cy="48293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CF11086-D60A-1DE5-53CA-4FD08548F9C5}"/>
              </a:ext>
            </a:extLst>
          </p:cNvPr>
          <p:cNvSpPr txBox="1"/>
          <p:nvPr/>
        </p:nvSpPr>
        <p:spPr>
          <a:xfrm>
            <a:off x="8271353" y="3900125"/>
            <a:ext cx="2488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Roubo a Banco</a:t>
            </a:r>
            <a:endParaRPr lang="pt-B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7" name="Imagem 16" descr="Imagem em preto e branco&#10;&#10;Descrição gerada automaticamente">
            <a:extLst>
              <a:ext uri="{FF2B5EF4-FFF2-40B4-BE49-F238E27FC236}">
                <a16:creationId xmlns:a16="http://schemas.microsoft.com/office/drawing/2014/main" id="{BD73305A-8475-0E88-3484-CC5FB6547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2401" y="3863976"/>
            <a:ext cx="482932" cy="482932"/>
          </a:xfrm>
          <a:prstGeom prst="rect">
            <a:avLst/>
          </a:prstGeom>
        </p:spPr>
      </p:pic>
      <p:pic>
        <p:nvPicPr>
          <p:cNvPr id="19" name="Imagem 18" descr="Uma imagem contendo Ícone&#10;&#10;Descrição gerada automaticamente">
            <a:extLst>
              <a:ext uri="{FF2B5EF4-FFF2-40B4-BE49-F238E27FC236}">
                <a16:creationId xmlns:a16="http://schemas.microsoft.com/office/drawing/2014/main" id="{8EF1F98F-DBC5-6ECB-BD8C-5E6E2BF94F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9774" y="4299085"/>
            <a:ext cx="608184" cy="608184"/>
          </a:xfrm>
          <a:prstGeom prst="rect">
            <a:avLst/>
          </a:prstGeom>
        </p:spPr>
      </p:pic>
      <p:pic>
        <p:nvPicPr>
          <p:cNvPr id="23" name="Imagem 22" descr="Forma&#10;&#10;Descrição gerada automaticamente com confiança baixa">
            <a:extLst>
              <a:ext uri="{FF2B5EF4-FFF2-40B4-BE49-F238E27FC236}">
                <a16:creationId xmlns:a16="http://schemas.microsoft.com/office/drawing/2014/main" id="{5129CAD1-C317-102C-FBBD-013AB4EBA4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2400" y="4859446"/>
            <a:ext cx="482932" cy="482932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B7D01F78-E167-5BAD-2625-4E9FADFBF0BD}"/>
              </a:ext>
            </a:extLst>
          </p:cNvPr>
          <p:cNvSpPr txBox="1"/>
          <p:nvPr/>
        </p:nvSpPr>
        <p:spPr>
          <a:xfrm>
            <a:off x="1818188" y="2293700"/>
            <a:ext cx="4356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Estado de São Paulo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DC30B10-DCDB-EA53-FB2F-CE1C7FD0AA1D}"/>
              </a:ext>
            </a:extLst>
          </p:cNvPr>
          <p:cNvSpPr txBox="1"/>
          <p:nvPr/>
        </p:nvSpPr>
        <p:spPr>
          <a:xfrm>
            <a:off x="8271353" y="3396343"/>
            <a:ext cx="2488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Veículos</a:t>
            </a:r>
            <a:endParaRPr lang="pt-B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69FFC31-B3CD-2AA0-A2E9-8E1657142646}"/>
              </a:ext>
            </a:extLst>
          </p:cNvPr>
          <p:cNvSpPr txBox="1"/>
          <p:nvPr/>
        </p:nvSpPr>
        <p:spPr>
          <a:xfrm>
            <a:off x="8345919" y="4413812"/>
            <a:ext cx="2488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Roubo de Carga</a:t>
            </a:r>
            <a:endParaRPr lang="pt-B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31C607D-C5C8-3987-25AA-7E4CA3B22FE6}"/>
              </a:ext>
            </a:extLst>
          </p:cNvPr>
          <p:cNvSpPr txBox="1"/>
          <p:nvPr/>
        </p:nvSpPr>
        <p:spPr>
          <a:xfrm>
            <a:off x="8271353" y="4917594"/>
            <a:ext cx="2488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Outros</a:t>
            </a:r>
            <a:endParaRPr lang="pt-B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425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/>
      <p:bldP spid="13" grpId="0"/>
      <p:bldP spid="8" grpId="0"/>
      <p:bldP spid="24" grpId="0"/>
      <p:bldP spid="25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DF01E0BE-146C-B8CA-768F-50E990614ACA}"/>
              </a:ext>
            </a:extLst>
          </p:cNvPr>
          <p:cNvSpPr/>
          <p:nvPr/>
        </p:nvSpPr>
        <p:spPr>
          <a:xfrm>
            <a:off x="543765" y="747808"/>
            <a:ext cx="1205522" cy="1173757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4FE4DFB-DE8C-9D75-66DF-2969402F20C8}"/>
              </a:ext>
            </a:extLst>
          </p:cNvPr>
          <p:cNvSpPr/>
          <p:nvPr/>
        </p:nvSpPr>
        <p:spPr>
          <a:xfrm>
            <a:off x="0" y="6692348"/>
            <a:ext cx="12192000" cy="165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0448387-9D58-408C-6743-AF4BC9049445}"/>
              </a:ext>
            </a:extLst>
          </p:cNvPr>
          <p:cNvSpPr/>
          <p:nvPr/>
        </p:nvSpPr>
        <p:spPr>
          <a:xfrm>
            <a:off x="1598253" y="1129276"/>
            <a:ext cx="4166443" cy="4108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Objetivos</a:t>
            </a:r>
          </a:p>
        </p:txBody>
      </p:sp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5F3C6073-0228-2285-6BEF-F01F8937F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33" y="900592"/>
            <a:ext cx="868185" cy="868185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3402BDB3-F64A-CA06-4DC2-790D29C2144C}"/>
              </a:ext>
            </a:extLst>
          </p:cNvPr>
          <p:cNvSpPr/>
          <p:nvPr/>
        </p:nvSpPr>
        <p:spPr>
          <a:xfrm>
            <a:off x="2225434" y="2249966"/>
            <a:ext cx="2573067" cy="2380541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C543B53-034F-7B14-BC4D-EF97B829119D}"/>
              </a:ext>
            </a:extLst>
          </p:cNvPr>
          <p:cNvSpPr txBox="1"/>
          <p:nvPr/>
        </p:nvSpPr>
        <p:spPr>
          <a:xfrm>
            <a:off x="1239347" y="5034078"/>
            <a:ext cx="4356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Analisar a correlação entre o índice brasileiro de privação (IBP) e os índices de furto e roubo.</a:t>
            </a:r>
            <a:endParaRPr lang="pt-BR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2FEECCC-5999-F5F1-C6C6-3E1A2647E1A5}"/>
              </a:ext>
            </a:extLst>
          </p:cNvPr>
          <p:cNvSpPr/>
          <p:nvPr/>
        </p:nvSpPr>
        <p:spPr>
          <a:xfrm>
            <a:off x="7520285" y="2259478"/>
            <a:ext cx="2573067" cy="2380541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84C3342-BB27-39DF-B246-16904F9E2B51}"/>
              </a:ext>
            </a:extLst>
          </p:cNvPr>
          <p:cNvSpPr txBox="1"/>
          <p:nvPr/>
        </p:nvSpPr>
        <p:spPr>
          <a:xfrm>
            <a:off x="6595696" y="5120169"/>
            <a:ext cx="4356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Testar diferentes modelos estatísticos e de análise de dados para explorar.</a:t>
            </a:r>
            <a:endParaRPr lang="pt-BR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5" name="Imagem 14" descr="Forma&#10;&#10;Descrição gerada automaticamente com confiança baixa">
            <a:extLst>
              <a:ext uri="{FF2B5EF4-FFF2-40B4-BE49-F238E27FC236}">
                <a16:creationId xmlns:a16="http://schemas.microsoft.com/office/drawing/2014/main" id="{A9C7EA89-2C09-677C-FDD3-ACC266569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584" y="2435834"/>
            <a:ext cx="1808604" cy="1808604"/>
          </a:xfrm>
          <a:prstGeom prst="rect">
            <a:avLst/>
          </a:prstGeom>
        </p:spPr>
      </p:pic>
      <p:pic>
        <p:nvPicPr>
          <p:cNvPr id="17" name="Imagem 16" descr="Forma&#10;&#10;Descrição gerada automaticamente com confiança baixa">
            <a:extLst>
              <a:ext uri="{FF2B5EF4-FFF2-40B4-BE49-F238E27FC236}">
                <a16:creationId xmlns:a16="http://schemas.microsoft.com/office/drawing/2014/main" id="{6CECB605-99A0-556F-F14A-F5B828BF9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538" y="2645167"/>
            <a:ext cx="1599271" cy="159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0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DF01E0BE-146C-B8CA-768F-50E990614ACA}"/>
              </a:ext>
            </a:extLst>
          </p:cNvPr>
          <p:cNvSpPr/>
          <p:nvPr/>
        </p:nvSpPr>
        <p:spPr>
          <a:xfrm>
            <a:off x="4377363" y="2151501"/>
            <a:ext cx="3437274" cy="338924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6F1400E-1519-69D1-CBD7-8217DCA6FA3C}"/>
              </a:ext>
            </a:extLst>
          </p:cNvPr>
          <p:cNvSpPr/>
          <p:nvPr/>
        </p:nvSpPr>
        <p:spPr>
          <a:xfrm>
            <a:off x="5917096" y="1613452"/>
            <a:ext cx="357808" cy="47442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4FE4DFB-DE8C-9D75-66DF-2969402F20C8}"/>
              </a:ext>
            </a:extLst>
          </p:cNvPr>
          <p:cNvSpPr/>
          <p:nvPr/>
        </p:nvSpPr>
        <p:spPr>
          <a:xfrm>
            <a:off x="0" y="6692348"/>
            <a:ext cx="12192000" cy="165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960F9A3-5E07-8EAF-4144-0270FBF5D275}"/>
              </a:ext>
            </a:extLst>
          </p:cNvPr>
          <p:cNvSpPr txBox="1"/>
          <p:nvPr/>
        </p:nvSpPr>
        <p:spPr>
          <a:xfrm>
            <a:off x="47175" y="777761"/>
            <a:ext cx="12097650" cy="451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Análise Espacial da Criminalidade: Relação entre Roubo e Índice de Privação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53BA3C9-69FE-CCC1-5BB5-C6C3CB047E2E}"/>
              </a:ext>
            </a:extLst>
          </p:cNvPr>
          <p:cNvSpPr txBox="1"/>
          <p:nvPr/>
        </p:nvSpPr>
        <p:spPr>
          <a:xfrm>
            <a:off x="121917" y="3550425"/>
            <a:ext cx="4356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Metodologia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2CF8BC-C8E8-5174-1B3F-D41FB6DAADF6}"/>
              </a:ext>
            </a:extLst>
          </p:cNvPr>
          <p:cNvSpPr txBox="1"/>
          <p:nvPr/>
        </p:nvSpPr>
        <p:spPr>
          <a:xfrm>
            <a:off x="7556720" y="3475792"/>
            <a:ext cx="4356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Resultados</a:t>
            </a:r>
          </a:p>
        </p:txBody>
      </p:sp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2D59498F-8EF8-3E11-44B5-3960FBAA2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874" y="3073056"/>
            <a:ext cx="1390249" cy="1390249"/>
          </a:xfrm>
          <a:prstGeom prst="rect">
            <a:avLst/>
          </a:prstGeom>
        </p:spPr>
      </p:pic>
      <p:pic>
        <p:nvPicPr>
          <p:cNvPr id="17" name="Imagem 16" descr="Forma, Ícone, Seta&#10;&#10;Descrição gerada automaticamente">
            <a:extLst>
              <a:ext uri="{FF2B5EF4-FFF2-40B4-BE49-F238E27FC236}">
                <a16:creationId xmlns:a16="http://schemas.microsoft.com/office/drawing/2014/main" id="{95015337-ED0E-FF4F-73DB-3427F95877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12" t="11341" r="10815" b="16576"/>
          <a:stretch/>
        </p:blipFill>
        <p:spPr>
          <a:xfrm>
            <a:off x="6415156" y="3222322"/>
            <a:ext cx="1280388" cy="124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34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6" grpId="0"/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DF01E0BE-146C-B8CA-768F-50E990614ACA}"/>
              </a:ext>
            </a:extLst>
          </p:cNvPr>
          <p:cNvSpPr/>
          <p:nvPr/>
        </p:nvSpPr>
        <p:spPr>
          <a:xfrm>
            <a:off x="551984" y="738231"/>
            <a:ext cx="1167759" cy="1191237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4FE4DFB-DE8C-9D75-66DF-2969402F20C8}"/>
              </a:ext>
            </a:extLst>
          </p:cNvPr>
          <p:cNvSpPr/>
          <p:nvPr/>
        </p:nvSpPr>
        <p:spPr>
          <a:xfrm>
            <a:off x="0" y="6692348"/>
            <a:ext cx="12192000" cy="165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2D59498F-8EF8-3E11-44B5-3960FBAA2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40" y="945726"/>
            <a:ext cx="776246" cy="77624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3686CAB-56F5-1680-5CA1-27D00451A960}"/>
              </a:ext>
            </a:extLst>
          </p:cNvPr>
          <p:cNvSpPr/>
          <p:nvPr/>
        </p:nvSpPr>
        <p:spPr>
          <a:xfrm>
            <a:off x="1598253" y="1129276"/>
            <a:ext cx="4166443" cy="4108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Metodologia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A90E976-045E-E25D-9D49-C440B9426EC4}"/>
              </a:ext>
            </a:extLst>
          </p:cNvPr>
          <p:cNvSpPr/>
          <p:nvPr/>
        </p:nvSpPr>
        <p:spPr>
          <a:xfrm>
            <a:off x="770885" y="2958114"/>
            <a:ext cx="2573067" cy="2380541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Verdana" panose="020B0604030504040204" pitchFamily="34" charset="0"/>
                <a:ea typeface="Verdana" panose="020B0604030504040204" pitchFamily="34" charset="0"/>
              </a:rPr>
              <a:t>CRISP-DM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BD7AF39-6C24-90F4-AB73-6BDEECE756F8}"/>
              </a:ext>
            </a:extLst>
          </p:cNvPr>
          <p:cNvSpPr/>
          <p:nvPr/>
        </p:nvSpPr>
        <p:spPr>
          <a:xfrm>
            <a:off x="4736310" y="2958116"/>
            <a:ext cx="2573067" cy="2380541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153F9F4-C703-7359-DF44-6820F4581337}"/>
              </a:ext>
            </a:extLst>
          </p:cNvPr>
          <p:cNvSpPr/>
          <p:nvPr/>
        </p:nvSpPr>
        <p:spPr>
          <a:xfrm>
            <a:off x="8701735" y="2925950"/>
            <a:ext cx="2573067" cy="2380541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2225971-B07B-E2E9-09B5-95B9C0EDD566}"/>
              </a:ext>
            </a:extLst>
          </p:cNvPr>
          <p:cNvSpPr txBox="1"/>
          <p:nvPr/>
        </p:nvSpPr>
        <p:spPr>
          <a:xfrm>
            <a:off x="-121061" y="2514227"/>
            <a:ext cx="4356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Metodologia de Projeto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75D5808-0FFE-2F07-79E0-FBABB6755D2A}"/>
              </a:ext>
            </a:extLst>
          </p:cNvPr>
          <p:cNvSpPr txBox="1"/>
          <p:nvPr/>
        </p:nvSpPr>
        <p:spPr>
          <a:xfrm>
            <a:off x="3790060" y="2519637"/>
            <a:ext cx="4356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Coleta e Modelagem de Dados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7582A15-5B3E-C9BD-9C26-0CFA3AD26297}"/>
              </a:ext>
            </a:extLst>
          </p:cNvPr>
          <p:cNvSpPr txBox="1"/>
          <p:nvPr/>
        </p:nvSpPr>
        <p:spPr>
          <a:xfrm>
            <a:off x="8709419" y="2355382"/>
            <a:ext cx="2573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Modelos Estatísticos e de Análise de Dados</a:t>
            </a:r>
          </a:p>
        </p:txBody>
      </p:sp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0B9A8580-4C2C-2827-5ECD-809BCEF4D1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1406" b="79872" l="19010" r="80032">
                        <a14:foregroundMark x1="19649" y1="44409" x2="19649" y2="44409"/>
                        <a14:foregroundMark x1="20927" y1="45048" x2="19010" y2="50958"/>
                        <a14:foregroundMark x1="47284" y1="21406" x2="52396" y2="21406"/>
                        <a14:foregroundMark x1="61661" y1="58946" x2="39936" y2="53674"/>
                        <a14:foregroundMark x1="80032" y1="49681" x2="80032" y2="53035"/>
                        <a14:foregroundMark x1="51757" y1="79872" x2="43930" y2="79872"/>
                      </a14:backgroundRemoval>
                    </a14:imgEffect>
                  </a14:imgLayer>
                </a14:imgProps>
              </a:ext>
            </a:extLst>
          </a:blip>
          <a:srcRect l="16376" t="15534" r="16198" b="17432"/>
          <a:stretch/>
        </p:blipFill>
        <p:spPr>
          <a:xfrm>
            <a:off x="5288213" y="3472023"/>
            <a:ext cx="1360649" cy="1352725"/>
          </a:xfrm>
          <a:prstGeom prst="rect">
            <a:avLst/>
          </a:prstGeom>
        </p:spPr>
      </p:pic>
      <p:pic>
        <p:nvPicPr>
          <p:cNvPr id="22" name="Imagem 21" descr="Forma&#10;&#10;Descrição gerada automaticamente com confiança baixa">
            <a:extLst>
              <a:ext uri="{FF2B5EF4-FFF2-40B4-BE49-F238E27FC236}">
                <a16:creationId xmlns:a16="http://schemas.microsoft.com/office/drawing/2014/main" id="{D1D2DDE9-C18B-7E69-5F34-EAB1ABB0A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7826" y="3382752"/>
            <a:ext cx="717037" cy="717037"/>
          </a:xfrm>
          <a:prstGeom prst="rect">
            <a:avLst/>
          </a:prstGeom>
        </p:spPr>
      </p:pic>
      <p:pic>
        <p:nvPicPr>
          <p:cNvPr id="24" name="Imagem 23" descr="Desenho de uma árvore&#10;&#10;Descrição gerada automaticamente com confiança média">
            <a:extLst>
              <a:ext uri="{FF2B5EF4-FFF2-40B4-BE49-F238E27FC236}">
                <a16:creationId xmlns:a16="http://schemas.microsoft.com/office/drawing/2014/main" id="{B4C47AFB-615F-7E14-683F-AB6D95639DA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322" t="9908" r="13873" b="9725"/>
          <a:stretch/>
        </p:blipFill>
        <p:spPr>
          <a:xfrm>
            <a:off x="9168355" y="4116220"/>
            <a:ext cx="735564" cy="823280"/>
          </a:xfrm>
          <a:prstGeom prst="rect">
            <a:avLst/>
          </a:prstGeom>
        </p:spPr>
      </p:pic>
      <p:pic>
        <p:nvPicPr>
          <p:cNvPr id="26" name="Imagem 25" descr="Forma&#10;&#10;Descrição gerada automaticamente com confiança baixa">
            <a:extLst>
              <a:ext uri="{FF2B5EF4-FFF2-40B4-BE49-F238E27FC236}">
                <a16:creationId xmlns:a16="http://schemas.microsoft.com/office/drawing/2014/main" id="{4309D205-BCEB-FB6B-FBB3-C2FF512EE6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9223" y="3276508"/>
            <a:ext cx="823281" cy="823281"/>
          </a:xfrm>
          <a:prstGeom prst="rect">
            <a:avLst/>
          </a:prstGeom>
        </p:spPr>
      </p:pic>
      <p:pic>
        <p:nvPicPr>
          <p:cNvPr id="28" name="Imagem 27" descr="Ícone&#10;&#10;Descrição gerada automaticamente">
            <a:extLst>
              <a:ext uri="{FF2B5EF4-FFF2-40B4-BE49-F238E27FC236}">
                <a16:creationId xmlns:a16="http://schemas.microsoft.com/office/drawing/2014/main" id="{8376D6E3-0EED-D668-8C6E-EF6B045504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95953" y="4203735"/>
            <a:ext cx="823280" cy="823280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B89E896B-3FEE-47B0-C6A2-8F2C1A43599B}"/>
              </a:ext>
            </a:extLst>
          </p:cNvPr>
          <p:cNvSpPr txBox="1"/>
          <p:nvPr/>
        </p:nvSpPr>
        <p:spPr>
          <a:xfrm>
            <a:off x="4459623" y="5425826"/>
            <a:ext cx="3017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Linguagem de Programação Python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423131D-2263-0D8D-9A39-B312A96813F0}"/>
              </a:ext>
            </a:extLst>
          </p:cNvPr>
          <p:cNvSpPr txBox="1"/>
          <p:nvPr/>
        </p:nvSpPr>
        <p:spPr>
          <a:xfrm>
            <a:off x="7760744" y="5485646"/>
            <a:ext cx="435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Regressão Linear, Árvore de Escolha, Floresta Aleatória...</a:t>
            </a:r>
          </a:p>
        </p:txBody>
      </p:sp>
    </p:spTree>
    <p:extLst>
      <p:ext uri="{BB962C8B-B14F-4D97-AF65-F5344CB8AC3E}">
        <p14:creationId xmlns:p14="http://schemas.microsoft.com/office/powerpoint/2010/main" val="3643952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  <p:bldP spid="14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DF01E0BE-146C-B8CA-768F-50E990614ACA}"/>
              </a:ext>
            </a:extLst>
          </p:cNvPr>
          <p:cNvSpPr/>
          <p:nvPr/>
        </p:nvSpPr>
        <p:spPr>
          <a:xfrm>
            <a:off x="551984" y="738231"/>
            <a:ext cx="1167759" cy="1191237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4FE4DFB-DE8C-9D75-66DF-2969402F20C8}"/>
              </a:ext>
            </a:extLst>
          </p:cNvPr>
          <p:cNvSpPr/>
          <p:nvPr/>
        </p:nvSpPr>
        <p:spPr>
          <a:xfrm>
            <a:off x="0" y="6692348"/>
            <a:ext cx="12192000" cy="165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686CAB-56F5-1680-5CA1-27D00451A960}"/>
              </a:ext>
            </a:extLst>
          </p:cNvPr>
          <p:cNvSpPr/>
          <p:nvPr/>
        </p:nvSpPr>
        <p:spPr>
          <a:xfrm>
            <a:off x="1598253" y="1129276"/>
            <a:ext cx="4166443" cy="4108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Resultados</a:t>
            </a:r>
          </a:p>
        </p:txBody>
      </p:sp>
      <p:pic>
        <p:nvPicPr>
          <p:cNvPr id="3" name="Imagem 2" descr="Forma, Ícone, Seta&#10;&#10;Descrição gerada automaticamente">
            <a:extLst>
              <a:ext uri="{FF2B5EF4-FFF2-40B4-BE49-F238E27FC236}">
                <a16:creationId xmlns:a16="http://schemas.microsoft.com/office/drawing/2014/main" id="{E11C1C18-56E7-187F-BA53-DDF91454D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12" t="11341" r="10815" b="16576"/>
          <a:stretch/>
        </p:blipFill>
        <p:spPr>
          <a:xfrm>
            <a:off x="760662" y="970195"/>
            <a:ext cx="750402" cy="727308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B4C84279-BB3C-F28F-A045-071FE0B383E4}"/>
              </a:ext>
            </a:extLst>
          </p:cNvPr>
          <p:cNvSpPr/>
          <p:nvPr/>
        </p:nvSpPr>
        <p:spPr>
          <a:xfrm>
            <a:off x="1439090" y="2366463"/>
            <a:ext cx="871577" cy="859738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FF2B3DC-BA42-8052-39F2-BFBE2FF1ACF0}"/>
              </a:ext>
            </a:extLst>
          </p:cNvPr>
          <p:cNvSpPr/>
          <p:nvPr/>
        </p:nvSpPr>
        <p:spPr>
          <a:xfrm>
            <a:off x="1439089" y="3622701"/>
            <a:ext cx="871577" cy="859738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A80CB4F-6F17-D824-0C80-A05BDA2E5463}"/>
              </a:ext>
            </a:extLst>
          </p:cNvPr>
          <p:cNvSpPr/>
          <p:nvPr/>
        </p:nvSpPr>
        <p:spPr>
          <a:xfrm>
            <a:off x="1439088" y="4878939"/>
            <a:ext cx="871577" cy="859738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4421D9A2-DD4C-FD41-D807-C5AB36E17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402" y="2523783"/>
            <a:ext cx="586947" cy="586947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03818090-E335-942B-914C-2130AE294614}"/>
              </a:ext>
            </a:extLst>
          </p:cNvPr>
          <p:cNvSpPr txBox="1"/>
          <p:nvPr/>
        </p:nvSpPr>
        <p:spPr>
          <a:xfrm>
            <a:off x="1874875" y="2663367"/>
            <a:ext cx="2849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Correlação Ruim</a:t>
            </a:r>
          </a:p>
        </p:txBody>
      </p:sp>
      <p:pic>
        <p:nvPicPr>
          <p:cNvPr id="20" name="Imagem 19" descr="Forma&#10;&#10;Descrição gerada automaticamente com confiança baixa">
            <a:extLst>
              <a:ext uri="{FF2B5EF4-FFF2-40B4-BE49-F238E27FC236}">
                <a16:creationId xmlns:a16="http://schemas.microsoft.com/office/drawing/2014/main" id="{EA9A018A-CFDC-D38C-730A-84CC55D33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253" y="3803529"/>
            <a:ext cx="581776" cy="581776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6AE2C4E8-AD5F-49C0-5B85-0E774596572C}"/>
              </a:ext>
            </a:extLst>
          </p:cNvPr>
          <p:cNvSpPr txBox="1"/>
          <p:nvPr/>
        </p:nvSpPr>
        <p:spPr>
          <a:xfrm>
            <a:off x="2339193" y="3977721"/>
            <a:ext cx="4777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Métricas de Avaliação com Elevados Valores de Erros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8426020-2A4D-B87D-93BD-B95DBC39FD19}"/>
              </a:ext>
            </a:extLst>
          </p:cNvPr>
          <p:cNvSpPr txBox="1"/>
          <p:nvPr/>
        </p:nvSpPr>
        <p:spPr>
          <a:xfrm>
            <a:off x="2122795" y="5142453"/>
            <a:ext cx="443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Previsões do Modelo têm um Erro Absoluto Significativo aos Valores Reais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4E42208-5520-4FDE-4125-481DBFEFCA5D}"/>
              </a:ext>
            </a:extLst>
          </p:cNvPr>
          <p:cNvSpPr txBox="1"/>
          <p:nvPr/>
        </p:nvSpPr>
        <p:spPr>
          <a:xfrm>
            <a:off x="6306432" y="3748882"/>
            <a:ext cx="2849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Resultado:</a:t>
            </a:r>
            <a:endParaRPr lang="pt-BR" sz="14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68B3940-CCF5-628E-10FE-D03DBE3A214F}"/>
              </a:ext>
            </a:extLst>
          </p:cNvPr>
          <p:cNvSpPr txBox="1"/>
          <p:nvPr/>
        </p:nvSpPr>
        <p:spPr>
          <a:xfrm>
            <a:off x="6985966" y="3836108"/>
            <a:ext cx="496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INSASTIFATÓRIO</a:t>
            </a:r>
          </a:p>
        </p:txBody>
      </p:sp>
      <p:pic>
        <p:nvPicPr>
          <p:cNvPr id="26" name="Imagem 25" descr="Ícone&#10;&#10;Descrição gerada automaticamente">
            <a:extLst>
              <a:ext uri="{FF2B5EF4-FFF2-40B4-BE49-F238E27FC236}">
                <a16:creationId xmlns:a16="http://schemas.microsoft.com/office/drawing/2014/main" id="{2D36A0A6-BF0E-E878-CC4B-FF88ADC762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597992" y="5035460"/>
            <a:ext cx="570357" cy="57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95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4" grpId="0" animBg="1"/>
      <p:bldP spid="15" grpId="0" animBg="1"/>
      <p:bldP spid="18" grpId="0"/>
      <p:bldP spid="21" grpId="0"/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C4FE4DFB-DE8C-9D75-66DF-2969402F20C8}"/>
              </a:ext>
            </a:extLst>
          </p:cNvPr>
          <p:cNvSpPr/>
          <p:nvPr/>
        </p:nvSpPr>
        <p:spPr>
          <a:xfrm>
            <a:off x="0" y="6692348"/>
            <a:ext cx="12192000" cy="165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686CAB-56F5-1680-5CA1-27D00451A960}"/>
              </a:ext>
            </a:extLst>
          </p:cNvPr>
          <p:cNvSpPr/>
          <p:nvPr/>
        </p:nvSpPr>
        <p:spPr>
          <a:xfrm>
            <a:off x="654028" y="1113092"/>
            <a:ext cx="10883941" cy="4108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Conclusão</a:t>
            </a:r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7C601125-6778-9104-CD3C-5387D39C1154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5063351" y="3407851"/>
            <a:ext cx="1826758" cy="1826758"/>
          </a:xfrm>
          <a:prstGeom prst="rect">
            <a:avLst/>
          </a:prstGeom>
        </p:spPr>
      </p:pic>
      <p:pic>
        <p:nvPicPr>
          <p:cNvPr id="9" name="Imagem 8" descr="Forma&#10;&#10;Descrição gerada automaticamente com confiança baixa">
            <a:extLst>
              <a:ext uri="{FF2B5EF4-FFF2-40B4-BE49-F238E27FC236}">
                <a16:creationId xmlns:a16="http://schemas.microsoft.com/office/drawing/2014/main" id="{401ED810-D52D-55D2-04F8-C04E5282EBA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90226" y="3156957"/>
            <a:ext cx="2077652" cy="2077652"/>
          </a:xfrm>
          <a:prstGeom prst="rect">
            <a:avLst/>
          </a:prstGeom>
        </p:spPr>
      </p:pic>
      <p:pic>
        <p:nvPicPr>
          <p:cNvPr id="14" name="Imagem 13" descr="Forma&#10;&#10;Descrição gerada automaticamente">
            <a:extLst>
              <a:ext uri="{FF2B5EF4-FFF2-40B4-BE49-F238E27FC236}">
                <a16:creationId xmlns:a16="http://schemas.microsoft.com/office/drawing/2014/main" id="{A785D809-919D-3362-67E6-0BAFE88B6FF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7758649" y="3249667"/>
            <a:ext cx="2143125" cy="2143125"/>
          </a:xfrm>
          <a:prstGeom prst="rect">
            <a:avLst/>
          </a:prstGeom>
        </p:spPr>
      </p:pic>
      <p:pic>
        <p:nvPicPr>
          <p:cNvPr id="16" name="Imagem 15" descr="Forma&#10;&#10;Descrição gerada automaticamente com confiança média">
            <a:extLst>
              <a:ext uri="{FF2B5EF4-FFF2-40B4-BE49-F238E27FC236}">
                <a16:creationId xmlns:a16="http://schemas.microsoft.com/office/drawing/2014/main" id="{3F40EC51-B62E-CA4F-2372-CA8DB3EF56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33217" y="3743746"/>
            <a:ext cx="1087026" cy="1154965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3A522ED0-6D0E-1CE4-4205-63ABF246DE3F}"/>
              </a:ext>
            </a:extLst>
          </p:cNvPr>
          <p:cNvSpPr txBox="1"/>
          <p:nvPr/>
        </p:nvSpPr>
        <p:spPr>
          <a:xfrm>
            <a:off x="1904091" y="2510677"/>
            <a:ext cx="2849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Número de Roubos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6B45DFD-4181-440F-962D-CAE6556FBA3A}"/>
              </a:ext>
            </a:extLst>
          </p:cNvPr>
          <p:cNvSpPr txBox="1"/>
          <p:nvPr/>
        </p:nvSpPr>
        <p:spPr>
          <a:xfrm>
            <a:off x="7289447" y="2514295"/>
            <a:ext cx="3081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Índice Brasileiro de Privação</a:t>
            </a:r>
          </a:p>
        </p:txBody>
      </p:sp>
    </p:spTree>
    <p:extLst>
      <p:ext uri="{BB962C8B-B14F-4D97-AF65-F5344CB8AC3E}">
        <p14:creationId xmlns:p14="http://schemas.microsoft.com/office/powerpoint/2010/main" val="4248691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048CA6E-79FE-BF7D-AF35-0F458ED105B9}"/>
              </a:ext>
            </a:extLst>
          </p:cNvPr>
          <p:cNvSpPr txBox="1">
            <a:spLocks/>
          </p:cNvSpPr>
          <p:nvPr/>
        </p:nvSpPr>
        <p:spPr>
          <a:xfrm>
            <a:off x="4574087" y="6416775"/>
            <a:ext cx="3043825" cy="27557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OBRIGADO!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1B92FB5-3781-87A9-A0C1-293191FBCEF1}"/>
              </a:ext>
            </a:extLst>
          </p:cNvPr>
          <p:cNvSpPr/>
          <p:nvPr/>
        </p:nvSpPr>
        <p:spPr>
          <a:xfrm>
            <a:off x="0" y="6692348"/>
            <a:ext cx="12192000" cy="165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2FF0C2C-1654-8E8B-1A3B-AF480B53D86F}"/>
              </a:ext>
            </a:extLst>
          </p:cNvPr>
          <p:cNvSpPr txBox="1"/>
          <p:nvPr/>
        </p:nvSpPr>
        <p:spPr>
          <a:xfrm>
            <a:off x="3917520" y="3831299"/>
            <a:ext cx="4356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Douglas Rios Ramos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1F973B-1E82-F333-38CA-01547C3B647E}"/>
              </a:ext>
            </a:extLst>
          </p:cNvPr>
          <p:cNvSpPr txBox="1"/>
          <p:nvPr/>
        </p:nvSpPr>
        <p:spPr>
          <a:xfrm>
            <a:off x="3917517" y="5415710"/>
            <a:ext cx="4356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Karla Thayane de Oliveira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1F87C9D-1198-391F-355A-8E2E37B930ED}"/>
              </a:ext>
            </a:extLst>
          </p:cNvPr>
          <p:cNvSpPr txBox="1"/>
          <p:nvPr/>
        </p:nvSpPr>
        <p:spPr>
          <a:xfrm>
            <a:off x="4036364" y="4623505"/>
            <a:ext cx="4356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Elaine Cesar Camilo de Oliveira Reghini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84F38F-D97C-9E48-7E8A-FEFCA6CE1200}"/>
              </a:ext>
            </a:extLst>
          </p:cNvPr>
          <p:cNvSpPr txBox="1"/>
          <p:nvPr/>
        </p:nvSpPr>
        <p:spPr>
          <a:xfrm>
            <a:off x="3917518" y="4046029"/>
            <a:ext cx="4356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douglas.ramos2@fatec.sp.gov.br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2AA54C6-7D62-6519-F6C4-01FDB4ADD632}"/>
              </a:ext>
            </a:extLst>
          </p:cNvPr>
          <p:cNvSpPr txBox="1"/>
          <p:nvPr/>
        </p:nvSpPr>
        <p:spPr>
          <a:xfrm>
            <a:off x="4036364" y="4865719"/>
            <a:ext cx="4356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elaine.reghini@fatec.sp.gov.br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FC5E353-C14A-A5CD-7333-AEFC464C3F27}"/>
              </a:ext>
            </a:extLst>
          </p:cNvPr>
          <p:cNvSpPr txBox="1"/>
          <p:nvPr/>
        </p:nvSpPr>
        <p:spPr>
          <a:xfrm>
            <a:off x="3917516" y="5659550"/>
            <a:ext cx="4356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karla.oliveira7@fatec.sp.</a:t>
            </a:r>
            <a:r>
              <a:rPr lang="pt-BR" sz="1400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gov</a:t>
            </a:r>
            <a:r>
              <a:rPr lang="pt-BR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.br</a:t>
            </a:r>
          </a:p>
        </p:txBody>
      </p:sp>
    </p:spTree>
    <p:extLst>
      <p:ext uri="{BB962C8B-B14F-4D97-AF65-F5344CB8AC3E}">
        <p14:creationId xmlns:p14="http://schemas.microsoft.com/office/powerpoint/2010/main" val="261182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9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245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Rocha</dc:creator>
  <cp:lastModifiedBy>DOUGLAS RIOS RAMOS</cp:lastModifiedBy>
  <cp:revision>13</cp:revision>
  <dcterms:created xsi:type="dcterms:W3CDTF">2023-03-16T21:20:46Z</dcterms:created>
  <dcterms:modified xsi:type="dcterms:W3CDTF">2023-06-14T22:52:14Z</dcterms:modified>
</cp:coreProperties>
</file>