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5" r:id="rId2"/>
    <p:sldId id="357" r:id="rId3"/>
    <p:sldId id="358" r:id="rId4"/>
    <p:sldId id="310" r:id="rId5"/>
    <p:sldId id="346" r:id="rId6"/>
    <p:sldId id="347" r:id="rId7"/>
    <p:sldId id="348" r:id="rId8"/>
    <p:sldId id="349" r:id="rId9"/>
    <p:sldId id="355" r:id="rId10"/>
    <p:sldId id="350" r:id="rId11"/>
    <p:sldId id="351" r:id="rId12"/>
    <p:sldId id="352" r:id="rId13"/>
    <p:sldId id="356" r:id="rId14"/>
    <p:sldId id="353" r:id="rId15"/>
    <p:sldId id="354" r:id="rId16"/>
    <p:sldId id="359" r:id="rId17"/>
    <p:sldId id="360" r:id="rId18"/>
    <p:sldId id="361" r:id="rId19"/>
    <p:sldId id="311" r:id="rId20"/>
  </p:sldIdLst>
  <p:sldSz cx="12188825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36" autoAdjust="0"/>
    <p:restoredTop sz="94629" autoAdjust="0"/>
  </p:normalViewPr>
  <p:slideViewPr>
    <p:cSldViewPr showGuides="1">
      <p:cViewPr varScale="1">
        <p:scale>
          <a:sx n="74" d="100"/>
          <a:sy n="74" d="100"/>
        </p:scale>
        <p:origin x="714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12/9/2015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12/9/2015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24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22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12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93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22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53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39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94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06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68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99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24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92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0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26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17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67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1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12/9/2015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12/9/2015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12/9/2015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12/9/2015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12/9/2015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12/9/2015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12/9/2015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Banco de Dados e Computação Móvel</a:t>
            </a:r>
            <a:endParaRPr lang="en-US" dirty="0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solidFill>
                  <a:schemeClr val="accent5">
                    <a:lumMod val="75000"/>
                  </a:schemeClr>
                </a:solidFill>
              </a:rPr>
              <a:t>Marcelo A. </a:t>
            </a:r>
            <a:r>
              <a:rPr lang="it-IT" dirty="0" smtClean="0">
                <a:solidFill>
                  <a:schemeClr val="accent5">
                    <a:lumMod val="75000"/>
                  </a:schemeClr>
                </a:solidFill>
              </a:rPr>
              <a:t>Winkler	10/0113681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it-IT" dirty="0">
                <a:solidFill>
                  <a:schemeClr val="accent5">
                    <a:lumMod val="75000"/>
                  </a:schemeClr>
                </a:solidFill>
              </a:rPr>
              <a:t>Douglas </a:t>
            </a:r>
            <a:r>
              <a:rPr lang="it-IT" dirty="0" smtClean="0">
                <a:solidFill>
                  <a:schemeClr val="accent5">
                    <a:lumMod val="75000"/>
                  </a:schemeClr>
                </a:solidFill>
              </a:rPr>
              <a:t>S. </a:t>
            </a:r>
            <a:r>
              <a:rPr lang="it-IT" dirty="0" smtClean="0">
                <a:solidFill>
                  <a:schemeClr val="accent5">
                    <a:lumMod val="75000"/>
                  </a:schemeClr>
                </a:solidFill>
              </a:rPr>
              <a:t>Yokoyama	13/0024902	</a:t>
            </a:r>
            <a:endParaRPr lang="en-US" dirty="0" err="1">
              <a:solidFill>
                <a:schemeClr val="accent5">
                  <a:lumMod val="7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Computação Pervasiva e Ubíqua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lvl="3"/>
            <a:r>
              <a:rPr lang="en-US" sz="3400" dirty="0">
                <a:latin typeface="Arial" charset="0"/>
              </a:rPr>
              <a:t>Exemplo de computação Ubíqua é o projeto </a:t>
            </a:r>
            <a:r>
              <a:rPr lang="en-US" sz="3400" i="1" dirty="0">
                <a:latin typeface="Arial" charset="0"/>
              </a:rPr>
              <a:t>Aware Home </a:t>
            </a:r>
            <a:r>
              <a:rPr lang="en-US" sz="3400" dirty="0">
                <a:latin typeface="Arial" charset="0"/>
              </a:rPr>
              <a:t>desenvolvido pelo Instituto de Tecnologia da </a:t>
            </a:r>
            <a:r>
              <a:rPr lang="en-US" sz="3400" dirty="0" err="1">
                <a:latin typeface="Arial" charset="0"/>
              </a:rPr>
              <a:t>Geórgia</a:t>
            </a:r>
            <a:r>
              <a:rPr lang="en-US" sz="3400" dirty="0">
                <a:latin typeface="Arial" charset="0"/>
              </a:rPr>
              <a:t>.</a:t>
            </a:r>
          </a:p>
          <a:p>
            <a:pPr lvl="3"/>
            <a:r>
              <a:rPr lang="en-US" sz="3400" dirty="0">
                <a:latin typeface="Arial" charset="0"/>
              </a:rPr>
              <a:t>Esse projeto investiga os diferentes tipos de serviço que podem ser fornecidos por uma aplicação que é ciente das </a:t>
            </a:r>
            <a:r>
              <a:rPr lang="en-US" sz="3400" dirty="0" err="1">
                <a:latin typeface="Arial" charset="0"/>
              </a:rPr>
              <a:t>atividades</a:t>
            </a:r>
            <a:r>
              <a:rPr lang="en-US" sz="3400" dirty="0">
                <a:latin typeface="Arial" charset="0"/>
              </a:rPr>
              <a:t> </a:t>
            </a:r>
            <a:r>
              <a:rPr lang="en-US" sz="3400" dirty="0" smtClean="0">
                <a:latin typeface="Arial" charset="0"/>
              </a:rPr>
              <a:t>dos </a:t>
            </a:r>
            <a:r>
              <a:rPr lang="en-US" sz="3400" dirty="0">
                <a:latin typeface="Arial" charset="0"/>
              </a:rPr>
              <a:t>moradores de uma casa.</a:t>
            </a:r>
          </a:p>
          <a:p>
            <a:pPr lvl="3"/>
            <a:r>
              <a:rPr lang="en-US" sz="3400" dirty="0">
                <a:latin typeface="Arial" charset="0"/>
              </a:rPr>
              <a:t>A partir dessas informações é possível construir modelos de comportamento humano e, assim, auxiliar os computadores em tomar decisões que podem ajudar </a:t>
            </a:r>
            <a:r>
              <a:rPr lang="en-US" sz="3400" dirty="0" err="1">
                <a:latin typeface="Arial" charset="0"/>
              </a:rPr>
              <a:t>os</a:t>
            </a:r>
            <a:r>
              <a:rPr lang="en-US" sz="3400" dirty="0">
                <a:latin typeface="Arial" charset="0"/>
              </a:rPr>
              <a:t> </a:t>
            </a:r>
            <a:r>
              <a:rPr lang="en-US" sz="3400" dirty="0" err="1" smtClean="0">
                <a:latin typeface="Arial" charset="0"/>
              </a:rPr>
              <a:t>moradores</a:t>
            </a:r>
            <a:r>
              <a:rPr lang="en-US" sz="3400" dirty="0" smtClean="0">
                <a:latin typeface="Arial" charset="0"/>
              </a:rPr>
              <a:t>.</a:t>
            </a:r>
            <a:endParaRPr lang="en-US" sz="3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18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Banco de Dados Móveis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lvl="3"/>
            <a:r>
              <a:rPr lang="en-US" sz="3400" dirty="0">
                <a:latin typeface="Arial" charset="0"/>
              </a:rPr>
              <a:t>Um sistema </a:t>
            </a:r>
            <a:r>
              <a:rPr lang="en-US" sz="3400" dirty="0" err="1">
                <a:latin typeface="Arial" charset="0"/>
              </a:rPr>
              <a:t>distribuído</a:t>
            </a:r>
            <a:r>
              <a:rPr lang="en-US" sz="3400" dirty="0">
                <a:latin typeface="Arial" charset="0"/>
              </a:rPr>
              <a:t> é caracterizado por um conjunto de computadores interligados em rede que executam programas de forma cooperativa e o controle geral de recursos é descentralizados.</a:t>
            </a:r>
          </a:p>
          <a:p>
            <a:pPr lvl="3"/>
            <a:r>
              <a:rPr lang="en-US" sz="3400" dirty="0">
                <a:latin typeface="Arial" charset="0"/>
              </a:rPr>
              <a:t>Como vimos em sala de aula, o SGBD é um sistema de software que facilita o processo de definição, construção, manipulação e compartilhamento de bancos de dados entre vários usuários e aplicações.</a:t>
            </a:r>
          </a:p>
          <a:p>
            <a:pPr lvl="3"/>
            <a:r>
              <a:rPr lang="en-US" sz="3400" dirty="0">
                <a:latin typeface="Arial" charset="0"/>
              </a:rPr>
              <a:t>Sendo assim, o SGBD pode ser considerado um sistema distribuido uma vez que compartilha recursos computacionais com outros componentes no seu ambiente computacional móvel.</a:t>
            </a:r>
          </a:p>
        </p:txBody>
      </p:sp>
    </p:spTree>
    <p:extLst>
      <p:ext uri="{BB962C8B-B14F-4D97-AF65-F5344CB8AC3E}">
        <p14:creationId xmlns:p14="http://schemas.microsoft.com/office/powerpoint/2010/main" val="62790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Banco de Dados Móveis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lvl="3"/>
            <a:r>
              <a:rPr lang="en-US" sz="3400" dirty="0">
                <a:latin typeface="Arial" charset="0"/>
              </a:rPr>
              <a:t>Assim, os bancos de dados móveis podem ser distribuídos de duas formas:</a:t>
            </a:r>
          </a:p>
          <a:p>
            <a:pPr lvl="4"/>
            <a:r>
              <a:rPr lang="en-US" sz="3400" dirty="0">
                <a:latin typeface="Arial" charset="0"/>
              </a:rPr>
              <a:t>O banco de dados por completo é distribuído, com replicação total ou parcial de dados, pela rede com fio. Nesse caso, há um SGBD hospedeiro fixo (servidor com endereço de </a:t>
            </a:r>
            <a:r>
              <a:rPr lang="en-US" sz="3400" dirty="0" err="1">
                <a:latin typeface="Arial" charset="0"/>
              </a:rPr>
              <a:t>rede</a:t>
            </a:r>
            <a:r>
              <a:rPr lang="en-US" sz="3400" dirty="0">
                <a:latin typeface="Arial" charset="0"/>
              </a:rPr>
              <a:t> </a:t>
            </a:r>
            <a:r>
              <a:rPr lang="en-US" sz="3400" dirty="0" err="1" smtClean="0">
                <a:latin typeface="Arial" charset="0"/>
              </a:rPr>
              <a:t>fixo</a:t>
            </a:r>
            <a:r>
              <a:rPr lang="en-US" sz="3400" dirty="0" smtClean="0">
                <a:latin typeface="Arial" charset="0"/>
              </a:rPr>
              <a:t>)e que </a:t>
            </a:r>
            <a:r>
              <a:rPr lang="en-US" sz="3400" dirty="0">
                <a:latin typeface="Arial" charset="0"/>
              </a:rPr>
              <a:t>localiza unidades móveis e gerencia suas consultas e </a:t>
            </a:r>
            <a:r>
              <a:rPr lang="en-US" sz="3400" dirty="0" err="1" smtClean="0">
                <a:latin typeface="Arial" charset="0"/>
              </a:rPr>
              <a:t>transações</a:t>
            </a:r>
            <a:r>
              <a:rPr lang="en-US" sz="3400" dirty="0" smtClean="0">
                <a:latin typeface="Arial" charset="0"/>
              </a:rPr>
              <a:t>;</a:t>
            </a:r>
            <a:endParaRPr lang="en-US" sz="3400" dirty="0">
              <a:latin typeface="Arial" charset="0"/>
            </a:endParaRPr>
          </a:p>
          <a:p>
            <a:pPr lvl="4"/>
            <a:r>
              <a:rPr lang="en-US" sz="3400" dirty="0">
                <a:latin typeface="Arial" charset="0"/>
              </a:rPr>
              <a:t>O banco de dados é distribuido entre componentes conectados a rede com e sem fio. A responsabilidade de gerenciamento é compartilhada entre as unidades móveis (endereço de rede muda constantemente) e fixas. Esse SGBD em </a:t>
            </a:r>
            <a:r>
              <a:rPr lang="en-US" sz="3400" dirty="0" err="1">
                <a:latin typeface="Arial" charset="0"/>
              </a:rPr>
              <a:t>dispositvos</a:t>
            </a:r>
            <a:r>
              <a:rPr lang="en-US" sz="3400" dirty="0">
                <a:latin typeface="Arial" charset="0"/>
              </a:rPr>
              <a:t> móveis são chamados de Sistemas de Gerenciadores de Banco de Dados Móveis (SGBDM).</a:t>
            </a:r>
          </a:p>
        </p:txBody>
      </p:sp>
    </p:spTree>
    <p:extLst>
      <p:ext uri="{BB962C8B-B14F-4D97-AF65-F5344CB8AC3E}">
        <p14:creationId xmlns:p14="http://schemas.microsoft.com/office/powerpoint/2010/main" val="203615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Banco de Dados Móveis</a:t>
            </a:r>
          </a:p>
        </p:txBody>
      </p:sp>
      <p:pic>
        <p:nvPicPr>
          <p:cNvPr id="2" name="Content Placeholder 1" descr="Cenario_BD_moveis_e_fixo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71019" y="1752600"/>
            <a:ext cx="6046787" cy="4764984"/>
          </a:xfrm>
        </p:spPr>
      </p:pic>
    </p:spTree>
    <p:extLst>
      <p:ext uri="{BB962C8B-B14F-4D97-AF65-F5344CB8AC3E}">
        <p14:creationId xmlns:p14="http://schemas.microsoft.com/office/powerpoint/2010/main" val="409279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Banco de Dados Móveis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lvl="4"/>
            <a:r>
              <a:rPr lang="en-US" sz="3400" dirty="0">
                <a:latin typeface="Arial" charset="0"/>
              </a:rPr>
              <a:t>Exemplos de aplicações para bancos de dados </a:t>
            </a:r>
            <a:r>
              <a:rPr lang="en-US" sz="3400" dirty="0" err="1">
                <a:latin typeface="Arial" charset="0"/>
              </a:rPr>
              <a:t>móveis</a:t>
            </a:r>
            <a:r>
              <a:rPr lang="en-US" sz="3400" dirty="0">
                <a:latin typeface="Arial" charset="0"/>
              </a:rPr>
              <a:t>:</a:t>
            </a:r>
          </a:p>
          <a:p>
            <a:pPr lvl="5">
              <a:lnSpc>
                <a:spcPct val="90000"/>
              </a:lnSpc>
            </a:pPr>
            <a:r>
              <a:rPr lang="en-US" sz="3400" dirty="0">
                <a:latin typeface="Arial" charset="0"/>
              </a:rPr>
              <a:t>Vendas de produtos com acesso a estoque em tempo </a:t>
            </a:r>
            <a:r>
              <a:rPr lang="en-US" sz="3400" dirty="0" smtClean="0">
                <a:latin typeface="Arial" charset="0"/>
              </a:rPr>
              <a:t>real;</a:t>
            </a:r>
            <a:endParaRPr lang="en-US" sz="3400" dirty="0">
              <a:latin typeface="Arial" charset="0"/>
            </a:endParaRPr>
          </a:p>
          <a:p>
            <a:pPr lvl="5">
              <a:lnSpc>
                <a:spcPct val="90000"/>
              </a:lnSpc>
            </a:pPr>
            <a:r>
              <a:rPr lang="en-US" sz="3400" dirty="0">
                <a:latin typeface="Arial" charset="0"/>
              </a:rPr>
              <a:t>Acompanhamento e orientação de procedimentos médico </a:t>
            </a:r>
            <a:r>
              <a:rPr lang="en-US" sz="3400" dirty="0" err="1">
                <a:latin typeface="Arial" charset="0"/>
              </a:rPr>
              <a:t>em</a:t>
            </a:r>
            <a:r>
              <a:rPr lang="en-US" sz="3400" dirty="0">
                <a:latin typeface="Arial" charset="0"/>
              </a:rPr>
              <a:t> </a:t>
            </a:r>
            <a:r>
              <a:rPr lang="en-US" sz="3400" dirty="0" err="1" smtClean="0">
                <a:latin typeface="Arial" charset="0"/>
              </a:rPr>
              <a:t>ambulâncias</a:t>
            </a:r>
            <a:r>
              <a:rPr lang="en-US" sz="3400" dirty="0" smtClean="0">
                <a:latin typeface="Arial" charset="0"/>
              </a:rPr>
              <a:t>;</a:t>
            </a:r>
            <a:endParaRPr lang="en-US" sz="3400" dirty="0">
              <a:latin typeface="Arial" charset="0"/>
            </a:endParaRPr>
          </a:p>
          <a:p>
            <a:pPr lvl="5">
              <a:lnSpc>
                <a:spcPct val="90000"/>
              </a:lnSpc>
            </a:pPr>
            <a:r>
              <a:rPr lang="en-US" sz="3400" dirty="0">
                <a:latin typeface="Arial" charset="0"/>
              </a:rPr>
              <a:t>Controle de transportes de cargas e localização geográfica de caminhões através de </a:t>
            </a:r>
            <a:r>
              <a:rPr lang="en-US" sz="3400" dirty="0" err="1" smtClean="0">
                <a:latin typeface="Arial" charset="0"/>
              </a:rPr>
              <a:t>rastreamento</a:t>
            </a:r>
            <a:r>
              <a:rPr lang="en-US" sz="3400" dirty="0" smtClean="0">
                <a:latin typeface="Arial" charset="0"/>
              </a:rPr>
              <a:t>;</a:t>
            </a:r>
            <a:endParaRPr lang="en-US" sz="3400" dirty="0">
              <a:latin typeface="Arial" charset="0"/>
            </a:endParaRPr>
          </a:p>
          <a:p>
            <a:pPr lvl="5">
              <a:lnSpc>
                <a:spcPct val="90000"/>
              </a:lnSpc>
            </a:pPr>
            <a:r>
              <a:rPr lang="en-US" sz="3400" dirty="0">
                <a:latin typeface="Arial" charset="0"/>
              </a:rPr>
              <a:t>Recebimento e armazenamento de fotos de </a:t>
            </a:r>
            <a:r>
              <a:rPr lang="en-US" sz="3400" dirty="0" err="1">
                <a:latin typeface="Arial" charset="0"/>
              </a:rPr>
              <a:t>satélites</a:t>
            </a:r>
            <a:r>
              <a:rPr lang="en-US" sz="3400" dirty="0">
                <a:latin typeface="Arial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47042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Banco de Dados Móveis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4"/>
            <a:r>
              <a:rPr lang="en-US" sz="3400" dirty="0">
                <a:latin typeface="Arial" charset="0"/>
              </a:rPr>
              <a:t>Exemplos de SGBDMs:</a:t>
            </a:r>
          </a:p>
          <a:p>
            <a:pPr lvl="5">
              <a:lnSpc>
                <a:spcPct val="90000"/>
              </a:lnSpc>
            </a:pPr>
            <a:r>
              <a:rPr lang="en-US" sz="3400" dirty="0">
                <a:latin typeface="Arial" charset="0"/>
              </a:rPr>
              <a:t>Oracle Database Lite RDBMS</a:t>
            </a:r>
          </a:p>
          <a:p>
            <a:pPr lvl="5">
              <a:lnSpc>
                <a:spcPct val="90000"/>
              </a:lnSpc>
            </a:pPr>
            <a:r>
              <a:rPr lang="en-US" sz="3400" dirty="0">
                <a:latin typeface="Arial" charset="0"/>
              </a:rPr>
              <a:t>Microsoft SQL Server Mobile</a:t>
            </a:r>
          </a:p>
          <a:p>
            <a:pPr lvl="5">
              <a:lnSpc>
                <a:spcPct val="90000"/>
              </a:lnSpc>
            </a:pPr>
            <a:r>
              <a:rPr lang="en-US" sz="3400" dirty="0">
                <a:latin typeface="Arial" charset="0"/>
              </a:rPr>
              <a:t>Palm Database Manager (Palm OS)</a:t>
            </a:r>
          </a:p>
        </p:txBody>
      </p:sp>
    </p:spTree>
    <p:extLst>
      <p:ext uri="{BB962C8B-B14F-4D97-AF65-F5344CB8AC3E}">
        <p14:creationId xmlns:p14="http://schemas.microsoft.com/office/powerpoint/2010/main" val="78462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Replicação dos Dados em Banco de Dados Móveis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 lvl="5">
              <a:lnSpc>
                <a:spcPct val="90000"/>
              </a:lnSpc>
            </a:pPr>
            <a:r>
              <a:rPr lang="en-US" sz="3400" dirty="0">
                <a:latin typeface="Arial" charset="0"/>
              </a:rPr>
              <a:t>Cópias realizadas do banco de dados são armazenados em servidores que podem ser </a:t>
            </a:r>
            <a:r>
              <a:rPr lang="en-US" sz="3400" i="1" dirty="0">
                <a:latin typeface="Arial" charset="0"/>
              </a:rPr>
              <a:t>masters </a:t>
            </a:r>
            <a:r>
              <a:rPr lang="en-US" sz="3400" dirty="0">
                <a:latin typeface="Arial" charset="0"/>
              </a:rPr>
              <a:t>ou </a:t>
            </a:r>
            <a:r>
              <a:rPr lang="en-US" sz="3400" i="1" dirty="0">
                <a:latin typeface="Arial" charset="0"/>
              </a:rPr>
              <a:t>slaves.</a:t>
            </a:r>
          </a:p>
          <a:p>
            <a:pPr lvl="5">
              <a:lnSpc>
                <a:spcPct val="90000"/>
              </a:lnSpc>
            </a:pPr>
            <a:r>
              <a:rPr lang="en-US" sz="3400" dirty="0">
                <a:latin typeface="Arial" charset="0"/>
              </a:rPr>
              <a:t>Os servidores </a:t>
            </a:r>
            <a:r>
              <a:rPr lang="en-US" sz="3400" i="1" dirty="0">
                <a:latin typeface="Arial" charset="0"/>
              </a:rPr>
              <a:t>masters</a:t>
            </a:r>
            <a:r>
              <a:rPr lang="en-US" sz="3400" dirty="0">
                <a:latin typeface="Arial" charset="0"/>
              </a:rPr>
              <a:t> permitem que suas cópias podem ser atualizadas já os </a:t>
            </a:r>
            <a:r>
              <a:rPr lang="en-US" sz="3400" i="1" dirty="0">
                <a:latin typeface="Arial" charset="0"/>
              </a:rPr>
              <a:t>slaves</a:t>
            </a:r>
            <a:r>
              <a:rPr lang="en-US" sz="3400" dirty="0">
                <a:latin typeface="Arial" charset="0"/>
              </a:rPr>
              <a:t> somente permitem que suas sejam lidas.</a:t>
            </a:r>
          </a:p>
          <a:p>
            <a:pPr lvl="5">
              <a:lnSpc>
                <a:spcPct val="90000"/>
              </a:lnSpc>
            </a:pPr>
            <a:r>
              <a:rPr lang="en-US" sz="3400" dirty="0">
                <a:latin typeface="Arial" charset="0"/>
              </a:rPr>
              <a:t>A replicação de dados deve assegurar os seus dados replicados permaneçam consistentes por meio de duas propriedades de transações que são consistência eventual e serializabilidade de cópia única.</a:t>
            </a:r>
          </a:p>
          <a:p>
            <a:pPr lvl="5">
              <a:lnSpc>
                <a:spcPct val="90000"/>
              </a:lnSpc>
            </a:pPr>
            <a:r>
              <a:rPr lang="en-US" sz="3400" dirty="0">
                <a:latin typeface="Arial" charset="0"/>
              </a:rPr>
              <a:t>Consistência eventual garante que uma cópia deve convergir para um estado final único em um determinado tempo, independente das operações executadas sobre suas cópias.</a:t>
            </a:r>
          </a:p>
          <a:p>
            <a:pPr lvl="5">
              <a:lnSpc>
                <a:spcPct val="90000"/>
              </a:lnSpc>
            </a:pPr>
            <a:r>
              <a:rPr lang="en-US" sz="3400" dirty="0">
                <a:latin typeface="Arial" charset="0"/>
              </a:rPr>
              <a:t>A serializabilidade de cópia única garante que a ordem de execução de transações sobre um conjunto de réplicas deve ser igual a sua execução serial.</a:t>
            </a:r>
          </a:p>
        </p:txBody>
      </p:sp>
    </p:spTree>
    <p:extLst>
      <p:ext uri="{BB962C8B-B14F-4D97-AF65-F5344CB8AC3E}">
        <p14:creationId xmlns:p14="http://schemas.microsoft.com/office/powerpoint/2010/main" val="7529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Replicação dos Dados em Banco de Dados Móveis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lvl="5">
              <a:lnSpc>
                <a:spcPct val="90000"/>
              </a:lnSpc>
            </a:pPr>
            <a:r>
              <a:rPr lang="en-US" sz="3400" dirty="0">
                <a:latin typeface="Arial" charset="0"/>
              </a:rPr>
              <a:t>A replicação e distribuição dos dados em banco de dados </a:t>
            </a:r>
            <a:r>
              <a:rPr lang="en-US" sz="3400" dirty="0" err="1">
                <a:latin typeface="Arial" charset="0"/>
              </a:rPr>
              <a:t>móveis</a:t>
            </a:r>
            <a:r>
              <a:rPr lang="en-US" sz="3400" dirty="0">
                <a:latin typeface="Arial" charset="0"/>
              </a:rPr>
              <a:t> aumenta a confiabilidade e disponibilidade de dados, além de aumentar o desempenho das consultas executadas nas réplicas locais.</a:t>
            </a:r>
          </a:p>
          <a:p>
            <a:pPr lvl="5">
              <a:lnSpc>
                <a:spcPct val="90000"/>
              </a:lnSpc>
            </a:pPr>
            <a:r>
              <a:rPr lang="en-US" sz="3400" dirty="0">
                <a:latin typeface="Arial" charset="0"/>
              </a:rPr>
              <a:t>As </a:t>
            </a:r>
            <a:r>
              <a:rPr lang="en-US" sz="3400" dirty="0" err="1">
                <a:latin typeface="Arial" charset="0"/>
              </a:rPr>
              <a:t>réplicas</a:t>
            </a:r>
            <a:r>
              <a:rPr lang="en-US" sz="3400" dirty="0">
                <a:latin typeface="Arial" charset="0"/>
              </a:rPr>
              <a:t> garantem a disponibilidade dos dados mesmo que ocorra uma falha em um dos servidores </a:t>
            </a:r>
            <a:r>
              <a:rPr lang="en-US" sz="3400" dirty="0" err="1">
                <a:latin typeface="Arial" charset="0"/>
              </a:rPr>
              <a:t>disponíveis</a:t>
            </a:r>
            <a:r>
              <a:rPr lang="en-US" sz="3400" dirty="0">
                <a:latin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368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A computação móvel como vimos está em grande crescimento e faz parte cada vez mais do nosso cotidiano, mudando o conceito de banco de dados e criando novas formas de interação com os dados, facilitando o acesso dos mesmos. 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35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Referência Bibliográfica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1905000"/>
            <a:ext cx="9134475" cy="444663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lvl="1"/>
            <a:r>
              <a:rPr lang="pt-BR" sz="4000" dirty="0">
                <a:solidFill>
                  <a:srgbClr val="FFFFFF"/>
                </a:solidFill>
                <a:latin typeface="Liberation Serif" charset="0"/>
              </a:rPr>
              <a:t>Da Costa, A. S. Um protocolo distribuído </a:t>
            </a:r>
            <a:r>
              <a:rPr lang="pt-BR" sz="4000" dirty="0">
                <a:solidFill>
                  <a:srgbClr val="FFFFFF"/>
                </a:solidFill>
                <a:latin typeface="Liberation Serif"/>
              </a:rPr>
              <a:t>para controle de consistência em banco de dados replicados para ambiente de computação móvel. 2010. 78 f. Dissertação (Mestrado em Informática Aplicada) - Fundação Edson Queiroz, Universidade de Fortaleza, Fortaleza. 2010. </a:t>
            </a:r>
          </a:p>
          <a:p>
            <a:pPr lvl="1"/>
            <a:r>
              <a:rPr lang="pt-BR" sz="4000" dirty="0">
                <a:solidFill>
                  <a:srgbClr val="FFFFFF"/>
                </a:solidFill>
                <a:latin typeface="Liberation Serif" charset="0"/>
              </a:rPr>
              <a:t>Siqueira, F.S. </a:t>
            </a:r>
            <a:r>
              <a:rPr lang="pt-BR" sz="4000" dirty="0" err="1">
                <a:solidFill>
                  <a:srgbClr val="FFFFFF"/>
                </a:solidFill>
                <a:latin typeface="Liberation Serif" charset="0"/>
              </a:rPr>
              <a:t>Mbda</a:t>
            </a:r>
            <a:r>
              <a:rPr lang="pt-BR" sz="4000" dirty="0">
                <a:solidFill>
                  <a:srgbClr val="FFFFFF"/>
                </a:solidFill>
                <a:latin typeface="Liberation Serif" charset="0"/>
              </a:rPr>
              <a:t>: uma arquitetura para administração remota de banco de dados em ambientes de computação </a:t>
            </a:r>
            <a:r>
              <a:rPr lang="pt-BR" sz="4000" dirty="0" smtClean="0">
                <a:solidFill>
                  <a:srgbClr val="FFFFFF"/>
                </a:solidFill>
                <a:latin typeface="Liberation Serif" charset="0"/>
              </a:rPr>
              <a:t>ubíqua</a:t>
            </a:r>
            <a:r>
              <a:rPr lang="pt-BR" sz="4000" dirty="0">
                <a:solidFill>
                  <a:srgbClr val="FFFFFF"/>
                </a:solidFill>
                <a:latin typeface="Liberation Serif" charset="0"/>
              </a:rPr>
              <a:t>. 2006. 119 f. Dissertação (Mestrado em Informática Aplicada) - Fundação Edson Queiroz, Universidade de Fortaleza, Fortaleza. 2006. </a:t>
            </a:r>
            <a:r>
              <a:rPr lang="pt-BR" sz="4000" dirty="0">
                <a:solidFill>
                  <a:srgbClr val="000000"/>
                </a:solidFill>
                <a:latin typeface="Liberation Serif" charset="0"/>
              </a:rPr>
              <a:t> </a:t>
            </a:r>
            <a:endParaRPr lang="pt-BR" sz="4000" dirty="0" smtClean="0">
              <a:solidFill>
                <a:srgbClr val="000000"/>
              </a:solidFill>
              <a:latin typeface="Liberation Serif" charset="0"/>
            </a:endParaRPr>
          </a:p>
          <a:p>
            <a:pPr lvl="1"/>
            <a:endParaRPr lang="pt-BR" sz="4000" dirty="0">
              <a:latin typeface="Liberation Serif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Introdução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815975" lvl="1" indent="-571500"/>
            <a:r>
              <a:rPr lang="en-US" sz="3800" dirty="0"/>
              <a:t>A computação móvel tem sido presente em todos os lugares do mundo atualmente.</a:t>
            </a:r>
          </a:p>
          <a:p>
            <a:pPr marL="815975" lvl="1" indent="-571500"/>
            <a:r>
              <a:rPr lang="en-US" sz="3800" dirty="0"/>
              <a:t>Utilizamos a computação móvel para comunicação, para trabalhar, para entretenimento, para captura e compartilhamento de fotos, etc.</a:t>
            </a:r>
          </a:p>
          <a:p>
            <a:pPr marL="815975" lvl="1" indent="-571500"/>
            <a:r>
              <a:rPr lang="en-US" sz="3800" dirty="0"/>
              <a:t>Bancos de dados tem utilizado a computação móvel como uma estratégia eficiente para aumentar a disponibilidade e escalabilidade dos dados, assim como a vazão das transações.</a:t>
            </a:r>
          </a:p>
          <a:p>
            <a:pPr marL="815975" lvl="1" indent="-571500"/>
            <a:r>
              <a:rPr lang="en-US" sz="3800" dirty="0"/>
              <a:t>A integração da computação móvel com bancos de dados e sua aplicação são assuntos que serão abordados a seguir.</a:t>
            </a:r>
          </a:p>
        </p:txBody>
      </p:sp>
    </p:spTree>
    <p:extLst>
      <p:ext uri="{BB962C8B-B14F-4D97-AF65-F5344CB8AC3E}">
        <p14:creationId xmlns:p14="http://schemas.microsoft.com/office/powerpoint/2010/main" val="99986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Sumário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815975" lvl="1" indent="-571500"/>
            <a:r>
              <a:rPr lang="en-US" sz="3800" dirty="0"/>
              <a:t>Computação móvel</a:t>
            </a:r>
          </a:p>
          <a:p>
            <a:pPr marL="815975" lvl="1" indent="-571500"/>
            <a:r>
              <a:rPr lang="en-US" sz="3800" dirty="0"/>
              <a:t>Mobilidade em Banco de Dados</a:t>
            </a:r>
          </a:p>
          <a:p>
            <a:pPr marL="815975" lvl="1" indent="-571500"/>
            <a:r>
              <a:rPr lang="en-US" sz="3800" dirty="0"/>
              <a:t>Computação Pervasiva e Ubíqua</a:t>
            </a:r>
          </a:p>
          <a:p>
            <a:pPr marL="815975" lvl="1" indent="-571500"/>
            <a:r>
              <a:rPr lang="en-US" sz="3800" dirty="0"/>
              <a:t>Banco de Dados </a:t>
            </a:r>
            <a:r>
              <a:rPr lang="en-US" sz="3800" dirty="0" err="1"/>
              <a:t>Móveis</a:t>
            </a:r>
            <a:endParaRPr lang="en-US" sz="3800" dirty="0"/>
          </a:p>
          <a:p>
            <a:pPr marL="815975" lvl="1" indent="-571500"/>
            <a:r>
              <a:rPr lang="en-US" sz="3800" dirty="0"/>
              <a:t>Replicação dos Dados em Banco de Dados </a:t>
            </a:r>
            <a:r>
              <a:rPr lang="en-US" sz="3800" dirty="0" err="1"/>
              <a:t>Móveis</a:t>
            </a:r>
          </a:p>
        </p:txBody>
      </p:sp>
    </p:spTree>
    <p:extLst>
      <p:ext uri="{BB962C8B-B14F-4D97-AF65-F5344CB8AC3E}">
        <p14:creationId xmlns:p14="http://schemas.microsoft.com/office/powerpoint/2010/main" val="60316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Computação Móvel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815975" lvl="1" indent="-571500"/>
            <a:r>
              <a:rPr lang="en-US" sz="3800" dirty="0"/>
              <a:t>A integração das tecnologias de computadores móveis e comunicação sem fio deram origem ao paradigma de computação móvel.</a:t>
            </a:r>
          </a:p>
          <a:p>
            <a:pPr marL="815975" lvl="1" indent="-571500"/>
            <a:r>
              <a:rPr lang="en-US" sz="3800" dirty="0"/>
              <a:t>A computação móvel tem como objetivo prover ao usuário acesso a rede independente de sua posição física.</a:t>
            </a:r>
          </a:p>
          <a:p>
            <a:pPr marL="815975" lvl="1" indent="-571500"/>
            <a:r>
              <a:rPr lang="en-US" sz="3800" dirty="0"/>
              <a:t>Ela aumenta a capacidade de fisicamente mover os serviços computacionais com o usuário tornando os serviços sempre disponíveis.</a:t>
            </a:r>
          </a:p>
          <a:p>
            <a:pPr marL="815975" lvl="1" indent="-571500"/>
            <a:r>
              <a:rPr lang="en-US" sz="3800" dirty="0"/>
              <a:t>Elementos típicos encontrados nesse ambiente computacional são os agentes móveis (software móveis) como telefones celulares, notebooks, tablets, etc., estações base de suporte à mobilidade e a rede fixa.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/>
            </a:r>
            <a:br>
              <a:rPr lang="en-US" sz="5400" dirty="0"/>
            </a:br>
            <a:r>
              <a:rPr lang="pt-BR" sz="4000" dirty="0">
                <a:latin typeface="Corbel" charset="0"/>
              </a:rPr>
              <a:t>Modelo de uma arquitetura para ambiente computacional com suporte à mobilidade</a:t>
            </a:r>
          </a:p>
        </p:txBody>
      </p:sp>
      <p:pic>
        <p:nvPicPr>
          <p:cNvPr id="6" name="Content Placeholder 5" descr="Cenário_computacao_movel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24821" y="1777285"/>
            <a:ext cx="6139184" cy="4726359"/>
          </a:xfrm>
        </p:spPr>
      </p:pic>
    </p:spTree>
    <p:extLst>
      <p:ext uri="{BB962C8B-B14F-4D97-AF65-F5344CB8AC3E}">
        <p14:creationId xmlns:p14="http://schemas.microsoft.com/office/powerpoint/2010/main" val="18620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Mobilidade em Banco de Dados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815975" lvl="1" indent="-571500"/>
            <a:r>
              <a:rPr lang="en-US" sz="3800" dirty="0"/>
              <a:t>Mobilidade é a capacidade de movimento dos componentes da computação (clientes, servidores, dispositivos móveis, bancos de dados) em sua arquitetura computacional.</a:t>
            </a:r>
          </a:p>
          <a:p>
            <a:pPr marL="815975" lvl="1" indent="-571500"/>
            <a:r>
              <a:rPr lang="en-US" sz="3800" dirty="0"/>
              <a:t>Existe a mobilidade física e a mobilidade lógica na tecnologia de bancos de dados.</a:t>
            </a:r>
          </a:p>
          <a:p>
            <a:pPr marL="815975" lvl="1" indent="-571500"/>
            <a:r>
              <a:rPr lang="en-US" sz="3800" dirty="0">
                <a:latin typeface="Arial" charset="0"/>
              </a:rPr>
              <a:t>A </a:t>
            </a:r>
            <a:r>
              <a:rPr lang="en-US" sz="3800" dirty="0" err="1">
                <a:latin typeface="Arial" charset="0"/>
              </a:rPr>
              <a:t>mobilidade</a:t>
            </a:r>
            <a:r>
              <a:rPr lang="en-US" sz="3800" dirty="0">
                <a:latin typeface="Arial" charset="0"/>
              </a:rPr>
              <a:t> </a:t>
            </a:r>
            <a:r>
              <a:rPr lang="en-US" sz="3800" dirty="0" err="1" smtClean="0">
                <a:latin typeface="Arial" charset="0"/>
              </a:rPr>
              <a:t>física</a:t>
            </a:r>
            <a:r>
              <a:rPr lang="en-US" sz="3800" dirty="0" smtClean="0">
                <a:latin typeface="Arial" charset="0"/>
              </a:rPr>
              <a:t> </a:t>
            </a:r>
            <a:r>
              <a:rPr lang="en-US" sz="3800" dirty="0">
                <a:latin typeface="Arial" charset="0"/>
              </a:rPr>
              <a:t>é a mobilidade de clientes e servidores de bancos de dados através de diferentes regiões no </a:t>
            </a:r>
            <a:r>
              <a:rPr lang="en-US" sz="3800" dirty="0" err="1" smtClean="0">
                <a:latin typeface="Arial" charset="0"/>
              </a:rPr>
              <a:t>espaço</a:t>
            </a:r>
            <a:r>
              <a:rPr lang="en-US" sz="3800" dirty="0" smtClean="0">
                <a:latin typeface="Arial" charset="0"/>
              </a:rPr>
              <a:t>.</a:t>
            </a:r>
          </a:p>
          <a:p>
            <a:pPr marL="815975" lvl="1" indent="-571500"/>
            <a:r>
              <a:rPr lang="en-US" sz="3800" dirty="0">
                <a:latin typeface="Arial" charset="0"/>
              </a:rPr>
              <a:t>A </a:t>
            </a:r>
            <a:r>
              <a:rPr lang="en-US" sz="3800" dirty="0" err="1">
                <a:latin typeface="Arial" charset="0"/>
              </a:rPr>
              <a:t>mobilidade</a:t>
            </a:r>
            <a:r>
              <a:rPr lang="en-US" sz="3800" dirty="0">
                <a:latin typeface="Arial" charset="0"/>
              </a:rPr>
              <a:t> </a:t>
            </a:r>
            <a:r>
              <a:rPr lang="en-US" sz="3800" dirty="0" err="1">
                <a:latin typeface="Arial" charset="0"/>
              </a:rPr>
              <a:t>lógica</a:t>
            </a:r>
            <a:r>
              <a:rPr lang="en-US" sz="3800" dirty="0">
                <a:latin typeface="Arial" charset="0"/>
              </a:rPr>
              <a:t> é a </a:t>
            </a:r>
            <a:r>
              <a:rPr lang="en-US" sz="3800" dirty="0" err="1">
                <a:latin typeface="Arial" charset="0"/>
              </a:rPr>
              <a:t>capacidade</a:t>
            </a:r>
            <a:r>
              <a:rPr lang="en-US" sz="3800" dirty="0">
                <a:latin typeface="Arial" charset="0"/>
              </a:rPr>
              <a:t> de </a:t>
            </a:r>
            <a:r>
              <a:rPr lang="en-US" sz="3800" dirty="0" err="1">
                <a:latin typeface="Arial" charset="0"/>
              </a:rPr>
              <a:t>migração</a:t>
            </a:r>
            <a:r>
              <a:rPr lang="en-US" sz="3800" dirty="0">
                <a:latin typeface="Arial" charset="0"/>
              </a:rPr>
              <a:t> de </a:t>
            </a:r>
            <a:r>
              <a:rPr lang="en-US" sz="3800" dirty="0" err="1">
                <a:latin typeface="Arial" charset="0"/>
              </a:rPr>
              <a:t>informação</a:t>
            </a:r>
            <a:r>
              <a:rPr lang="en-US" sz="3800" dirty="0">
                <a:latin typeface="Arial" charset="0"/>
              </a:rPr>
              <a:t> (</a:t>
            </a:r>
            <a:r>
              <a:rPr lang="en-US" sz="3800" dirty="0" err="1">
                <a:latin typeface="Arial" charset="0"/>
              </a:rPr>
              <a:t>código</a:t>
            </a:r>
            <a:r>
              <a:rPr lang="en-US" sz="3800" dirty="0">
                <a:latin typeface="Arial" charset="0"/>
              </a:rPr>
              <a:t>) para </a:t>
            </a:r>
            <a:r>
              <a:rPr lang="en-US" sz="3800" dirty="0" err="1">
                <a:latin typeface="Arial" charset="0"/>
              </a:rPr>
              <a:t>diversos</a:t>
            </a:r>
            <a:r>
              <a:rPr lang="en-US" sz="3800" dirty="0">
                <a:latin typeface="Arial" charset="0"/>
              </a:rPr>
              <a:t> </a:t>
            </a:r>
            <a:r>
              <a:rPr lang="en-US" sz="3800" dirty="0" err="1">
                <a:latin typeface="Arial" charset="0"/>
              </a:rPr>
              <a:t>clientes</a:t>
            </a:r>
            <a:r>
              <a:rPr lang="en-US" sz="3800" dirty="0">
                <a:latin typeface="Arial" charset="0"/>
              </a:rPr>
              <a:t> </a:t>
            </a:r>
            <a:r>
              <a:rPr lang="en-US" sz="3800" dirty="0" err="1">
                <a:latin typeface="Arial" charset="0"/>
              </a:rPr>
              <a:t>móveis</a:t>
            </a:r>
            <a:r>
              <a:rPr lang="en-US" sz="3800" dirty="0">
                <a:latin typeface="Arial" charset="0"/>
              </a:rPr>
              <a:t> </a:t>
            </a:r>
            <a:r>
              <a:rPr lang="en-US" sz="3800" dirty="0" err="1">
                <a:latin typeface="Arial" charset="0"/>
              </a:rPr>
              <a:t>ou</a:t>
            </a:r>
            <a:r>
              <a:rPr lang="en-US" sz="3800" dirty="0">
                <a:latin typeface="Arial" charset="0"/>
              </a:rPr>
              <a:t> </a:t>
            </a:r>
            <a:r>
              <a:rPr lang="en-US" sz="3800" dirty="0" err="1">
                <a:latin typeface="Arial" charset="0"/>
              </a:rPr>
              <a:t>servidores</a:t>
            </a:r>
            <a:r>
              <a:rPr lang="en-US" sz="3800" dirty="0">
                <a:latin typeface="Arial" charset="0"/>
              </a:rPr>
              <a:t> de </a:t>
            </a:r>
            <a:r>
              <a:rPr lang="en-US" sz="3800" dirty="0" err="1">
                <a:latin typeface="Arial" charset="0"/>
              </a:rPr>
              <a:t>bancos</a:t>
            </a:r>
            <a:r>
              <a:rPr lang="en-US" sz="3800" dirty="0">
                <a:latin typeface="Arial" charset="0"/>
              </a:rPr>
              <a:t> de </a:t>
            </a:r>
            <a:r>
              <a:rPr lang="en-US" sz="3800" dirty="0" smtClean="0">
                <a:latin typeface="Arial" charset="0"/>
              </a:rPr>
              <a:t>dados. </a:t>
            </a:r>
            <a:endParaRPr lang="en-US" sz="3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84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Mobilidade em Banco de Dados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lvl="2"/>
            <a:r>
              <a:rPr lang="en-US" sz="3600" dirty="0">
                <a:latin typeface="Arial" charset="0"/>
              </a:rPr>
              <a:t>Alguns problemas relacionados a mobilidade que afetam o funcionamento e o desempenho dos bancos de dados são: </a:t>
            </a:r>
          </a:p>
          <a:p>
            <a:pPr lvl="3"/>
            <a:r>
              <a:rPr lang="en-US" sz="3400" dirty="0">
                <a:latin typeface="Arial" charset="0"/>
              </a:rPr>
              <a:t>Perda de comunicação (que podem levar ao cancelamento de </a:t>
            </a:r>
            <a:r>
              <a:rPr lang="en-US" sz="3400" dirty="0" err="1">
                <a:latin typeface="Arial" charset="0"/>
              </a:rPr>
              <a:t>transações</a:t>
            </a:r>
            <a:r>
              <a:rPr lang="en-US" sz="3400" dirty="0" smtClean="0">
                <a:latin typeface="Arial" charset="0"/>
              </a:rPr>
              <a:t>);</a:t>
            </a:r>
            <a:endParaRPr lang="en-US" sz="3400" dirty="0">
              <a:latin typeface="Arial" charset="0"/>
            </a:endParaRPr>
          </a:p>
          <a:p>
            <a:pPr lvl="3"/>
            <a:r>
              <a:rPr lang="en-US" sz="3400" dirty="0">
                <a:latin typeface="Arial" charset="0"/>
              </a:rPr>
              <a:t>Baixa taxa de transmissão que pode fazer </a:t>
            </a:r>
            <a:r>
              <a:rPr lang="en-US" sz="3400" dirty="0" err="1">
                <a:latin typeface="Arial" charset="0"/>
              </a:rPr>
              <a:t>consultas</a:t>
            </a:r>
            <a:r>
              <a:rPr lang="en-US" sz="3400" dirty="0">
                <a:latin typeface="Arial" charset="0"/>
              </a:rPr>
              <a:t> </a:t>
            </a:r>
            <a:r>
              <a:rPr lang="en-US" sz="3400" dirty="0" err="1" smtClean="0">
                <a:latin typeface="Arial" charset="0"/>
              </a:rPr>
              <a:t>demorarem</a:t>
            </a:r>
            <a:r>
              <a:rPr lang="en-US" sz="3400" dirty="0" smtClean="0">
                <a:latin typeface="Arial" charset="0"/>
              </a:rPr>
              <a:t>;</a:t>
            </a:r>
            <a:endParaRPr lang="en-US" sz="3400" dirty="0">
              <a:latin typeface="Arial" charset="0"/>
            </a:endParaRPr>
          </a:p>
          <a:p>
            <a:pPr lvl="3"/>
            <a:r>
              <a:rPr lang="en-US" sz="3400" dirty="0">
                <a:latin typeface="Arial" charset="0"/>
              </a:rPr>
              <a:t>Problemas na localização dos </a:t>
            </a:r>
            <a:r>
              <a:rPr lang="en-US" sz="3400" dirty="0" err="1">
                <a:latin typeface="Arial" charset="0"/>
              </a:rPr>
              <a:t>dispositivo</a:t>
            </a:r>
            <a:r>
              <a:rPr lang="en-US" sz="3400" dirty="0">
                <a:latin typeface="Arial" charset="0"/>
              </a:rPr>
              <a:t> </a:t>
            </a:r>
            <a:r>
              <a:rPr lang="en-US" sz="3400" dirty="0" err="1" smtClean="0">
                <a:latin typeface="Arial" charset="0"/>
              </a:rPr>
              <a:t>móveis</a:t>
            </a:r>
            <a:r>
              <a:rPr lang="en-US" sz="3400" dirty="0" smtClean="0">
                <a:latin typeface="Arial" charset="0"/>
              </a:rPr>
              <a:t>;</a:t>
            </a:r>
            <a:endParaRPr lang="en-US" sz="3400" dirty="0">
              <a:latin typeface="Arial" charset="0"/>
            </a:endParaRPr>
          </a:p>
          <a:p>
            <a:pPr lvl="3"/>
            <a:r>
              <a:rPr lang="en-US" sz="3400" dirty="0">
                <a:latin typeface="Arial" charset="0"/>
              </a:rPr>
              <a:t>Ineficiente uso da bateria reduzindo seu tempo de vida rapidamente e pode até levar a </a:t>
            </a:r>
            <a:r>
              <a:rPr lang="en-US" sz="3400" dirty="0" err="1" smtClean="0">
                <a:latin typeface="Arial" charset="0"/>
              </a:rPr>
              <a:t>desconexão</a:t>
            </a:r>
            <a:r>
              <a:rPr lang="en-US" sz="3400" dirty="0" smtClean="0">
                <a:latin typeface="Arial" charset="0"/>
              </a:rPr>
              <a:t>;</a:t>
            </a:r>
            <a:endParaRPr lang="en-US" sz="3400" dirty="0">
              <a:latin typeface="Arial" charset="0"/>
            </a:endParaRPr>
          </a:p>
          <a:p>
            <a:pPr lvl="3"/>
            <a:r>
              <a:rPr lang="en-US" sz="3400" dirty="0">
                <a:latin typeface="Arial" charset="0"/>
              </a:rPr>
              <a:t>Handoff: migração de uma determinada infraestrutura de comunicação sem fio para outro tipo diferente aumenta a necessidade de controle de localização dos </a:t>
            </a:r>
            <a:r>
              <a:rPr lang="en-US" sz="3400" dirty="0" err="1">
                <a:latin typeface="Arial" charset="0"/>
              </a:rPr>
              <a:t>dispositivos</a:t>
            </a:r>
            <a:r>
              <a:rPr lang="en-US" sz="3400" dirty="0">
                <a:latin typeface="Arial" charset="0"/>
              </a:rPr>
              <a:t> </a:t>
            </a:r>
            <a:r>
              <a:rPr lang="en-US" sz="3400" dirty="0" err="1" smtClean="0">
                <a:latin typeface="Arial" charset="0"/>
              </a:rPr>
              <a:t>móveis</a:t>
            </a:r>
            <a:r>
              <a:rPr lang="en-US" sz="3400" dirty="0" smtClean="0">
                <a:latin typeface="Arial" charset="0"/>
              </a:rPr>
              <a:t>.</a:t>
            </a:r>
            <a:endParaRPr lang="en-US" sz="3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08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Computação Pervasiva e Ubíqua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lvl="3"/>
            <a:r>
              <a:rPr lang="en-US" sz="3400" dirty="0">
                <a:latin typeface="Arial" charset="0"/>
              </a:rPr>
              <a:t>A computação pervasiva visa tornar "invisível" aos usuários a realização de ajustes requeridos por um dispositivo ou serviço móvel, quando este locomove-se para um cenário computacional diferente, de forma a mantê-lo em funcionamento.</a:t>
            </a:r>
          </a:p>
          <a:p>
            <a:pPr lvl="3"/>
            <a:r>
              <a:rPr lang="en-US" sz="3400" dirty="0">
                <a:latin typeface="Arial" charset="0"/>
              </a:rPr>
              <a:t>A computação ubíqua junta os conceitos de computação móvel e pervasiva e, além de ser a capacidade de permitir que a computação seja portada de um ambiente para outro, visa integrar esse conceito a qualquer objeto e as nossa </a:t>
            </a:r>
            <a:r>
              <a:rPr lang="en-US" sz="3400" dirty="0" err="1">
                <a:latin typeface="Arial" charset="0"/>
              </a:rPr>
              <a:t>interações</a:t>
            </a:r>
            <a:r>
              <a:rPr lang="en-US" sz="3400" dirty="0">
                <a:latin typeface="Arial" charset="0"/>
              </a:rPr>
              <a:t> </a:t>
            </a:r>
            <a:r>
              <a:rPr lang="en-US" sz="3400" dirty="0" err="1" smtClean="0">
                <a:latin typeface="Arial" charset="0"/>
              </a:rPr>
              <a:t>sociais</a:t>
            </a:r>
            <a:r>
              <a:rPr lang="en-US" sz="3400" dirty="0">
                <a:latin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864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Computação Pervasiva e Ubíqua</a:t>
            </a:r>
          </a:p>
        </p:txBody>
      </p:sp>
      <p:pic>
        <p:nvPicPr>
          <p:cNvPr id="2" name="Content Placeholder 1" descr="Computacao_Ubiqua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64973" y="2209800"/>
            <a:ext cx="9063363" cy="3276600"/>
          </a:xfrm>
        </p:spPr>
      </p:pic>
    </p:spTree>
    <p:extLst>
      <p:ext uri="{BB962C8B-B14F-4D97-AF65-F5344CB8AC3E}">
        <p14:creationId xmlns:p14="http://schemas.microsoft.com/office/powerpoint/2010/main" val="23176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</TotalTime>
  <Words>1202</Words>
  <Application>Microsoft Office PowerPoint</Application>
  <PresentationFormat>Personalizar</PresentationFormat>
  <Paragraphs>92</Paragraphs>
  <Slides>19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Corbel</vt:lpstr>
      <vt:lpstr>Liberation Serif</vt:lpstr>
      <vt:lpstr>Digital Blue Tunnel 16x9</vt:lpstr>
      <vt:lpstr>Banco de Dados e Computação Móvel</vt:lpstr>
      <vt:lpstr>Introdução</vt:lpstr>
      <vt:lpstr>Sumário</vt:lpstr>
      <vt:lpstr>Computação Móvel</vt:lpstr>
      <vt:lpstr> Modelo de uma arquitetura para ambiente computacional com suporte à mobilidade</vt:lpstr>
      <vt:lpstr>Mobilidade em Banco de Dados</vt:lpstr>
      <vt:lpstr>Mobilidade em Banco de Dados</vt:lpstr>
      <vt:lpstr>Computação Pervasiva e Ubíqua</vt:lpstr>
      <vt:lpstr>Computação Pervasiva e Ubíqua</vt:lpstr>
      <vt:lpstr>Computação Pervasiva e Ubíqua</vt:lpstr>
      <vt:lpstr>Banco de Dados Móveis</vt:lpstr>
      <vt:lpstr>Banco de Dados Móveis</vt:lpstr>
      <vt:lpstr>Banco de Dados Móveis</vt:lpstr>
      <vt:lpstr>Banco de Dados Móveis</vt:lpstr>
      <vt:lpstr>Banco de Dados Móveis</vt:lpstr>
      <vt:lpstr>Replicação dos Dados em Banco de Dados Móveis</vt:lpstr>
      <vt:lpstr>Replicação dos Dados em Banco de Dados Móveis</vt:lpstr>
      <vt:lpstr>Conclusão</vt:lpstr>
      <vt:lpstr>Referência Bibliográfica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douglasshiro@hotmail.com</cp:lastModifiedBy>
  <cp:revision>25</cp:revision>
  <dcterms:created xsi:type="dcterms:W3CDTF">2014-04-17T22:11:49Z</dcterms:created>
  <dcterms:modified xsi:type="dcterms:W3CDTF">2015-12-09T20:13:00Z</dcterms:modified>
</cp:coreProperties>
</file>