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C78008-511C-440D-A15D-9FD89043DE94}" v="146" dt="2025-06-23T22:31:57.2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06" autoAdjust="0"/>
  </p:normalViewPr>
  <p:slideViewPr>
    <p:cSldViewPr snapToGrid="0">
      <p:cViewPr varScale="1">
        <p:scale>
          <a:sx n="67" d="100"/>
          <a:sy n="67" d="100"/>
        </p:scale>
        <p:origin x="129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D0E2AD86871244B/Documentos/A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b="1" i="0" u="none" strike="noStrike" baseline="0"/>
              <a:t>Comparação da Taxa de Conversão</a:t>
            </a:r>
            <a:endParaRPr lang="pt-BR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FD6-4A6A-897B-D771E920596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FD6-4A6A-897B-D771E920596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'4. Modelagem'!$A$9:$A$10</c:f>
              <c:strCache>
                <c:ptCount val="2"/>
                <c:pt idx="0">
                  <c:v>Control</c:v>
                </c:pt>
                <c:pt idx="1">
                  <c:v>Treatment</c:v>
                </c:pt>
              </c:strCache>
            </c:strRef>
          </c:cat>
          <c:val>
            <c:numRef>
              <c:f>'4. Modelagem'!$C$9:$C$10</c:f>
              <c:numCache>
                <c:formatCode>0.00%</c:formatCode>
                <c:ptCount val="2"/>
                <c:pt idx="0">
                  <c:v>0.12029037760181936</c:v>
                </c:pt>
                <c:pt idx="1">
                  <c:v>0.11880561271187023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D6-4A6A-897B-D771E92059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080936256"/>
        <c:axId val="1080936736"/>
      </c:barChart>
      <c:catAx>
        <c:axId val="1080936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080936736"/>
        <c:crosses val="autoZero"/>
        <c:auto val="1"/>
        <c:lblAlgn val="ctr"/>
        <c:lblOffset val="100"/>
        <c:noMultiLvlLbl val="0"/>
      </c:catAx>
      <c:valAx>
        <c:axId val="1080936736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08093625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471BA7-179A-441B-A9D7-10518E3C64A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9CC5A3E-8514-4905-B0B2-6B99B211675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Conclusão:</a:t>
          </a:r>
          <a:endParaRPr lang="en-US"/>
        </a:p>
      </dgm:t>
    </dgm:pt>
    <dgm:pt modelId="{001DE926-0C47-4AC9-B8CA-68D068B9BC97}" type="parTrans" cxnId="{86E40EE1-F378-4A6A-AA22-CC1F1485E769}">
      <dgm:prSet/>
      <dgm:spPr/>
      <dgm:t>
        <a:bodyPr/>
        <a:lstStyle/>
        <a:p>
          <a:endParaRPr lang="en-US"/>
        </a:p>
      </dgm:t>
    </dgm:pt>
    <dgm:pt modelId="{4F3E7871-2E43-4226-B0DE-7A138D6744E4}" type="sibTrans" cxnId="{86E40EE1-F378-4A6A-AA22-CC1F1485E769}">
      <dgm:prSet/>
      <dgm:spPr/>
      <dgm:t>
        <a:bodyPr/>
        <a:lstStyle/>
        <a:p>
          <a:endParaRPr lang="en-US"/>
        </a:p>
      </dgm:t>
    </dgm:pt>
    <dgm:pt modelId="{3140D397-6F14-48D9-BFB4-DD223D1B374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 nova versão da página apresentou uma taxa de conversão </a:t>
          </a:r>
          <a:r>
            <a:rPr lang="pt-BR" b="1"/>
            <a:t>ligeiramente inferior</a:t>
          </a:r>
          <a:r>
            <a:rPr lang="pt-BR"/>
            <a:t> (11,88%) em relação à atual (12,03%).</a:t>
          </a:r>
          <a:endParaRPr lang="en-US"/>
        </a:p>
      </dgm:t>
    </dgm:pt>
    <dgm:pt modelId="{40253851-A64B-4822-BC10-65A4306A7406}" type="parTrans" cxnId="{DF323613-40A3-4BF2-A60D-AA197AB8C834}">
      <dgm:prSet/>
      <dgm:spPr/>
      <dgm:t>
        <a:bodyPr/>
        <a:lstStyle/>
        <a:p>
          <a:endParaRPr lang="en-US"/>
        </a:p>
      </dgm:t>
    </dgm:pt>
    <dgm:pt modelId="{563899D8-7FD0-4F3F-9C41-E254EAEC0FD1}" type="sibTrans" cxnId="{DF323613-40A3-4BF2-A60D-AA197AB8C834}">
      <dgm:prSet/>
      <dgm:spPr/>
      <dgm:t>
        <a:bodyPr/>
        <a:lstStyle/>
        <a:p>
          <a:endParaRPr lang="en-US"/>
        </a:p>
      </dgm:t>
    </dgm:pt>
    <dgm:pt modelId="{ACE9254D-5DA4-41A3-ADFD-F012CBA52EF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</a:t>
          </a:r>
          <a:r>
            <a:rPr lang="pt-BR" b="1"/>
            <a:t>teste estatístico não identificou uma diferença significativa</a:t>
          </a:r>
          <a:r>
            <a:rPr lang="pt-BR"/>
            <a:t> (p = 67,03%), o que indica que a mudança pode ter ocorrido </a:t>
          </a:r>
          <a:r>
            <a:rPr lang="pt-BR" b="1"/>
            <a:t>por acaso</a:t>
          </a:r>
          <a:r>
            <a:rPr lang="pt-BR"/>
            <a:t>.</a:t>
          </a:r>
          <a:endParaRPr lang="en-US"/>
        </a:p>
      </dgm:t>
    </dgm:pt>
    <dgm:pt modelId="{6BA49B2C-755C-432C-A02F-CFC32D245B03}" type="parTrans" cxnId="{500460C9-D956-498E-824D-601CFEE3FB84}">
      <dgm:prSet/>
      <dgm:spPr/>
      <dgm:t>
        <a:bodyPr/>
        <a:lstStyle/>
        <a:p>
          <a:endParaRPr lang="en-US"/>
        </a:p>
      </dgm:t>
    </dgm:pt>
    <dgm:pt modelId="{B59C492D-3154-4247-A199-390AF8FE12E6}" type="sibTrans" cxnId="{500460C9-D956-498E-824D-601CFEE3FB84}">
      <dgm:prSet/>
      <dgm:spPr/>
      <dgm:t>
        <a:bodyPr/>
        <a:lstStyle/>
        <a:p>
          <a:endParaRPr lang="en-US"/>
        </a:p>
      </dgm:t>
    </dgm:pt>
    <dgm:pt modelId="{32DCD18F-58F9-4114-B335-5710DE9C1E6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 b="1" dirty="0"/>
            <a:t>Recomendações:</a:t>
          </a:r>
          <a:endParaRPr lang="en-US" dirty="0"/>
        </a:p>
      </dgm:t>
    </dgm:pt>
    <dgm:pt modelId="{25D07A0D-F3BE-4AE7-B88B-2114286A5E0F}" type="parTrans" cxnId="{72D21F6F-4ECA-4F91-A2A6-4654B3492A11}">
      <dgm:prSet/>
      <dgm:spPr/>
      <dgm:t>
        <a:bodyPr/>
        <a:lstStyle/>
        <a:p>
          <a:endParaRPr lang="en-US"/>
        </a:p>
      </dgm:t>
    </dgm:pt>
    <dgm:pt modelId="{AC47CEF3-5338-4071-AE71-4D75C5A76312}" type="sibTrans" cxnId="{72D21F6F-4ECA-4F91-A2A6-4654B3492A11}">
      <dgm:prSet/>
      <dgm:spPr/>
      <dgm:t>
        <a:bodyPr/>
        <a:lstStyle/>
        <a:p>
          <a:endParaRPr lang="en-US"/>
        </a:p>
      </dgm:t>
    </dgm:pt>
    <dgm:pt modelId="{79939132-CE1F-4A05-908C-AB4924E383C0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Não implementar</a:t>
          </a:r>
          <a:r>
            <a:rPr lang="pt-BR"/>
            <a:t> a nova versão neste momento</a:t>
          </a:r>
          <a:endParaRPr lang="en-US"/>
        </a:p>
      </dgm:t>
    </dgm:pt>
    <dgm:pt modelId="{F3EAED00-D394-483C-8133-112C2AF75FC9}" type="parTrans" cxnId="{8E71D8C0-7D06-4D85-98C0-87CB8F446709}">
      <dgm:prSet/>
      <dgm:spPr/>
      <dgm:t>
        <a:bodyPr/>
        <a:lstStyle/>
        <a:p>
          <a:endParaRPr lang="en-US"/>
        </a:p>
      </dgm:t>
    </dgm:pt>
    <dgm:pt modelId="{84FA3997-8255-46B9-83AF-9E668D88F750}" type="sibTrans" cxnId="{8E71D8C0-7D06-4D85-98C0-87CB8F446709}">
      <dgm:prSet/>
      <dgm:spPr/>
      <dgm:t>
        <a:bodyPr/>
        <a:lstStyle/>
        <a:p>
          <a:endParaRPr lang="en-US"/>
        </a:p>
      </dgm:t>
    </dgm:pt>
    <dgm:pt modelId="{62EE3913-A0DD-446C-ADC4-A44E03AA1435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 dirty="0"/>
            <a:t>Reavaliar o layout proposto</a:t>
          </a:r>
          <a:r>
            <a:rPr lang="pt-BR" dirty="0"/>
            <a:t> com base em outras métricas (</a:t>
          </a:r>
          <a:r>
            <a:rPr lang="pt-BR" dirty="0" err="1"/>
            <a:t>ex</a:t>
          </a:r>
          <a:r>
            <a:rPr lang="pt-BR" dirty="0"/>
            <a:t>: tempo na página, cliques)</a:t>
          </a:r>
          <a:endParaRPr lang="en-US" dirty="0"/>
        </a:p>
      </dgm:t>
    </dgm:pt>
    <dgm:pt modelId="{ED4870E4-8235-407F-B586-A519CA184C22}" type="parTrans" cxnId="{8391DCF7-E8FF-4B84-92EF-968288F69D7F}">
      <dgm:prSet/>
      <dgm:spPr/>
      <dgm:t>
        <a:bodyPr/>
        <a:lstStyle/>
        <a:p>
          <a:endParaRPr lang="en-US"/>
        </a:p>
      </dgm:t>
    </dgm:pt>
    <dgm:pt modelId="{8C12AFA2-4F1F-4A55-8207-8F28BDCB3574}" type="sibTrans" cxnId="{8391DCF7-E8FF-4B84-92EF-968288F69D7F}">
      <dgm:prSet/>
      <dgm:spPr/>
      <dgm:t>
        <a:bodyPr/>
        <a:lstStyle/>
        <a:p>
          <a:endParaRPr lang="en-US"/>
        </a:p>
      </dgm:t>
    </dgm:pt>
    <dgm:pt modelId="{4A55C971-351C-426E-87EF-09B9368E790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Realizar </a:t>
          </a:r>
          <a:r>
            <a:rPr lang="pt-BR" b="1"/>
            <a:t>novos testes A/B</a:t>
          </a:r>
          <a:r>
            <a:rPr lang="pt-BR"/>
            <a:t> com variações mais impactantes</a:t>
          </a:r>
          <a:endParaRPr lang="en-US"/>
        </a:p>
      </dgm:t>
    </dgm:pt>
    <dgm:pt modelId="{DDDA36CF-5104-4922-B6A7-CC01E83EE818}" type="parTrans" cxnId="{D5FA2312-A974-4B5E-BFAD-E655A386E536}">
      <dgm:prSet/>
      <dgm:spPr/>
      <dgm:t>
        <a:bodyPr/>
        <a:lstStyle/>
        <a:p>
          <a:endParaRPr lang="en-US"/>
        </a:p>
      </dgm:t>
    </dgm:pt>
    <dgm:pt modelId="{44DE231B-648B-4F46-BAC3-7A79E2956A18}" type="sibTrans" cxnId="{D5FA2312-A974-4B5E-BFAD-E655A386E536}">
      <dgm:prSet/>
      <dgm:spPr/>
      <dgm:t>
        <a:bodyPr/>
        <a:lstStyle/>
        <a:p>
          <a:endParaRPr lang="en-US"/>
        </a:p>
      </dgm:t>
    </dgm:pt>
    <dgm:pt modelId="{11E4B1E1-EB1D-4174-815A-D011828EF981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Considerar testes segmentados por tipo de usuário (ex: por dispositivo, região ou perfil de cliente)</a:t>
          </a:r>
          <a:endParaRPr lang="en-US"/>
        </a:p>
      </dgm:t>
    </dgm:pt>
    <dgm:pt modelId="{CC6678CB-7D49-4D13-B4E3-4C1AC417EAF9}" type="parTrans" cxnId="{5CC46797-07EA-4F0F-B9FF-F986363E07A7}">
      <dgm:prSet/>
      <dgm:spPr/>
      <dgm:t>
        <a:bodyPr/>
        <a:lstStyle/>
        <a:p>
          <a:endParaRPr lang="en-US"/>
        </a:p>
      </dgm:t>
    </dgm:pt>
    <dgm:pt modelId="{20B1B5C9-FE78-4304-B9AD-8848094C1CC1}" type="sibTrans" cxnId="{5CC46797-07EA-4F0F-B9FF-F986363E07A7}">
      <dgm:prSet/>
      <dgm:spPr/>
      <dgm:t>
        <a:bodyPr/>
        <a:lstStyle/>
        <a:p>
          <a:endParaRPr lang="en-US"/>
        </a:p>
      </dgm:t>
    </dgm:pt>
    <dgm:pt modelId="{4F0C6B42-95E2-4554-B6BA-2997AC9A15DE}" type="pres">
      <dgm:prSet presAssocID="{29471BA7-179A-441B-A9D7-10518E3C64A4}" presName="root" presStyleCnt="0">
        <dgm:presLayoutVars>
          <dgm:dir/>
          <dgm:resizeHandles val="exact"/>
        </dgm:presLayoutVars>
      </dgm:prSet>
      <dgm:spPr/>
    </dgm:pt>
    <dgm:pt modelId="{C0B819DD-6E69-4DB3-9819-1D0FEA0D48B1}" type="pres">
      <dgm:prSet presAssocID="{59CC5A3E-8514-4905-B0B2-6B99B2116754}" presName="compNode" presStyleCnt="0"/>
      <dgm:spPr/>
    </dgm:pt>
    <dgm:pt modelId="{AACAD947-76CF-43AA-A7A8-CE086C0038FA}" type="pres">
      <dgm:prSet presAssocID="{59CC5A3E-8514-4905-B0B2-6B99B211675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5592899E-5A0D-457C-9961-15B4F7E79313}" type="pres">
      <dgm:prSet presAssocID="{59CC5A3E-8514-4905-B0B2-6B99B2116754}" presName="iconSpace" presStyleCnt="0"/>
      <dgm:spPr/>
    </dgm:pt>
    <dgm:pt modelId="{9F0789C8-6878-4F73-945B-8698FBA9E05F}" type="pres">
      <dgm:prSet presAssocID="{59CC5A3E-8514-4905-B0B2-6B99B2116754}" presName="parTx" presStyleLbl="revTx" presStyleIdx="0" presStyleCnt="4">
        <dgm:presLayoutVars>
          <dgm:chMax val="0"/>
          <dgm:chPref val="0"/>
        </dgm:presLayoutVars>
      </dgm:prSet>
      <dgm:spPr/>
    </dgm:pt>
    <dgm:pt modelId="{CB1BA81A-1618-4D42-AE17-7F51BF0C0182}" type="pres">
      <dgm:prSet presAssocID="{59CC5A3E-8514-4905-B0B2-6B99B2116754}" presName="txSpace" presStyleCnt="0"/>
      <dgm:spPr/>
    </dgm:pt>
    <dgm:pt modelId="{264D70EB-9C08-406C-BF7B-5A621194B234}" type="pres">
      <dgm:prSet presAssocID="{59CC5A3E-8514-4905-B0B2-6B99B2116754}" presName="desTx" presStyleLbl="revTx" presStyleIdx="1" presStyleCnt="4">
        <dgm:presLayoutVars/>
      </dgm:prSet>
      <dgm:spPr/>
    </dgm:pt>
    <dgm:pt modelId="{029E4ABA-88C9-45C5-918C-0C8750A5008C}" type="pres">
      <dgm:prSet presAssocID="{4F3E7871-2E43-4226-B0DE-7A138D6744E4}" presName="sibTrans" presStyleCnt="0"/>
      <dgm:spPr/>
    </dgm:pt>
    <dgm:pt modelId="{47D0D786-6E4B-4D60-8E9A-7837B2D116A1}" type="pres">
      <dgm:prSet presAssocID="{32DCD18F-58F9-4114-B335-5710DE9C1E66}" presName="compNode" presStyleCnt="0"/>
      <dgm:spPr/>
    </dgm:pt>
    <dgm:pt modelId="{4ACABB16-52CE-437E-A55A-C91E513A03CA}" type="pres">
      <dgm:prSet presAssocID="{32DCD18F-58F9-4114-B335-5710DE9C1E6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744B8A5E-3261-4697-A075-592E63090240}" type="pres">
      <dgm:prSet presAssocID="{32DCD18F-58F9-4114-B335-5710DE9C1E66}" presName="iconSpace" presStyleCnt="0"/>
      <dgm:spPr/>
    </dgm:pt>
    <dgm:pt modelId="{489608EF-8138-4CF7-8258-7B3E502356FA}" type="pres">
      <dgm:prSet presAssocID="{32DCD18F-58F9-4114-B335-5710DE9C1E66}" presName="parTx" presStyleLbl="revTx" presStyleIdx="2" presStyleCnt="4" custScaleY="72578">
        <dgm:presLayoutVars>
          <dgm:chMax val="0"/>
          <dgm:chPref val="0"/>
        </dgm:presLayoutVars>
      </dgm:prSet>
      <dgm:spPr/>
    </dgm:pt>
    <dgm:pt modelId="{1AF3FFD3-6740-4805-8242-14C83AFCB01F}" type="pres">
      <dgm:prSet presAssocID="{32DCD18F-58F9-4114-B335-5710DE9C1E66}" presName="txSpace" presStyleCnt="0"/>
      <dgm:spPr/>
    </dgm:pt>
    <dgm:pt modelId="{B29C73F7-5C30-475C-B525-2A01DB103F12}" type="pres">
      <dgm:prSet presAssocID="{32DCD18F-58F9-4114-B335-5710DE9C1E66}" presName="desTx" presStyleLbl="revTx" presStyleIdx="3" presStyleCnt="4">
        <dgm:presLayoutVars/>
      </dgm:prSet>
      <dgm:spPr/>
    </dgm:pt>
  </dgm:ptLst>
  <dgm:cxnLst>
    <dgm:cxn modelId="{6E6B010F-87FD-4488-9CED-59E58C411F2E}" type="presOf" srcId="{59CC5A3E-8514-4905-B0B2-6B99B2116754}" destId="{9F0789C8-6878-4F73-945B-8698FBA9E05F}" srcOrd="0" destOrd="0" presId="urn:microsoft.com/office/officeart/2018/2/layout/IconLabelDescriptionList"/>
    <dgm:cxn modelId="{FCBD0D11-0F21-46F0-B214-DEAAE1923BF6}" type="presOf" srcId="{32DCD18F-58F9-4114-B335-5710DE9C1E66}" destId="{489608EF-8138-4CF7-8258-7B3E502356FA}" srcOrd="0" destOrd="0" presId="urn:microsoft.com/office/officeart/2018/2/layout/IconLabelDescriptionList"/>
    <dgm:cxn modelId="{D5FA2312-A974-4B5E-BFAD-E655A386E536}" srcId="{32DCD18F-58F9-4114-B335-5710DE9C1E66}" destId="{4A55C971-351C-426E-87EF-09B9368E790F}" srcOrd="2" destOrd="0" parTransId="{DDDA36CF-5104-4922-B6A7-CC01E83EE818}" sibTransId="{44DE231B-648B-4F46-BAC3-7A79E2956A18}"/>
    <dgm:cxn modelId="{DF323613-40A3-4BF2-A60D-AA197AB8C834}" srcId="{59CC5A3E-8514-4905-B0B2-6B99B2116754}" destId="{3140D397-6F14-48D9-BFB4-DD223D1B3743}" srcOrd="0" destOrd="0" parTransId="{40253851-A64B-4822-BC10-65A4306A7406}" sibTransId="{563899D8-7FD0-4F3F-9C41-E254EAEC0FD1}"/>
    <dgm:cxn modelId="{CA4E482E-100C-4158-A195-B63F9A4BA382}" type="presOf" srcId="{ACE9254D-5DA4-41A3-ADFD-F012CBA52EFA}" destId="{264D70EB-9C08-406C-BF7B-5A621194B234}" srcOrd="0" destOrd="1" presId="urn:microsoft.com/office/officeart/2018/2/layout/IconLabelDescriptionList"/>
    <dgm:cxn modelId="{671B4031-CA46-4B91-82DC-9C6EC4D04834}" type="presOf" srcId="{4A55C971-351C-426E-87EF-09B9368E790F}" destId="{B29C73F7-5C30-475C-B525-2A01DB103F12}" srcOrd="0" destOrd="2" presId="urn:microsoft.com/office/officeart/2018/2/layout/IconLabelDescriptionList"/>
    <dgm:cxn modelId="{86154D5C-DADC-4D9E-A5C0-161519547B9C}" type="presOf" srcId="{62EE3913-A0DD-446C-ADC4-A44E03AA1435}" destId="{B29C73F7-5C30-475C-B525-2A01DB103F12}" srcOrd="0" destOrd="1" presId="urn:microsoft.com/office/officeart/2018/2/layout/IconLabelDescriptionList"/>
    <dgm:cxn modelId="{72D21F6F-4ECA-4F91-A2A6-4654B3492A11}" srcId="{29471BA7-179A-441B-A9D7-10518E3C64A4}" destId="{32DCD18F-58F9-4114-B335-5710DE9C1E66}" srcOrd="1" destOrd="0" parTransId="{25D07A0D-F3BE-4AE7-B88B-2114286A5E0F}" sibTransId="{AC47CEF3-5338-4071-AE71-4D75C5A76312}"/>
    <dgm:cxn modelId="{19FBC690-3D5E-4929-895E-C4EB32430292}" type="presOf" srcId="{3140D397-6F14-48D9-BFB4-DD223D1B3743}" destId="{264D70EB-9C08-406C-BF7B-5A621194B234}" srcOrd="0" destOrd="0" presId="urn:microsoft.com/office/officeart/2018/2/layout/IconLabelDescriptionList"/>
    <dgm:cxn modelId="{5CC46797-07EA-4F0F-B9FF-F986363E07A7}" srcId="{32DCD18F-58F9-4114-B335-5710DE9C1E66}" destId="{11E4B1E1-EB1D-4174-815A-D011828EF981}" srcOrd="3" destOrd="0" parTransId="{CC6678CB-7D49-4D13-B4E3-4C1AC417EAF9}" sibTransId="{20B1B5C9-FE78-4304-B9AD-8848094C1CC1}"/>
    <dgm:cxn modelId="{9D159199-FED7-4887-85E4-0192591A49EB}" type="presOf" srcId="{11E4B1E1-EB1D-4174-815A-D011828EF981}" destId="{B29C73F7-5C30-475C-B525-2A01DB103F12}" srcOrd="0" destOrd="3" presId="urn:microsoft.com/office/officeart/2018/2/layout/IconLabelDescriptionList"/>
    <dgm:cxn modelId="{DCFB49B9-1FEE-4920-92C2-D9F6459C6DE4}" type="presOf" srcId="{79939132-CE1F-4A05-908C-AB4924E383C0}" destId="{B29C73F7-5C30-475C-B525-2A01DB103F12}" srcOrd="0" destOrd="0" presId="urn:microsoft.com/office/officeart/2018/2/layout/IconLabelDescriptionList"/>
    <dgm:cxn modelId="{8E71D8C0-7D06-4D85-98C0-87CB8F446709}" srcId="{32DCD18F-58F9-4114-B335-5710DE9C1E66}" destId="{79939132-CE1F-4A05-908C-AB4924E383C0}" srcOrd="0" destOrd="0" parTransId="{F3EAED00-D394-483C-8133-112C2AF75FC9}" sibTransId="{84FA3997-8255-46B9-83AF-9E668D88F750}"/>
    <dgm:cxn modelId="{500460C9-D956-498E-824D-601CFEE3FB84}" srcId="{59CC5A3E-8514-4905-B0B2-6B99B2116754}" destId="{ACE9254D-5DA4-41A3-ADFD-F012CBA52EFA}" srcOrd="1" destOrd="0" parTransId="{6BA49B2C-755C-432C-A02F-CFC32D245B03}" sibTransId="{B59C492D-3154-4247-A199-390AF8FE12E6}"/>
    <dgm:cxn modelId="{578B30D6-CE33-4C2F-A834-8CC9FD496B44}" type="presOf" srcId="{29471BA7-179A-441B-A9D7-10518E3C64A4}" destId="{4F0C6B42-95E2-4554-B6BA-2997AC9A15DE}" srcOrd="0" destOrd="0" presId="urn:microsoft.com/office/officeart/2018/2/layout/IconLabelDescriptionList"/>
    <dgm:cxn modelId="{86E40EE1-F378-4A6A-AA22-CC1F1485E769}" srcId="{29471BA7-179A-441B-A9D7-10518E3C64A4}" destId="{59CC5A3E-8514-4905-B0B2-6B99B2116754}" srcOrd="0" destOrd="0" parTransId="{001DE926-0C47-4AC9-B8CA-68D068B9BC97}" sibTransId="{4F3E7871-2E43-4226-B0DE-7A138D6744E4}"/>
    <dgm:cxn modelId="{8391DCF7-E8FF-4B84-92EF-968288F69D7F}" srcId="{32DCD18F-58F9-4114-B335-5710DE9C1E66}" destId="{62EE3913-A0DD-446C-ADC4-A44E03AA1435}" srcOrd="1" destOrd="0" parTransId="{ED4870E4-8235-407F-B586-A519CA184C22}" sibTransId="{8C12AFA2-4F1F-4A55-8207-8F28BDCB3574}"/>
    <dgm:cxn modelId="{A2D700E5-ADBE-4026-BF91-5B9781E03A08}" type="presParOf" srcId="{4F0C6B42-95E2-4554-B6BA-2997AC9A15DE}" destId="{C0B819DD-6E69-4DB3-9819-1D0FEA0D48B1}" srcOrd="0" destOrd="0" presId="urn:microsoft.com/office/officeart/2018/2/layout/IconLabelDescriptionList"/>
    <dgm:cxn modelId="{378DA482-32C1-48AE-8EB5-D577A1484CFF}" type="presParOf" srcId="{C0B819DD-6E69-4DB3-9819-1D0FEA0D48B1}" destId="{AACAD947-76CF-43AA-A7A8-CE086C0038FA}" srcOrd="0" destOrd="0" presId="urn:microsoft.com/office/officeart/2018/2/layout/IconLabelDescriptionList"/>
    <dgm:cxn modelId="{7B654343-88E0-4E62-9F16-45FB5D43C059}" type="presParOf" srcId="{C0B819DD-6E69-4DB3-9819-1D0FEA0D48B1}" destId="{5592899E-5A0D-457C-9961-15B4F7E79313}" srcOrd="1" destOrd="0" presId="urn:microsoft.com/office/officeart/2018/2/layout/IconLabelDescriptionList"/>
    <dgm:cxn modelId="{59EBB3DD-73C7-40CC-9CC7-55B595196922}" type="presParOf" srcId="{C0B819DD-6E69-4DB3-9819-1D0FEA0D48B1}" destId="{9F0789C8-6878-4F73-945B-8698FBA9E05F}" srcOrd="2" destOrd="0" presId="urn:microsoft.com/office/officeart/2018/2/layout/IconLabelDescriptionList"/>
    <dgm:cxn modelId="{2F2BB246-2A7C-43C1-9262-3CF147C12891}" type="presParOf" srcId="{C0B819DD-6E69-4DB3-9819-1D0FEA0D48B1}" destId="{CB1BA81A-1618-4D42-AE17-7F51BF0C0182}" srcOrd="3" destOrd="0" presId="urn:microsoft.com/office/officeart/2018/2/layout/IconLabelDescriptionList"/>
    <dgm:cxn modelId="{07AF09E6-A3B4-438A-BB2E-DECD00B645BD}" type="presParOf" srcId="{C0B819DD-6E69-4DB3-9819-1D0FEA0D48B1}" destId="{264D70EB-9C08-406C-BF7B-5A621194B234}" srcOrd="4" destOrd="0" presId="urn:microsoft.com/office/officeart/2018/2/layout/IconLabelDescriptionList"/>
    <dgm:cxn modelId="{ED3950E6-B080-4812-858B-D470CBDAF4E4}" type="presParOf" srcId="{4F0C6B42-95E2-4554-B6BA-2997AC9A15DE}" destId="{029E4ABA-88C9-45C5-918C-0C8750A5008C}" srcOrd="1" destOrd="0" presId="urn:microsoft.com/office/officeart/2018/2/layout/IconLabelDescriptionList"/>
    <dgm:cxn modelId="{7462A938-5091-49C2-A957-FC608F304020}" type="presParOf" srcId="{4F0C6B42-95E2-4554-B6BA-2997AC9A15DE}" destId="{47D0D786-6E4B-4D60-8E9A-7837B2D116A1}" srcOrd="2" destOrd="0" presId="urn:microsoft.com/office/officeart/2018/2/layout/IconLabelDescriptionList"/>
    <dgm:cxn modelId="{F647F6AA-3B23-4F9A-AD25-D5720650AFAC}" type="presParOf" srcId="{47D0D786-6E4B-4D60-8E9A-7837B2D116A1}" destId="{4ACABB16-52CE-437E-A55A-C91E513A03CA}" srcOrd="0" destOrd="0" presId="urn:microsoft.com/office/officeart/2018/2/layout/IconLabelDescriptionList"/>
    <dgm:cxn modelId="{C287820C-6EFE-4C9B-A7C4-E9A78D2C69DB}" type="presParOf" srcId="{47D0D786-6E4B-4D60-8E9A-7837B2D116A1}" destId="{744B8A5E-3261-4697-A075-592E63090240}" srcOrd="1" destOrd="0" presId="urn:microsoft.com/office/officeart/2018/2/layout/IconLabelDescriptionList"/>
    <dgm:cxn modelId="{B0ABFDCF-B4D2-4CA9-9AB9-758C7FA5C8A8}" type="presParOf" srcId="{47D0D786-6E4B-4D60-8E9A-7837B2D116A1}" destId="{489608EF-8138-4CF7-8258-7B3E502356FA}" srcOrd="2" destOrd="0" presId="urn:microsoft.com/office/officeart/2018/2/layout/IconLabelDescriptionList"/>
    <dgm:cxn modelId="{DB599266-79F5-4E9F-BD81-851CAE07DB3E}" type="presParOf" srcId="{47D0D786-6E4B-4D60-8E9A-7837B2D116A1}" destId="{1AF3FFD3-6740-4805-8242-14C83AFCB01F}" srcOrd="3" destOrd="0" presId="urn:microsoft.com/office/officeart/2018/2/layout/IconLabelDescriptionList"/>
    <dgm:cxn modelId="{84EE8AE8-1705-4142-9C6B-A329BB4E07B4}" type="presParOf" srcId="{47D0D786-6E4B-4D60-8E9A-7837B2D116A1}" destId="{B29C73F7-5C30-475C-B525-2A01DB103F1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229B2B-B1EC-4D92-AB25-DDF74E9E3F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AA38C0-7FEB-47FA-9603-CF7899C9B22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Monitoramento Contínuo</a:t>
          </a:r>
          <a:endParaRPr lang="en-US"/>
        </a:p>
      </dgm:t>
    </dgm:pt>
    <dgm:pt modelId="{D09DEB4B-1127-4646-9884-B00403B70EBF}" type="parTrans" cxnId="{5F00966D-412C-49A3-AD73-D70501790FE2}">
      <dgm:prSet/>
      <dgm:spPr/>
      <dgm:t>
        <a:bodyPr/>
        <a:lstStyle/>
        <a:p>
          <a:endParaRPr lang="en-US"/>
        </a:p>
      </dgm:t>
    </dgm:pt>
    <dgm:pt modelId="{97B6C5FB-3068-4C0A-AD04-4967F4F2460C}" type="sibTrans" cxnId="{5F00966D-412C-49A3-AD73-D70501790FE2}">
      <dgm:prSet/>
      <dgm:spPr/>
      <dgm:t>
        <a:bodyPr/>
        <a:lstStyle/>
        <a:p>
          <a:endParaRPr lang="en-US"/>
        </a:p>
      </dgm:t>
    </dgm:pt>
    <dgm:pt modelId="{F1725153-FBCF-443C-AA97-697C745828C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200" dirty="0"/>
            <a:t>Acompanhar a </a:t>
          </a:r>
          <a:r>
            <a:rPr lang="pt-BR" sz="1200" b="1" dirty="0"/>
            <a:t>taxa de conversão semanalmente</a:t>
          </a:r>
          <a:endParaRPr lang="en-US" sz="1200" dirty="0"/>
        </a:p>
      </dgm:t>
    </dgm:pt>
    <dgm:pt modelId="{AC42DE37-4DE7-411E-AD99-09F5F20E4420}" type="parTrans" cxnId="{A7F2AEA0-2BDD-493A-B329-3C7B2C680E89}">
      <dgm:prSet/>
      <dgm:spPr/>
      <dgm:t>
        <a:bodyPr/>
        <a:lstStyle/>
        <a:p>
          <a:endParaRPr lang="en-US"/>
        </a:p>
      </dgm:t>
    </dgm:pt>
    <dgm:pt modelId="{28F0BA4F-214A-4591-95BF-FCB1AB635AD6}" type="sibTrans" cxnId="{A7F2AEA0-2BDD-493A-B329-3C7B2C680E89}">
      <dgm:prSet/>
      <dgm:spPr/>
      <dgm:t>
        <a:bodyPr/>
        <a:lstStyle/>
        <a:p>
          <a:endParaRPr lang="en-US"/>
        </a:p>
      </dgm:t>
    </dgm:pt>
    <dgm:pt modelId="{2DE7B314-AF9D-4267-B654-C3E8A73696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200" dirty="0"/>
            <a:t>Observar </a:t>
          </a:r>
          <a:r>
            <a:rPr lang="pt-BR" sz="1200" b="1" dirty="0"/>
            <a:t>eventuais flutuações</a:t>
          </a:r>
          <a:r>
            <a:rPr lang="pt-BR" sz="1200" dirty="0"/>
            <a:t> por sazonalidade ou campanhas</a:t>
          </a:r>
          <a:endParaRPr lang="en-US" sz="1200" dirty="0"/>
        </a:p>
      </dgm:t>
    </dgm:pt>
    <dgm:pt modelId="{DAE01D9D-99DF-46AC-923E-1523381CE14C}" type="parTrans" cxnId="{E150A230-A18F-4919-86A1-F620DF5AAE69}">
      <dgm:prSet/>
      <dgm:spPr/>
      <dgm:t>
        <a:bodyPr/>
        <a:lstStyle/>
        <a:p>
          <a:endParaRPr lang="en-US"/>
        </a:p>
      </dgm:t>
    </dgm:pt>
    <dgm:pt modelId="{0BB25FB7-51B7-42F2-9D1B-77B69F653488}" type="sibTrans" cxnId="{E150A230-A18F-4919-86A1-F620DF5AAE69}">
      <dgm:prSet/>
      <dgm:spPr/>
      <dgm:t>
        <a:bodyPr/>
        <a:lstStyle/>
        <a:p>
          <a:endParaRPr lang="en-US"/>
        </a:p>
      </dgm:t>
    </dgm:pt>
    <dgm:pt modelId="{4E627674-C815-44C3-88EE-C6AACDB941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200" dirty="0"/>
            <a:t>Monitorar </a:t>
          </a:r>
          <a:r>
            <a:rPr lang="pt-BR" sz="1200" b="1" dirty="0"/>
            <a:t>comportamento por dispositivo</a:t>
          </a:r>
          <a:r>
            <a:rPr lang="pt-BR" sz="1200" dirty="0"/>
            <a:t> e canal de origem</a:t>
          </a:r>
          <a:endParaRPr lang="en-US" sz="1200" dirty="0"/>
        </a:p>
      </dgm:t>
    </dgm:pt>
    <dgm:pt modelId="{F4BA15C3-1208-4D8B-AE1B-67721108A5B1}" type="parTrans" cxnId="{501E9C3D-AAAA-455A-9496-4B3DE9497F60}">
      <dgm:prSet/>
      <dgm:spPr/>
      <dgm:t>
        <a:bodyPr/>
        <a:lstStyle/>
        <a:p>
          <a:endParaRPr lang="en-US"/>
        </a:p>
      </dgm:t>
    </dgm:pt>
    <dgm:pt modelId="{803A2853-A2A9-4114-A77E-11B86D2299F7}" type="sibTrans" cxnId="{501E9C3D-AAAA-455A-9496-4B3DE9497F60}">
      <dgm:prSet/>
      <dgm:spPr/>
      <dgm:t>
        <a:bodyPr/>
        <a:lstStyle/>
        <a:p>
          <a:endParaRPr lang="en-US"/>
        </a:p>
      </dgm:t>
    </dgm:pt>
    <dgm:pt modelId="{A0BE7DA9-975C-49B3-9B79-15C7EE8E8B0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Testes Adicionais</a:t>
          </a:r>
          <a:endParaRPr lang="en-US"/>
        </a:p>
      </dgm:t>
    </dgm:pt>
    <dgm:pt modelId="{158D1107-B7CF-4673-8A6C-F74DDAD8B137}" type="parTrans" cxnId="{154B6329-8368-4D5C-8738-7F574D39DF35}">
      <dgm:prSet/>
      <dgm:spPr/>
      <dgm:t>
        <a:bodyPr/>
        <a:lstStyle/>
        <a:p>
          <a:endParaRPr lang="en-US"/>
        </a:p>
      </dgm:t>
    </dgm:pt>
    <dgm:pt modelId="{12BA89DF-CF17-41D5-A136-6E2B86DDCFF9}" type="sibTrans" cxnId="{154B6329-8368-4D5C-8738-7F574D39DF35}">
      <dgm:prSet/>
      <dgm:spPr/>
      <dgm:t>
        <a:bodyPr/>
        <a:lstStyle/>
        <a:p>
          <a:endParaRPr lang="en-US"/>
        </a:p>
      </dgm:t>
    </dgm:pt>
    <dgm:pt modelId="{05723DE9-9455-4FD0-B986-E7A91CAC36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200" dirty="0"/>
            <a:t>Realizar </a:t>
          </a:r>
          <a:r>
            <a:rPr lang="pt-BR" sz="1200" b="1" dirty="0"/>
            <a:t>novas versões</a:t>
          </a:r>
          <a:r>
            <a:rPr lang="pt-BR" sz="1200" dirty="0"/>
            <a:t> da página com mudanças mais relevantes (layout, copy, </a:t>
          </a:r>
          <a:r>
            <a:rPr lang="pt-BR" sz="1200" dirty="0" err="1"/>
            <a:t>call</a:t>
          </a:r>
          <a:r>
            <a:rPr lang="pt-BR" sz="1200" dirty="0"/>
            <a:t> </a:t>
          </a:r>
          <a:r>
            <a:rPr lang="pt-BR" sz="1200" dirty="0" err="1"/>
            <a:t>to</a:t>
          </a:r>
          <a:r>
            <a:rPr lang="pt-BR" sz="1200" dirty="0"/>
            <a:t> </a:t>
          </a:r>
          <a:r>
            <a:rPr lang="pt-BR" sz="1200" dirty="0" err="1"/>
            <a:t>action</a:t>
          </a:r>
          <a:r>
            <a:rPr lang="pt-BR" sz="1200" dirty="0"/>
            <a:t>)</a:t>
          </a:r>
          <a:endParaRPr lang="en-US" sz="1200" dirty="0"/>
        </a:p>
      </dgm:t>
    </dgm:pt>
    <dgm:pt modelId="{27472014-DE97-44D7-9703-25FD74080D4B}" type="parTrans" cxnId="{99CD9013-94BE-4E0A-9728-FF4598F10BC3}">
      <dgm:prSet/>
      <dgm:spPr/>
      <dgm:t>
        <a:bodyPr/>
        <a:lstStyle/>
        <a:p>
          <a:endParaRPr lang="en-US"/>
        </a:p>
      </dgm:t>
    </dgm:pt>
    <dgm:pt modelId="{4A7098BD-914C-4CCD-A2EF-6A5F631B73CB}" type="sibTrans" cxnId="{99CD9013-94BE-4E0A-9728-FF4598F10BC3}">
      <dgm:prSet/>
      <dgm:spPr/>
      <dgm:t>
        <a:bodyPr/>
        <a:lstStyle/>
        <a:p>
          <a:endParaRPr lang="en-US"/>
        </a:p>
      </dgm:t>
    </dgm:pt>
    <dgm:pt modelId="{A5DBBC43-4884-4E52-B3EE-5898FB14F8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200" dirty="0"/>
            <a:t>Aplicar testes A/B com </a:t>
          </a:r>
          <a:r>
            <a:rPr lang="pt-BR" sz="1200" b="1" dirty="0"/>
            <a:t>segmentações específicas</a:t>
          </a:r>
          <a:r>
            <a:rPr lang="pt-BR" sz="1200" dirty="0"/>
            <a:t> (por perfil de usuário)</a:t>
          </a:r>
          <a:endParaRPr lang="en-US" sz="1200" dirty="0"/>
        </a:p>
      </dgm:t>
    </dgm:pt>
    <dgm:pt modelId="{B7801899-C6E3-4ADF-B30A-46F05D85BB42}" type="parTrans" cxnId="{E9D085FB-3BF7-4B1D-B0B0-43B0FB708F1D}">
      <dgm:prSet/>
      <dgm:spPr/>
      <dgm:t>
        <a:bodyPr/>
        <a:lstStyle/>
        <a:p>
          <a:endParaRPr lang="en-US"/>
        </a:p>
      </dgm:t>
    </dgm:pt>
    <dgm:pt modelId="{0EED0E5D-C90D-4395-911B-40DF66D44AF1}" type="sibTrans" cxnId="{E9D085FB-3BF7-4B1D-B0B0-43B0FB708F1D}">
      <dgm:prSet/>
      <dgm:spPr/>
      <dgm:t>
        <a:bodyPr/>
        <a:lstStyle/>
        <a:p>
          <a:endParaRPr lang="en-US"/>
        </a:p>
      </dgm:t>
    </dgm:pt>
    <dgm:pt modelId="{8E655ED0-DCC3-477C-B403-5E646C71CBD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b="1"/>
            <a:t>Otimizações Baseadas em Dados</a:t>
          </a:r>
          <a:endParaRPr lang="en-US"/>
        </a:p>
      </dgm:t>
    </dgm:pt>
    <dgm:pt modelId="{0BCE3C2C-1291-416B-83D3-8B5014766168}" type="parTrans" cxnId="{EE36482A-F532-4BE7-9B59-B6B80610FE81}">
      <dgm:prSet/>
      <dgm:spPr/>
      <dgm:t>
        <a:bodyPr/>
        <a:lstStyle/>
        <a:p>
          <a:endParaRPr lang="en-US"/>
        </a:p>
      </dgm:t>
    </dgm:pt>
    <dgm:pt modelId="{47319679-782D-425E-B6B2-8D68A9A2C69B}" type="sibTrans" cxnId="{EE36482A-F532-4BE7-9B59-B6B80610FE81}">
      <dgm:prSet/>
      <dgm:spPr/>
      <dgm:t>
        <a:bodyPr/>
        <a:lstStyle/>
        <a:p>
          <a:endParaRPr lang="en-US"/>
        </a:p>
      </dgm:t>
    </dgm:pt>
    <dgm:pt modelId="{20555BA1-5A36-4EAC-A765-4B0731EE37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200" dirty="0"/>
            <a:t>Integrar outras métricas de engajamento: </a:t>
          </a:r>
          <a:r>
            <a:rPr lang="pt-BR" sz="1200" b="1" dirty="0"/>
            <a:t>tempo na página, taxa de rejeição, cliques</a:t>
          </a:r>
          <a:endParaRPr lang="en-US" sz="1200" dirty="0"/>
        </a:p>
      </dgm:t>
    </dgm:pt>
    <dgm:pt modelId="{37A9B0E3-B550-4973-85BC-D6B05431C6F9}" type="parTrans" cxnId="{F38E960A-3FD3-445D-9E25-D26777C85B0E}">
      <dgm:prSet/>
      <dgm:spPr/>
      <dgm:t>
        <a:bodyPr/>
        <a:lstStyle/>
        <a:p>
          <a:endParaRPr lang="en-US"/>
        </a:p>
      </dgm:t>
    </dgm:pt>
    <dgm:pt modelId="{D4600A62-D5FF-40FF-A361-364F1145E991}" type="sibTrans" cxnId="{F38E960A-3FD3-445D-9E25-D26777C85B0E}">
      <dgm:prSet/>
      <dgm:spPr/>
      <dgm:t>
        <a:bodyPr/>
        <a:lstStyle/>
        <a:p>
          <a:endParaRPr lang="en-US"/>
        </a:p>
      </dgm:t>
    </dgm:pt>
    <dgm:pt modelId="{E08AAC4B-CB51-43EB-A2E7-65D0C54EB45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200" dirty="0"/>
            <a:t>Avaliar </a:t>
          </a:r>
          <a:r>
            <a:rPr lang="pt-BR" sz="1200" b="1" dirty="0"/>
            <a:t>feedback qualitativo</a:t>
          </a:r>
          <a:r>
            <a:rPr lang="pt-BR" sz="1200" dirty="0"/>
            <a:t> de usuários (</a:t>
          </a:r>
          <a:r>
            <a:rPr lang="pt-BR" sz="1200" dirty="0" err="1"/>
            <a:t>ex</a:t>
          </a:r>
          <a:r>
            <a:rPr lang="pt-BR" sz="1200" dirty="0"/>
            <a:t>: pesquisa NPS ou testes de usabilidade)</a:t>
          </a:r>
          <a:endParaRPr lang="en-US" sz="1200" dirty="0"/>
        </a:p>
      </dgm:t>
    </dgm:pt>
    <dgm:pt modelId="{587ABE41-1167-4146-9CC2-22E128D7996D}" type="parTrans" cxnId="{B474AA31-5454-4C1D-AA25-6DABA3DACE9D}">
      <dgm:prSet/>
      <dgm:spPr/>
      <dgm:t>
        <a:bodyPr/>
        <a:lstStyle/>
        <a:p>
          <a:endParaRPr lang="en-US"/>
        </a:p>
      </dgm:t>
    </dgm:pt>
    <dgm:pt modelId="{E2745314-5419-4388-897C-E335E0C8469D}" type="sibTrans" cxnId="{B474AA31-5454-4C1D-AA25-6DABA3DACE9D}">
      <dgm:prSet/>
      <dgm:spPr/>
      <dgm:t>
        <a:bodyPr/>
        <a:lstStyle/>
        <a:p>
          <a:endParaRPr lang="en-US"/>
        </a:p>
      </dgm:t>
    </dgm:pt>
    <dgm:pt modelId="{444E6673-4E76-4E91-8B01-C2B09D71A4E9}" type="pres">
      <dgm:prSet presAssocID="{10229B2B-B1EC-4D92-AB25-DDF74E9E3F2E}" presName="root" presStyleCnt="0">
        <dgm:presLayoutVars>
          <dgm:dir/>
          <dgm:resizeHandles val="exact"/>
        </dgm:presLayoutVars>
      </dgm:prSet>
      <dgm:spPr/>
    </dgm:pt>
    <dgm:pt modelId="{B4D9C44B-907F-488C-B8B7-4BF1B6430282}" type="pres">
      <dgm:prSet presAssocID="{5FAA38C0-7FEB-47FA-9603-CF7899C9B22E}" presName="compNode" presStyleCnt="0"/>
      <dgm:spPr/>
    </dgm:pt>
    <dgm:pt modelId="{7B7749E3-C50D-4E64-A682-731D1F7A10B2}" type="pres">
      <dgm:prSet presAssocID="{5FAA38C0-7FEB-47FA-9603-CF7899C9B22E}" presName="bgRect" presStyleLbl="bgShp" presStyleIdx="0" presStyleCnt="3"/>
      <dgm:spPr/>
    </dgm:pt>
    <dgm:pt modelId="{F3E3E412-CB38-4151-98B3-055E039E7F46}" type="pres">
      <dgm:prSet presAssocID="{5FAA38C0-7FEB-47FA-9603-CF7899C9B2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57E9737-6436-4806-8F98-54B31C44FC35}" type="pres">
      <dgm:prSet presAssocID="{5FAA38C0-7FEB-47FA-9603-CF7899C9B22E}" presName="spaceRect" presStyleCnt="0"/>
      <dgm:spPr/>
    </dgm:pt>
    <dgm:pt modelId="{2F2D9C3F-1FC9-4EA0-9601-F4288217EDBF}" type="pres">
      <dgm:prSet presAssocID="{5FAA38C0-7FEB-47FA-9603-CF7899C9B22E}" presName="parTx" presStyleLbl="revTx" presStyleIdx="0" presStyleCnt="6">
        <dgm:presLayoutVars>
          <dgm:chMax val="0"/>
          <dgm:chPref val="0"/>
        </dgm:presLayoutVars>
      </dgm:prSet>
      <dgm:spPr/>
    </dgm:pt>
    <dgm:pt modelId="{4E171745-53EB-44BE-B425-9C309992D832}" type="pres">
      <dgm:prSet presAssocID="{5FAA38C0-7FEB-47FA-9603-CF7899C9B22E}" presName="desTx" presStyleLbl="revTx" presStyleIdx="1" presStyleCnt="6">
        <dgm:presLayoutVars/>
      </dgm:prSet>
      <dgm:spPr/>
    </dgm:pt>
    <dgm:pt modelId="{1C248E37-E639-429C-86B8-F91B08CEB037}" type="pres">
      <dgm:prSet presAssocID="{97B6C5FB-3068-4C0A-AD04-4967F4F2460C}" presName="sibTrans" presStyleCnt="0"/>
      <dgm:spPr/>
    </dgm:pt>
    <dgm:pt modelId="{5F1B1367-2C89-42D2-A7E8-191E8E2CB1C8}" type="pres">
      <dgm:prSet presAssocID="{A0BE7DA9-975C-49B3-9B79-15C7EE8E8B03}" presName="compNode" presStyleCnt="0"/>
      <dgm:spPr/>
    </dgm:pt>
    <dgm:pt modelId="{F488FA3B-997E-4DC7-8129-3781B7B02690}" type="pres">
      <dgm:prSet presAssocID="{A0BE7DA9-975C-49B3-9B79-15C7EE8E8B03}" presName="bgRect" presStyleLbl="bgShp" presStyleIdx="1" presStyleCnt="3"/>
      <dgm:spPr/>
    </dgm:pt>
    <dgm:pt modelId="{495BA94D-F84C-4192-9D77-FBF5FC50503A}" type="pres">
      <dgm:prSet presAssocID="{A0BE7DA9-975C-49B3-9B79-15C7EE8E8B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590CF39B-CFB7-4881-B09D-3229EA9CECC0}" type="pres">
      <dgm:prSet presAssocID="{A0BE7DA9-975C-49B3-9B79-15C7EE8E8B03}" presName="spaceRect" presStyleCnt="0"/>
      <dgm:spPr/>
    </dgm:pt>
    <dgm:pt modelId="{EB493A58-A699-4AC7-A21D-686C1E86C06D}" type="pres">
      <dgm:prSet presAssocID="{A0BE7DA9-975C-49B3-9B79-15C7EE8E8B03}" presName="parTx" presStyleLbl="revTx" presStyleIdx="2" presStyleCnt="6">
        <dgm:presLayoutVars>
          <dgm:chMax val="0"/>
          <dgm:chPref val="0"/>
        </dgm:presLayoutVars>
      </dgm:prSet>
      <dgm:spPr/>
    </dgm:pt>
    <dgm:pt modelId="{92657A31-B28C-4380-9D09-706D50D04BCF}" type="pres">
      <dgm:prSet presAssocID="{A0BE7DA9-975C-49B3-9B79-15C7EE8E8B03}" presName="desTx" presStyleLbl="revTx" presStyleIdx="3" presStyleCnt="6">
        <dgm:presLayoutVars/>
      </dgm:prSet>
      <dgm:spPr/>
    </dgm:pt>
    <dgm:pt modelId="{4088719A-88DB-47C9-A7E0-5DE6E88DB933}" type="pres">
      <dgm:prSet presAssocID="{12BA89DF-CF17-41D5-A136-6E2B86DDCFF9}" presName="sibTrans" presStyleCnt="0"/>
      <dgm:spPr/>
    </dgm:pt>
    <dgm:pt modelId="{A833EA47-72D8-407D-9136-E9D59ADB025F}" type="pres">
      <dgm:prSet presAssocID="{8E655ED0-DCC3-477C-B403-5E646C71CBDE}" presName="compNode" presStyleCnt="0"/>
      <dgm:spPr/>
    </dgm:pt>
    <dgm:pt modelId="{6347CF1E-2740-4DE5-93D5-ED95C8BBE52F}" type="pres">
      <dgm:prSet presAssocID="{8E655ED0-DCC3-477C-B403-5E646C71CBDE}" presName="bgRect" presStyleLbl="bgShp" presStyleIdx="2" presStyleCnt="3" custLinFactNeighborX="-12765" custLinFactNeighborY="17803"/>
      <dgm:spPr/>
    </dgm:pt>
    <dgm:pt modelId="{2F00CAB2-4ADC-4249-8DDD-02F152AA4165}" type="pres">
      <dgm:prSet presAssocID="{8E655ED0-DCC3-477C-B403-5E646C71CB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into"/>
        </a:ext>
      </dgm:extLst>
    </dgm:pt>
    <dgm:pt modelId="{6F01FE8D-58A5-42D6-A4AD-AC3BE8A92E35}" type="pres">
      <dgm:prSet presAssocID="{8E655ED0-DCC3-477C-B403-5E646C71CBDE}" presName="spaceRect" presStyleCnt="0"/>
      <dgm:spPr/>
    </dgm:pt>
    <dgm:pt modelId="{7570D3D4-8354-44F2-BD91-8B497EA51335}" type="pres">
      <dgm:prSet presAssocID="{8E655ED0-DCC3-477C-B403-5E646C71CBDE}" presName="parTx" presStyleLbl="revTx" presStyleIdx="4" presStyleCnt="6">
        <dgm:presLayoutVars>
          <dgm:chMax val="0"/>
          <dgm:chPref val="0"/>
        </dgm:presLayoutVars>
      </dgm:prSet>
      <dgm:spPr/>
    </dgm:pt>
    <dgm:pt modelId="{8E552280-15EB-4C3B-BC5B-44B15A6B4E84}" type="pres">
      <dgm:prSet presAssocID="{8E655ED0-DCC3-477C-B403-5E646C71CBDE}" presName="desTx" presStyleLbl="revTx" presStyleIdx="5" presStyleCnt="6">
        <dgm:presLayoutVars/>
      </dgm:prSet>
      <dgm:spPr/>
    </dgm:pt>
  </dgm:ptLst>
  <dgm:cxnLst>
    <dgm:cxn modelId="{F38E960A-3FD3-445D-9E25-D26777C85B0E}" srcId="{8E655ED0-DCC3-477C-B403-5E646C71CBDE}" destId="{20555BA1-5A36-4EAC-A765-4B0731EE378B}" srcOrd="0" destOrd="0" parTransId="{37A9B0E3-B550-4973-85BC-D6B05431C6F9}" sibTransId="{D4600A62-D5FF-40FF-A361-364F1145E991}"/>
    <dgm:cxn modelId="{99CD9013-94BE-4E0A-9728-FF4598F10BC3}" srcId="{A0BE7DA9-975C-49B3-9B79-15C7EE8E8B03}" destId="{05723DE9-9455-4FD0-B986-E7A91CAC3611}" srcOrd="0" destOrd="0" parTransId="{27472014-DE97-44D7-9703-25FD74080D4B}" sibTransId="{4A7098BD-914C-4CCD-A2EF-6A5F631B73CB}"/>
    <dgm:cxn modelId="{0943BB1D-FBE6-4464-9100-DEBB6C62C170}" type="presOf" srcId="{8E655ED0-DCC3-477C-B403-5E646C71CBDE}" destId="{7570D3D4-8354-44F2-BD91-8B497EA51335}" srcOrd="0" destOrd="0" presId="urn:microsoft.com/office/officeart/2018/2/layout/IconVerticalSolidList"/>
    <dgm:cxn modelId="{154B6329-8368-4D5C-8738-7F574D39DF35}" srcId="{10229B2B-B1EC-4D92-AB25-DDF74E9E3F2E}" destId="{A0BE7DA9-975C-49B3-9B79-15C7EE8E8B03}" srcOrd="1" destOrd="0" parTransId="{158D1107-B7CF-4673-8A6C-F74DDAD8B137}" sibTransId="{12BA89DF-CF17-41D5-A136-6E2B86DDCFF9}"/>
    <dgm:cxn modelId="{EE36482A-F532-4BE7-9B59-B6B80610FE81}" srcId="{10229B2B-B1EC-4D92-AB25-DDF74E9E3F2E}" destId="{8E655ED0-DCC3-477C-B403-5E646C71CBDE}" srcOrd="2" destOrd="0" parTransId="{0BCE3C2C-1291-416B-83D3-8B5014766168}" sibTransId="{47319679-782D-425E-B6B2-8D68A9A2C69B}"/>
    <dgm:cxn modelId="{8AE2072D-61B4-4F6F-A966-B9AE3AE02ACA}" type="presOf" srcId="{E08AAC4B-CB51-43EB-A2E7-65D0C54EB450}" destId="{8E552280-15EB-4C3B-BC5B-44B15A6B4E84}" srcOrd="0" destOrd="1" presId="urn:microsoft.com/office/officeart/2018/2/layout/IconVerticalSolidList"/>
    <dgm:cxn modelId="{C9B9D42D-D3A0-4639-BF6C-49C252A3FD0A}" type="presOf" srcId="{4E627674-C815-44C3-88EE-C6AACDB941B2}" destId="{4E171745-53EB-44BE-B425-9C309992D832}" srcOrd="0" destOrd="2" presId="urn:microsoft.com/office/officeart/2018/2/layout/IconVerticalSolidList"/>
    <dgm:cxn modelId="{E150A230-A18F-4919-86A1-F620DF5AAE69}" srcId="{5FAA38C0-7FEB-47FA-9603-CF7899C9B22E}" destId="{2DE7B314-AF9D-4267-B654-C3E8A7369610}" srcOrd="1" destOrd="0" parTransId="{DAE01D9D-99DF-46AC-923E-1523381CE14C}" sibTransId="{0BB25FB7-51B7-42F2-9D1B-77B69F653488}"/>
    <dgm:cxn modelId="{B474AA31-5454-4C1D-AA25-6DABA3DACE9D}" srcId="{8E655ED0-DCC3-477C-B403-5E646C71CBDE}" destId="{E08AAC4B-CB51-43EB-A2E7-65D0C54EB450}" srcOrd="1" destOrd="0" parTransId="{587ABE41-1167-4146-9CC2-22E128D7996D}" sibTransId="{E2745314-5419-4388-897C-E335E0C8469D}"/>
    <dgm:cxn modelId="{32E7823A-A70D-4F87-BB43-2E1CCC98B114}" type="presOf" srcId="{20555BA1-5A36-4EAC-A765-4B0731EE378B}" destId="{8E552280-15EB-4C3B-BC5B-44B15A6B4E84}" srcOrd="0" destOrd="0" presId="urn:microsoft.com/office/officeart/2018/2/layout/IconVerticalSolidList"/>
    <dgm:cxn modelId="{501E9C3D-AAAA-455A-9496-4B3DE9497F60}" srcId="{5FAA38C0-7FEB-47FA-9603-CF7899C9B22E}" destId="{4E627674-C815-44C3-88EE-C6AACDB941B2}" srcOrd="2" destOrd="0" parTransId="{F4BA15C3-1208-4D8B-AE1B-67721108A5B1}" sibTransId="{803A2853-A2A9-4114-A77E-11B86D2299F7}"/>
    <dgm:cxn modelId="{5F00966D-412C-49A3-AD73-D70501790FE2}" srcId="{10229B2B-B1EC-4D92-AB25-DDF74E9E3F2E}" destId="{5FAA38C0-7FEB-47FA-9603-CF7899C9B22E}" srcOrd="0" destOrd="0" parTransId="{D09DEB4B-1127-4646-9884-B00403B70EBF}" sibTransId="{97B6C5FB-3068-4C0A-AD04-4967F4F2460C}"/>
    <dgm:cxn modelId="{7990CB6F-C549-40BE-9543-C08760E232B9}" type="presOf" srcId="{A0BE7DA9-975C-49B3-9B79-15C7EE8E8B03}" destId="{EB493A58-A699-4AC7-A21D-686C1E86C06D}" srcOrd="0" destOrd="0" presId="urn:microsoft.com/office/officeart/2018/2/layout/IconVerticalSolidList"/>
    <dgm:cxn modelId="{1805F999-A8E5-442B-A57B-7E22EA18AA81}" type="presOf" srcId="{A5DBBC43-4884-4E52-B3EE-5898FB14F88C}" destId="{92657A31-B28C-4380-9D09-706D50D04BCF}" srcOrd="0" destOrd="1" presId="urn:microsoft.com/office/officeart/2018/2/layout/IconVerticalSolidList"/>
    <dgm:cxn modelId="{36A29D9C-501B-4330-8FB1-2F954BC005D6}" type="presOf" srcId="{2DE7B314-AF9D-4267-B654-C3E8A7369610}" destId="{4E171745-53EB-44BE-B425-9C309992D832}" srcOrd="0" destOrd="1" presId="urn:microsoft.com/office/officeart/2018/2/layout/IconVerticalSolidList"/>
    <dgm:cxn modelId="{A7F2AEA0-2BDD-493A-B329-3C7B2C680E89}" srcId="{5FAA38C0-7FEB-47FA-9603-CF7899C9B22E}" destId="{F1725153-FBCF-443C-AA97-697C745828CA}" srcOrd="0" destOrd="0" parTransId="{AC42DE37-4DE7-411E-AD99-09F5F20E4420}" sibTransId="{28F0BA4F-214A-4591-95BF-FCB1AB635AD6}"/>
    <dgm:cxn modelId="{2D72E2BE-F290-4232-A1C1-23A792A03FA5}" type="presOf" srcId="{5FAA38C0-7FEB-47FA-9603-CF7899C9B22E}" destId="{2F2D9C3F-1FC9-4EA0-9601-F4288217EDBF}" srcOrd="0" destOrd="0" presId="urn:microsoft.com/office/officeart/2018/2/layout/IconVerticalSolidList"/>
    <dgm:cxn modelId="{95FC6BD1-7B2E-48DF-8F44-829BC8B97760}" type="presOf" srcId="{05723DE9-9455-4FD0-B986-E7A91CAC3611}" destId="{92657A31-B28C-4380-9D09-706D50D04BCF}" srcOrd="0" destOrd="0" presId="urn:microsoft.com/office/officeart/2018/2/layout/IconVerticalSolidList"/>
    <dgm:cxn modelId="{6A7EB0E0-2BD5-43A7-847C-93FED0FF5B43}" type="presOf" srcId="{10229B2B-B1EC-4D92-AB25-DDF74E9E3F2E}" destId="{444E6673-4E76-4E91-8B01-C2B09D71A4E9}" srcOrd="0" destOrd="0" presId="urn:microsoft.com/office/officeart/2018/2/layout/IconVerticalSolidList"/>
    <dgm:cxn modelId="{921928E9-F4E1-4040-82EE-7FAAB62F1DA1}" type="presOf" srcId="{F1725153-FBCF-443C-AA97-697C745828CA}" destId="{4E171745-53EB-44BE-B425-9C309992D832}" srcOrd="0" destOrd="0" presId="urn:microsoft.com/office/officeart/2018/2/layout/IconVerticalSolidList"/>
    <dgm:cxn modelId="{E9D085FB-3BF7-4B1D-B0B0-43B0FB708F1D}" srcId="{A0BE7DA9-975C-49B3-9B79-15C7EE8E8B03}" destId="{A5DBBC43-4884-4E52-B3EE-5898FB14F88C}" srcOrd="1" destOrd="0" parTransId="{B7801899-C6E3-4ADF-B30A-46F05D85BB42}" sibTransId="{0EED0E5D-C90D-4395-911B-40DF66D44AF1}"/>
    <dgm:cxn modelId="{81754BC2-8D7B-4FE4-B663-67522A7D93E7}" type="presParOf" srcId="{444E6673-4E76-4E91-8B01-C2B09D71A4E9}" destId="{B4D9C44B-907F-488C-B8B7-4BF1B6430282}" srcOrd="0" destOrd="0" presId="urn:microsoft.com/office/officeart/2018/2/layout/IconVerticalSolidList"/>
    <dgm:cxn modelId="{E5E9EC1B-0F46-42AD-AABA-043D15D8164E}" type="presParOf" srcId="{B4D9C44B-907F-488C-B8B7-4BF1B6430282}" destId="{7B7749E3-C50D-4E64-A682-731D1F7A10B2}" srcOrd="0" destOrd="0" presId="urn:microsoft.com/office/officeart/2018/2/layout/IconVerticalSolidList"/>
    <dgm:cxn modelId="{B6C61273-D26F-4BDC-A876-1DE4E54F1055}" type="presParOf" srcId="{B4D9C44B-907F-488C-B8B7-4BF1B6430282}" destId="{F3E3E412-CB38-4151-98B3-055E039E7F46}" srcOrd="1" destOrd="0" presId="urn:microsoft.com/office/officeart/2018/2/layout/IconVerticalSolidList"/>
    <dgm:cxn modelId="{B0C96383-E03C-42CC-9053-0D3E90C6D122}" type="presParOf" srcId="{B4D9C44B-907F-488C-B8B7-4BF1B6430282}" destId="{C57E9737-6436-4806-8F98-54B31C44FC35}" srcOrd="2" destOrd="0" presId="urn:microsoft.com/office/officeart/2018/2/layout/IconVerticalSolidList"/>
    <dgm:cxn modelId="{AC23CA27-0D01-4165-9742-BFAC58F5DC2E}" type="presParOf" srcId="{B4D9C44B-907F-488C-B8B7-4BF1B6430282}" destId="{2F2D9C3F-1FC9-4EA0-9601-F4288217EDBF}" srcOrd="3" destOrd="0" presId="urn:microsoft.com/office/officeart/2018/2/layout/IconVerticalSolidList"/>
    <dgm:cxn modelId="{D05C7751-6470-4667-B295-30DBD79A98C3}" type="presParOf" srcId="{B4D9C44B-907F-488C-B8B7-4BF1B6430282}" destId="{4E171745-53EB-44BE-B425-9C309992D832}" srcOrd="4" destOrd="0" presId="urn:microsoft.com/office/officeart/2018/2/layout/IconVerticalSolidList"/>
    <dgm:cxn modelId="{7642CDA3-346E-4F74-9700-0B76092A165F}" type="presParOf" srcId="{444E6673-4E76-4E91-8B01-C2B09D71A4E9}" destId="{1C248E37-E639-429C-86B8-F91B08CEB037}" srcOrd="1" destOrd="0" presId="urn:microsoft.com/office/officeart/2018/2/layout/IconVerticalSolidList"/>
    <dgm:cxn modelId="{2960C8A5-7C49-499D-A26C-754D50EE28C6}" type="presParOf" srcId="{444E6673-4E76-4E91-8B01-C2B09D71A4E9}" destId="{5F1B1367-2C89-42D2-A7E8-191E8E2CB1C8}" srcOrd="2" destOrd="0" presId="urn:microsoft.com/office/officeart/2018/2/layout/IconVerticalSolidList"/>
    <dgm:cxn modelId="{B165F20B-EA33-4C07-8F7B-C63D7FD0D66C}" type="presParOf" srcId="{5F1B1367-2C89-42D2-A7E8-191E8E2CB1C8}" destId="{F488FA3B-997E-4DC7-8129-3781B7B02690}" srcOrd="0" destOrd="0" presId="urn:microsoft.com/office/officeart/2018/2/layout/IconVerticalSolidList"/>
    <dgm:cxn modelId="{0F4CAFFE-CB88-4269-A2D9-71D42F7742B1}" type="presParOf" srcId="{5F1B1367-2C89-42D2-A7E8-191E8E2CB1C8}" destId="{495BA94D-F84C-4192-9D77-FBF5FC50503A}" srcOrd="1" destOrd="0" presId="urn:microsoft.com/office/officeart/2018/2/layout/IconVerticalSolidList"/>
    <dgm:cxn modelId="{E57FFC96-5E93-4C7B-9E86-1CA5C9D83E14}" type="presParOf" srcId="{5F1B1367-2C89-42D2-A7E8-191E8E2CB1C8}" destId="{590CF39B-CFB7-4881-B09D-3229EA9CECC0}" srcOrd="2" destOrd="0" presId="urn:microsoft.com/office/officeart/2018/2/layout/IconVerticalSolidList"/>
    <dgm:cxn modelId="{47F9BE37-E7BC-48EB-8EA0-63797519A775}" type="presParOf" srcId="{5F1B1367-2C89-42D2-A7E8-191E8E2CB1C8}" destId="{EB493A58-A699-4AC7-A21D-686C1E86C06D}" srcOrd="3" destOrd="0" presId="urn:microsoft.com/office/officeart/2018/2/layout/IconVerticalSolidList"/>
    <dgm:cxn modelId="{D2BAA547-717A-45D0-8888-1C70BABAFB18}" type="presParOf" srcId="{5F1B1367-2C89-42D2-A7E8-191E8E2CB1C8}" destId="{92657A31-B28C-4380-9D09-706D50D04BCF}" srcOrd="4" destOrd="0" presId="urn:microsoft.com/office/officeart/2018/2/layout/IconVerticalSolidList"/>
    <dgm:cxn modelId="{957CA37E-4C6F-4416-A108-D54585DC1D6D}" type="presParOf" srcId="{444E6673-4E76-4E91-8B01-C2B09D71A4E9}" destId="{4088719A-88DB-47C9-A7E0-5DE6E88DB933}" srcOrd="3" destOrd="0" presId="urn:microsoft.com/office/officeart/2018/2/layout/IconVerticalSolidList"/>
    <dgm:cxn modelId="{427BC43B-CEE9-42AE-B960-27D9A162E1B3}" type="presParOf" srcId="{444E6673-4E76-4E91-8B01-C2B09D71A4E9}" destId="{A833EA47-72D8-407D-9136-E9D59ADB025F}" srcOrd="4" destOrd="0" presId="urn:microsoft.com/office/officeart/2018/2/layout/IconVerticalSolidList"/>
    <dgm:cxn modelId="{642FEC03-3E92-4EF3-9AE7-FE08FAC8FB74}" type="presParOf" srcId="{A833EA47-72D8-407D-9136-E9D59ADB025F}" destId="{6347CF1E-2740-4DE5-93D5-ED95C8BBE52F}" srcOrd="0" destOrd="0" presId="urn:microsoft.com/office/officeart/2018/2/layout/IconVerticalSolidList"/>
    <dgm:cxn modelId="{1E4615DC-A6A3-408E-86CA-8B9A945F7DF8}" type="presParOf" srcId="{A833EA47-72D8-407D-9136-E9D59ADB025F}" destId="{2F00CAB2-4ADC-4249-8DDD-02F152AA4165}" srcOrd="1" destOrd="0" presId="urn:microsoft.com/office/officeart/2018/2/layout/IconVerticalSolidList"/>
    <dgm:cxn modelId="{1A5C0010-225E-4271-AF60-F656177A94C2}" type="presParOf" srcId="{A833EA47-72D8-407D-9136-E9D59ADB025F}" destId="{6F01FE8D-58A5-42D6-A4AD-AC3BE8A92E35}" srcOrd="2" destOrd="0" presId="urn:microsoft.com/office/officeart/2018/2/layout/IconVerticalSolidList"/>
    <dgm:cxn modelId="{0EB05592-E767-41C3-88DA-03F9462E1703}" type="presParOf" srcId="{A833EA47-72D8-407D-9136-E9D59ADB025F}" destId="{7570D3D4-8354-44F2-BD91-8B497EA51335}" srcOrd="3" destOrd="0" presId="urn:microsoft.com/office/officeart/2018/2/layout/IconVerticalSolidList"/>
    <dgm:cxn modelId="{E10FE31E-FFE1-4B09-A62B-9D80644F99C5}" type="presParOf" srcId="{A833EA47-72D8-407D-9136-E9D59ADB025F}" destId="{8E552280-15EB-4C3B-BC5B-44B15A6B4E8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AD947-76CF-43AA-A7A8-CE086C0038FA}">
      <dsp:nvSpPr>
        <dsp:cNvPr id="0" name=""/>
        <dsp:cNvSpPr/>
      </dsp:nvSpPr>
      <dsp:spPr>
        <a:xfrm>
          <a:off x="12600" y="32948"/>
          <a:ext cx="1323364" cy="13233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789C8-6878-4F73-945B-8698FBA9E05F}">
      <dsp:nvSpPr>
        <dsp:cNvPr id="0" name=""/>
        <dsp:cNvSpPr/>
      </dsp:nvSpPr>
      <dsp:spPr>
        <a:xfrm>
          <a:off x="12600" y="1540324"/>
          <a:ext cx="3781041" cy="5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kern="1200"/>
            <a:t>Conclusão:</a:t>
          </a:r>
          <a:endParaRPr lang="en-US" sz="2000" kern="1200"/>
        </a:p>
      </dsp:txBody>
      <dsp:txXfrm>
        <a:off x="12600" y="1540324"/>
        <a:ext cx="3781041" cy="567156"/>
      </dsp:txXfrm>
    </dsp:sp>
    <dsp:sp modelId="{264D70EB-9C08-406C-BF7B-5A621194B234}">
      <dsp:nvSpPr>
        <dsp:cNvPr id="0" name=""/>
        <dsp:cNvSpPr/>
      </dsp:nvSpPr>
      <dsp:spPr>
        <a:xfrm>
          <a:off x="12600" y="2193068"/>
          <a:ext cx="3781041" cy="2117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A nova versão da página apresentou uma taxa de conversão </a:t>
          </a:r>
          <a:r>
            <a:rPr lang="pt-BR" sz="1500" b="1" kern="1200"/>
            <a:t>ligeiramente inferior</a:t>
          </a:r>
          <a:r>
            <a:rPr lang="pt-BR" sz="1500" kern="1200"/>
            <a:t> (11,88%) em relação à atual (12,03%).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O </a:t>
          </a:r>
          <a:r>
            <a:rPr lang="pt-BR" sz="1500" b="1" kern="1200"/>
            <a:t>teste estatístico não identificou uma diferença significativa</a:t>
          </a:r>
          <a:r>
            <a:rPr lang="pt-BR" sz="1500" kern="1200"/>
            <a:t> (p = 67,03%), o que indica que a mudança pode ter ocorrido </a:t>
          </a:r>
          <a:r>
            <a:rPr lang="pt-BR" sz="1500" b="1" kern="1200"/>
            <a:t>por acaso</a:t>
          </a:r>
          <a:r>
            <a:rPr lang="pt-BR" sz="1500" kern="1200"/>
            <a:t>.</a:t>
          </a:r>
          <a:endParaRPr lang="en-US" sz="1500" kern="1200"/>
        </a:p>
      </dsp:txBody>
      <dsp:txXfrm>
        <a:off x="12600" y="2193068"/>
        <a:ext cx="3781041" cy="2117382"/>
      </dsp:txXfrm>
    </dsp:sp>
    <dsp:sp modelId="{4ACABB16-52CE-437E-A55A-C91E513A03CA}">
      <dsp:nvSpPr>
        <dsp:cNvPr id="0" name=""/>
        <dsp:cNvSpPr/>
      </dsp:nvSpPr>
      <dsp:spPr>
        <a:xfrm>
          <a:off x="4455324" y="110509"/>
          <a:ext cx="1323364" cy="13233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608EF-8138-4CF7-8258-7B3E502356FA}">
      <dsp:nvSpPr>
        <dsp:cNvPr id="0" name=""/>
        <dsp:cNvSpPr/>
      </dsp:nvSpPr>
      <dsp:spPr>
        <a:xfrm>
          <a:off x="4455324" y="1674380"/>
          <a:ext cx="3781041" cy="299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000" b="1" kern="1200" dirty="0"/>
            <a:t>Recomendações:</a:t>
          </a:r>
          <a:endParaRPr lang="en-US" sz="2000" kern="1200" dirty="0"/>
        </a:p>
      </dsp:txBody>
      <dsp:txXfrm>
        <a:off x="4455324" y="1674380"/>
        <a:ext cx="3781041" cy="299045"/>
      </dsp:txXfrm>
    </dsp:sp>
    <dsp:sp modelId="{B29C73F7-5C30-475C-B525-2A01DB103F12}">
      <dsp:nvSpPr>
        <dsp:cNvPr id="0" name=""/>
        <dsp:cNvSpPr/>
      </dsp:nvSpPr>
      <dsp:spPr>
        <a:xfrm>
          <a:off x="4455324" y="2115506"/>
          <a:ext cx="3781041" cy="2117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/>
            <a:t>Não implementar</a:t>
          </a:r>
          <a:r>
            <a:rPr lang="pt-BR" sz="1500" kern="1200"/>
            <a:t> a nova versão neste momento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/>
            <a:t>Reavaliar o layout proposto</a:t>
          </a:r>
          <a:r>
            <a:rPr lang="pt-BR" sz="1500" kern="1200" dirty="0"/>
            <a:t> com base em outras métricas (</a:t>
          </a:r>
          <a:r>
            <a:rPr lang="pt-BR" sz="1500" kern="1200" dirty="0" err="1"/>
            <a:t>ex</a:t>
          </a:r>
          <a:r>
            <a:rPr lang="pt-BR" sz="1500" kern="1200" dirty="0"/>
            <a:t>: tempo na página, cliques)</a:t>
          </a:r>
          <a:endParaRPr lang="en-US" sz="150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Realizar </a:t>
          </a:r>
          <a:r>
            <a:rPr lang="pt-BR" sz="1500" b="1" kern="1200"/>
            <a:t>novos testes A/B</a:t>
          </a:r>
          <a:r>
            <a:rPr lang="pt-BR" sz="1500" kern="1200"/>
            <a:t> com variações mais impactantes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/>
            <a:t>Considerar testes segmentados por tipo de usuário (ex: por dispositivo, região ou perfil de cliente)</a:t>
          </a:r>
          <a:endParaRPr lang="en-US" sz="1500" kern="1200"/>
        </a:p>
      </dsp:txBody>
      <dsp:txXfrm>
        <a:off x="4455324" y="2115506"/>
        <a:ext cx="3781041" cy="2117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749E3-C50D-4E64-A682-731D1F7A10B2}">
      <dsp:nvSpPr>
        <dsp:cNvPr id="0" name=""/>
        <dsp:cNvSpPr/>
      </dsp:nvSpPr>
      <dsp:spPr>
        <a:xfrm>
          <a:off x="0" y="2608"/>
          <a:ext cx="8477567" cy="12198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3E412-CB38-4151-98B3-055E039E7F46}">
      <dsp:nvSpPr>
        <dsp:cNvPr id="0" name=""/>
        <dsp:cNvSpPr/>
      </dsp:nvSpPr>
      <dsp:spPr>
        <a:xfrm>
          <a:off x="369015" y="277083"/>
          <a:ext cx="670937" cy="67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2D9C3F-1FC9-4EA0-9601-F4288217EDBF}">
      <dsp:nvSpPr>
        <dsp:cNvPr id="0" name=""/>
        <dsp:cNvSpPr/>
      </dsp:nvSpPr>
      <dsp:spPr>
        <a:xfrm>
          <a:off x="1408968" y="2608"/>
          <a:ext cx="3814905" cy="12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105" tIns="129105" rIns="129105" bIns="1291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Monitoramento Contínuo</a:t>
          </a:r>
          <a:endParaRPr lang="en-US" sz="2500" kern="1200"/>
        </a:p>
      </dsp:txBody>
      <dsp:txXfrm>
        <a:off x="1408968" y="2608"/>
        <a:ext cx="3814905" cy="1219886"/>
      </dsp:txXfrm>
    </dsp:sp>
    <dsp:sp modelId="{4E171745-53EB-44BE-B425-9C309992D832}">
      <dsp:nvSpPr>
        <dsp:cNvPr id="0" name=""/>
        <dsp:cNvSpPr/>
      </dsp:nvSpPr>
      <dsp:spPr>
        <a:xfrm>
          <a:off x="5223874" y="2608"/>
          <a:ext cx="3252315" cy="12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105" tIns="129105" rIns="129105" bIns="12910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Acompanhar a </a:t>
          </a:r>
          <a:r>
            <a:rPr lang="pt-BR" sz="1200" b="1" kern="1200" dirty="0"/>
            <a:t>taxa de conversão semanalmente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Observar </a:t>
          </a:r>
          <a:r>
            <a:rPr lang="pt-BR" sz="1200" b="1" kern="1200" dirty="0"/>
            <a:t>eventuais flutuações</a:t>
          </a:r>
          <a:r>
            <a:rPr lang="pt-BR" sz="1200" kern="1200" dirty="0"/>
            <a:t> por sazonalidade ou campanhas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Monitorar </a:t>
          </a:r>
          <a:r>
            <a:rPr lang="pt-BR" sz="1200" b="1" kern="1200" dirty="0"/>
            <a:t>comportamento por dispositivo</a:t>
          </a:r>
          <a:r>
            <a:rPr lang="pt-BR" sz="1200" kern="1200" dirty="0"/>
            <a:t> e canal de origem</a:t>
          </a:r>
          <a:endParaRPr lang="en-US" sz="1200" kern="1200" dirty="0"/>
        </a:p>
      </dsp:txBody>
      <dsp:txXfrm>
        <a:off x="5223874" y="2608"/>
        <a:ext cx="3252315" cy="1219886"/>
      </dsp:txXfrm>
    </dsp:sp>
    <dsp:sp modelId="{F488FA3B-997E-4DC7-8129-3781B7B02690}">
      <dsp:nvSpPr>
        <dsp:cNvPr id="0" name=""/>
        <dsp:cNvSpPr/>
      </dsp:nvSpPr>
      <dsp:spPr>
        <a:xfrm>
          <a:off x="0" y="1527466"/>
          <a:ext cx="8477567" cy="12198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BA94D-F84C-4192-9D77-FBF5FC50503A}">
      <dsp:nvSpPr>
        <dsp:cNvPr id="0" name=""/>
        <dsp:cNvSpPr/>
      </dsp:nvSpPr>
      <dsp:spPr>
        <a:xfrm>
          <a:off x="369015" y="1801941"/>
          <a:ext cx="670937" cy="67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93A58-A699-4AC7-A21D-686C1E86C06D}">
      <dsp:nvSpPr>
        <dsp:cNvPr id="0" name=""/>
        <dsp:cNvSpPr/>
      </dsp:nvSpPr>
      <dsp:spPr>
        <a:xfrm>
          <a:off x="1408968" y="1527466"/>
          <a:ext cx="3814905" cy="12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105" tIns="129105" rIns="129105" bIns="1291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Testes Adicionais</a:t>
          </a:r>
          <a:endParaRPr lang="en-US" sz="2500" kern="1200"/>
        </a:p>
      </dsp:txBody>
      <dsp:txXfrm>
        <a:off x="1408968" y="1527466"/>
        <a:ext cx="3814905" cy="1219886"/>
      </dsp:txXfrm>
    </dsp:sp>
    <dsp:sp modelId="{92657A31-B28C-4380-9D09-706D50D04BCF}">
      <dsp:nvSpPr>
        <dsp:cNvPr id="0" name=""/>
        <dsp:cNvSpPr/>
      </dsp:nvSpPr>
      <dsp:spPr>
        <a:xfrm>
          <a:off x="5223874" y="1527466"/>
          <a:ext cx="3252315" cy="12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105" tIns="129105" rIns="129105" bIns="12910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Realizar </a:t>
          </a:r>
          <a:r>
            <a:rPr lang="pt-BR" sz="1200" b="1" kern="1200" dirty="0"/>
            <a:t>novas versões</a:t>
          </a:r>
          <a:r>
            <a:rPr lang="pt-BR" sz="1200" kern="1200" dirty="0"/>
            <a:t> da página com mudanças mais relevantes (layout, copy, </a:t>
          </a:r>
          <a:r>
            <a:rPr lang="pt-BR" sz="1200" kern="1200" dirty="0" err="1"/>
            <a:t>call</a:t>
          </a:r>
          <a:r>
            <a:rPr lang="pt-BR" sz="1200" kern="1200" dirty="0"/>
            <a:t> </a:t>
          </a:r>
          <a:r>
            <a:rPr lang="pt-BR" sz="1200" kern="1200" dirty="0" err="1"/>
            <a:t>to</a:t>
          </a:r>
          <a:r>
            <a:rPr lang="pt-BR" sz="1200" kern="1200" dirty="0"/>
            <a:t> </a:t>
          </a:r>
          <a:r>
            <a:rPr lang="pt-BR" sz="1200" kern="1200" dirty="0" err="1"/>
            <a:t>action</a:t>
          </a:r>
          <a:r>
            <a:rPr lang="pt-BR" sz="1200" kern="1200" dirty="0"/>
            <a:t>)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Aplicar testes A/B com </a:t>
          </a:r>
          <a:r>
            <a:rPr lang="pt-BR" sz="1200" b="1" kern="1200" dirty="0"/>
            <a:t>segmentações específicas</a:t>
          </a:r>
          <a:r>
            <a:rPr lang="pt-BR" sz="1200" kern="1200" dirty="0"/>
            <a:t> (por perfil de usuário)</a:t>
          </a:r>
          <a:endParaRPr lang="en-US" sz="1200" kern="1200" dirty="0"/>
        </a:p>
      </dsp:txBody>
      <dsp:txXfrm>
        <a:off x="5223874" y="1527466"/>
        <a:ext cx="3252315" cy="1219886"/>
      </dsp:txXfrm>
    </dsp:sp>
    <dsp:sp modelId="{6347CF1E-2740-4DE5-93D5-ED95C8BBE52F}">
      <dsp:nvSpPr>
        <dsp:cNvPr id="0" name=""/>
        <dsp:cNvSpPr/>
      </dsp:nvSpPr>
      <dsp:spPr>
        <a:xfrm>
          <a:off x="0" y="3054933"/>
          <a:ext cx="8477567" cy="12198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0CAB2-4ADC-4249-8DDD-02F152AA4165}">
      <dsp:nvSpPr>
        <dsp:cNvPr id="0" name=""/>
        <dsp:cNvSpPr/>
      </dsp:nvSpPr>
      <dsp:spPr>
        <a:xfrm>
          <a:off x="369015" y="3326799"/>
          <a:ext cx="670937" cy="670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0D3D4-8354-44F2-BD91-8B497EA51335}">
      <dsp:nvSpPr>
        <dsp:cNvPr id="0" name=""/>
        <dsp:cNvSpPr/>
      </dsp:nvSpPr>
      <dsp:spPr>
        <a:xfrm>
          <a:off x="1408968" y="3052324"/>
          <a:ext cx="3814905" cy="12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105" tIns="129105" rIns="129105" bIns="12910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Otimizações Baseadas em Dados</a:t>
          </a:r>
          <a:endParaRPr lang="en-US" sz="2500" kern="1200"/>
        </a:p>
      </dsp:txBody>
      <dsp:txXfrm>
        <a:off x="1408968" y="3052324"/>
        <a:ext cx="3814905" cy="1219886"/>
      </dsp:txXfrm>
    </dsp:sp>
    <dsp:sp modelId="{8E552280-15EB-4C3B-BC5B-44B15A6B4E84}">
      <dsp:nvSpPr>
        <dsp:cNvPr id="0" name=""/>
        <dsp:cNvSpPr/>
      </dsp:nvSpPr>
      <dsp:spPr>
        <a:xfrm>
          <a:off x="5223874" y="3052324"/>
          <a:ext cx="3252315" cy="12198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105" tIns="129105" rIns="129105" bIns="129105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Integrar outras métricas de engajamento: </a:t>
          </a:r>
          <a:r>
            <a:rPr lang="pt-BR" sz="1200" b="1" kern="1200" dirty="0"/>
            <a:t>tempo na página, taxa de rejeição, cliques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Avaliar </a:t>
          </a:r>
          <a:r>
            <a:rPr lang="pt-BR" sz="1200" b="1" kern="1200" dirty="0"/>
            <a:t>feedback qualitativo</a:t>
          </a:r>
          <a:r>
            <a:rPr lang="pt-BR" sz="1200" kern="1200" dirty="0"/>
            <a:t> de usuários (</a:t>
          </a:r>
          <a:r>
            <a:rPr lang="pt-BR" sz="1200" kern="1200" dirty="0" err="1"/>
            <a:t>ex</a:t>
          </a:r>
          <a:r>
            <a:rPr lang="pt-BR" sz="1200" kern="1200" dirty="0"/>
            <a:t>: pesquisa NPS ou testes de usabilidade)</a:t>
          </a:r>
          <a:endParaRPr lang="en-US" sz="1200" kern="1200" dirty="0"/>
        </a:p>
      </dsp:txBody>
      <dsp:txXfrm>
        <a:off x="5223874" y="3052324"/>
        <a:ext cx="3252315" cy="1219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D5225-FD1F-4035-8B90-91F548EF38C8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09592-AE23-4261-9F0D-D15FB1175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664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09592-AE23-4261-9F0D-D15FB1175FC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0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09592-AE23-4261-9F0D-D15FB1175FC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501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629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066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514516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36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082736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9531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953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160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778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564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005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2658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422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1974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7593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8892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99000-8DC5-4FAA-962C-D38BB4F2BF7D}" type="datetime1">
              <a:rPr lang="en-US" smtClean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7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  <p:sldLayoutId id="2147484010" r:id="rId12"/>
    <p:sldLayoutId id="2147484011" r:id="rId13"/>
    <p:sldLayoutId id="2147484012" r:id="rId14"/>
    <p:sldLayoutId id="2147484013" r:id="rId15"/>
    <p:sldLayoutId id="214748401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5428D-AB23-B8A3-C808-0EE68D78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/>
              <a:t>Análise de Teste A/B para Otimização da Conversão no Site 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3776E4-431E-9D15-C988-FF94BC0FA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2547257"/>
            <a:ext cx="8369808" cy="3734670"/>
          </a:xfrm>
        </p:spPr>
        <p:txBody>
          <a:bodyPr>
            <a:normAutofit/>
          </a:bodyPr>
          <a:lstStyle/>
          <a:p>
            <a:r>
              <a:rPr lang="pt-BR" dirty="0"/>
              <a:t>Avaliar se a nova versão da página inicial impacta positivamente a taxa de conversão de usuários.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42A345-6407-B0AF-CB2C-FABF2126B213}"/>
              </a:ext>
            </a:extLst>
          </p:cNvPr>
          <p:cNvSpPr txBox="1"/>
          <p:nvPr/>
        </p:nvSpPr>
        <p:spPr>
          <a:xfrm>
            <a:off x="812800" y="4323644"/>
            <a:ext cx="78909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Douglas Soares da Silva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Junho de 2025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09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B41F52-988C-EA24-F0F0-6F482BDA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Contexto e Problema de Negócio</a:t>
            </a:r>
          </a:p>
        </p:txBody>
      </p:sp>
      <p:sp>
        <p:nvSpPr>
          <p:cNvPr id="24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Espaço Reservado para Conteúdo 2">
            <a:extLst>
              <a:ext uri="{FF2B5EF4-FFF2-40B4-BE49-F238E27FC236}">
                <a16:creationId xmlns:a16="http://schemas.microsoft.com/office/drawing/2014/main" id="{070A2A66-CC69-DB4A-28CB-8EA7C8467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pt-BR" dirty="0"/>
              <a:t>A taxa de conversão é uma métrica-chave para avaliar a eficácia de páginas online em transformar visitantes em ações desejadas (como compras ou cadastros).</a:t>
            </a:r>
          </a:p>
          <a:p>
            <a:r>
              <a:rPr lang="pt-BR" dirty="0"/>
              <a:t>A equipe de produto desenvolveu uma nova versão da página inicial com o objetivo de </a:t>
            </a:r>
            <a:r>
              <a:rPr lang="pt-BR" b="1" dirty="0"/>
              <a:t>aumentar a conversão</a:t>
            </a:r>
            <a:r>
              <a:rPr lang="pt-BR" dirty="0"/>
              <a:t>.</a:t>
            </a:r>
          </a:p>
          <a:p>
            <a:r>
              <a:rPr lang="pt-BR" dirty="0"/>
              <a:t>Para validar se essa nova versão realmente gera impacto, foi realizado um </a:t>
            </a:r>
            <a:r>
              <a:rPr lang="pt-BR" b="1" dirty="0"/>
              <a:t>teste A/B</a:t>
            </a:r>
            <a:r>
              <a:rPr lang="pt-BR" dirty="0"/>
              <a:t>, comparando o desempenho da página atual (controle) com a nova versão (tratamento) junto a uma amostra de usuários reais.</a:t>
            </a:r>
          </a:p>
          <a:p>
            <a:endParaRPr lang="pt-BR" dirty="0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37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19039-BDA7-4FD1-5133-0AC8DFAA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dirty="0"/>
              <a:t>Metodologia (CRISP-DM)</a:t>
            </a:r>
          </a:p>
        </p:txBody>
      </p:sp>
      <p:sp>
        <p:nvSpPr>
          <p:cNvPr id="26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7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28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01B893-7B64-D843-2A79-E5E8CED59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500" b="1" dirty="0"/>
              <a:t>1. Entendimento do Negócio</a:t>
            </a:r>
            <a:br>
              <a:rPr lang="pt-BR" sz="1500" dirty="0"/>
            </a:br>
            <a:r>
              <a:rPr lang="pt-BR" sz="1500" dirty="0"/>
              <a:t>Definir objetivo: avaliar se a nova página melhora a taxa de conversão.</a:t>
            </a:r>
          </a:p>
          <a:p>
            <a:pPr>
              <a:lnSpc>
                <a:spcPct val="90000"/>
              </a:lnSpc>
            </a:pPr>
            <a:r>
              <a:rPr lang="pt-BR" sz="1500" b="1" dirty="0"/>
              <a:t>2. Entendimento dos Dados</a:t>
            </a:r>
            <a:br>
              <a:rPr lang="pt-BR" sz="1500" dirty="0"/>
            </a:br>
            <a:r>
              <a:rPr lang="pt-BR" sz="1500" dirty="0"/>
              <a:t>Analisar estrutura da base, identificar grupos (controle e tratamento), verificar variáveis disponíveis.</a:t>
            </a:r>
          </a:p>
          <a:p>
            <a:pPr>
              <a:lnSpc>
                <a:spcPct val="90000"/>
              </a:lnSpc>
            </a:pPr>
            <a:r>
              <a:rPr lang="pt-BR" sz="1500" b="1" dirty="0"/>
              <a:t>3. Preparação dos Dados</a:t>
            </a:r>
            <a:br>
              <a:rPr lang="pt-BR" sz="1500" dirty="0"/>
            </a:br>
            <a:r>
              <a:rPr lang="pt-BR" sz="1500" dirty="0"/>
              <a:t>Limpeza da base, separação por grupo, cálculo de taxas de conversão por grupo.</a:t>
            </a:r>
          </a:p>
          <a:p>
            <a:pPr>
              <a:lnSpc>
                <a:spcPct val="90000"/>
              </a:lnSpc>
            </a:pPr>
            <a:r>
              <a:rPr lang="pt-BR" sz="1500" b="1" dirty="0"/>
              <a:t>4. Modelagem / Análise</a:t>
            </a:r>
            <a:br>
              <a:rPr lang="pt-BR" sz="1500" dirty="0"/>
            </a:br>
            <a:r>
              <a:rPr lang="pt-BR" sz="1500" dirty="0"/>
              <a:t>Aplicação do teste Z para proporções e cálculo do p-valor no Excel.</a:t>
            </a:r>
          </a:p>
          <a:p>
            <a:pPr>
              <a:lnSpc>
                <a:spcPct val="90000"/>
              </a:lnSpc>
            </a:pPr>
            <a:r>
              <a:rPr lang="pt-BR" sz="1500" b="1" dirty="0"/>
              <a:t>5. Validação dos Resultados</a:t>
            </a:r>
            <a:br>
              <a:rPr lang="pt-BR" sz="1500" dirty="0"/>
            </a:br>
            <a:r>
              <a:rPr lang="pt-BR" sz="1500" dirty="0"/>
              <a:t>Revisão dos cálculos, análise de limitações e consistência estatística.</a:t>
            </a:r>
          </a:p>
          <a:p>
            <a:pPr>
              <a:lnSpc>
                <a:spcPct val="90000"/>
              </a:lnSpc>
            </a:pPr>
            <a:r>
              <a:rPr lang="pt-BR" sz="1500" b="1" dirty="0"/>
              <a:t>6. Apresentação (</a:t>
            </a:r>
            <a:r>
              <a:rPr lang="pt-BR" sz="1500" b="1" dirty="0" err="1"/>
              <a:t>Deploy</a:t>
            </a:r>
            <a:r>
              <a:rPr lang="pt-BR" sz="1500" b="1" dirty="0"/>
              <a:t>)</a:t>
            </a:r>
            <a:br>
              <a:rPr lang="pt-BR" sz="1500" dirty="0"/>
            </a:br>
            <a:r>
              <a:rPr lang="pt-BR" sz="1500" dirty="0"/>
              <a:t>Criação de dashboard visual e relatório com conclusões e recomendações.</a:t>
            </a:r>
          </a:p>
          <a:p>
            <a:pPr>
              <a:lnSpc>
                <a:spcPct val="90000"/>
              </a:lnSpc>
            </a:pPr>
            <a:endParaRPr lang="pt-BR" sz="1500" dirty="0"/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38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FAA7F-5F07-BBD6-3217-34157FBFE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/>
              <a:t>Descrição dos Dados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F2AE09-80D6-68AB-0D54-B83047A1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600201"/>
            <a:ext cx="3247224" cy="44411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600" dirty="0"/>
              <a:t>Base de teste A/B de e-commerce (</a:t>
            </a:r>
            <a:r>
              <a:rPr lang="pt-BR" sz="1600" dirty="0" err="1"/>
              <a:t>Kaggle</a:t>
            </a:r>
            <a:r>
              <a:rPr lang="pt-BR" sz="1600" dirty="0"/>
              <a:t> – 2022)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sz="1600" dirty="0" err="1"/>
              <a:t>user_id</a:t>
            </a:r>
            <a:r>
              <a:rPr lang="pt-BR" sz="1600" dirty="0"/>
              <a:t>: identificador único do usuário</a:t>
            </a:r>
          </a:p>
          <a:p>
            <a:pPr>
              <a:lnSpc>
                <a:spcPct val="90000"/>
              </a:lnSpc>
            </a:pPr>
            <a:r>
              <a:rPr lang="pt-BR" sz="1600" dirty="0" err="1"/>
              <a:t>group</a:t>
            </a:r>
            <a:r>
              <a:rPr lang="pt-BR" sz="1600" dirty="0"/>
              <a:t>: grupo de alocação (controle ou tratamento)</a:t>
            </a:r>
          </a:p>
          <a:p>
            <a:pPr>
              <a:lnSpc>
                <a:spcPct val="90000"/>
              </a:lnSpc>
            </a:pPr>
            <a:r>
              <a:rPr lang="pt-BR" sz="1600" dirty="0" err="1"/>
              <a:t>landing_page</a:t>
            </a:r>
            <a:r>
              <a:rPr lang="pt-BR" sz="1600" dirty="0"/>
              <a:t>: página acessada (</a:t>
            </a:r>
            <a:r>
              <a:rPr lang="pt-BR" sz="1600" dirty="0" err="1"/>
              <a:t>old_page</a:t>
            </a:r>
            <a:r>
              <a:rPr lang="pt-BR" sz="1600" dirty="0"/>
              <a:t> ou </a:t>
            </a:r>
            <a:r>
              <a:rPr lang="pt-BR" sz="1600" dirty="0" err="1"/>
              <a:t>new_page</a:t>
            </a:r>
            <a:r>
              <a:rPr lang="pt-BR" sz="1600" dirty="0"/>
              <a:t>)</a:t>
            </a:r>
          </a:p>
          <a:p>
            <a:pPr>
              <a:lnSpc>
                <a:spcPct val="90000"/>
              </a:lnSpc>
            </a:pPr>
            <a:r>
              <a:rPr lang="pt-BR" sz="1600" dirty="0" err="1"/>
              <a:t>converted</a:t>
            </a:r>
            <a:r>
              <a:rPr lang="pt-BR" sz="1600" dirty="0"/>
              <a:t>: se o usuário converteu (1 = sim, 0 = não)</a:t>
            </a:r>
          </a:p>
          <a:p>
            <a:pPr>
              <a:lnSpc>
                <a:spcPct val="90000"/>
              </a:lnSpc>
            </a:pPr>
            <a:endParaRPr lang="pt-BR" sz="1600" dirty="0"/>
          </a:p>
          <a:p>
            <a:pPr>
              <a:lnSpc>
                <a:spcPct val="90000"/>
              </a:lnSpc>
            </a:pPr>
            <a:r>
              <a:rPr lang="pt-BR" sz="1600" dirty="0"/>
              <a:t>Tamanho da amostra total: 289.539 usuários</a:t>
            </a:r>
          </a:p>
          <a:p>
            <a:pPr>
              <a:lnSpc>
                <a:spcPct val="90000"/>
              </a:lnSpc>
            </a:pPr>
            <a:endParaRPr lang="pt-BR" sz="1400" dirty="0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9D5C93A0-48C8-AAA8-EF5A-7C514D090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27922"/>
              </p:ext>
            </p:extLst>
          </p:nvPr>
        </p:nvGraphicFramePr>
        <p:xfrm>
          <a:off x="817475" y="3409153"/>
          <a:ext cx="4828945" cy="13208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67323">
                  <a:extLst>
                    <a:ext uri="{9D8B030D-6E8A-4147-A177-3AD203B41FA5}">
                      <a16:colId xmlns:a16="http://schemas.microsoft.com/office/drawing/2014/main" val="1979739889"/>
                    </a:ext>
                  </a:extLst>
                </a:gridCol>
                <a:gridCol w="1038421">
                  <a:extLst>
                    <a:ext uri="{9D8B030D-6E8A-4147-A177-3AD203B41FA5}">
                      <a16:colId xmlns:a16="http://schemas.microsoft.com/office/drawing/2014/main" val="3971950081"/>
                    </a:ext>
                  </a:extLst>
                </a:gridCol>
                <a:gridCol w="1310242">
                  <a:extLst>
                    <a:ext uri="{9D8B030D-6E8A-4147-A177-3AD203B41FA5}">
                      <a16:colId xmlns:a16="http://schemas.microsoft.com/office/drawing/2014/main" val="3463488372"/>
                    </a:ext>
                  </a:extLst>
                </a:gridCol>
                <a:gridCol w="1212959">
                  <a:extLst>
                    <a:ext uri="{9D8B030D-6E8A-4147-A177-3AD203B41FA5}">
                      <a16:colId xmlns:a16="http://schemas.microsoft.com/office/drawing/2014/main" val="3176054110"/>
                    </a:ext>
                  </a:extLst>
                </a:gridCol>
              </a:tblGrid>
              <a:tr h="602939">
                <a:tc>
                  <a:txBody>
                    <a:bodyPr/>
                    <a:lstStyle/>
                    <a:p>
                      <a:r>
                        <a:rPr lang="pt-BR" sz="1600" dirty="0"/>
                        <a:t>Grupo</a:t>
                      </a:r>
                    </a:p>
                  </a:txBody>
                  <a:tcPr marL="84246" marR="84246" marT="42123" marB="42123"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Usuários</a:t>
                      </a:r>
                    </a:p>
                  </a:txBody>
                  <a:tcPr marL="84246" marR="84246" marT="42123" marB="42123"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Conversões</a:t>
                      </a:r>
                    </a:p>
                  </a:txBody>
                  <a:tcPr marL="84246" marR="84246" marT="42123" marB="42123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Taxa de Conversão</a:t>
                      </a:r>
                    </a:p>
                  </a:txBody>
                  <a:tcPr marL="84246" marR="84246" marT="42123" marB="42123" anchor="ctr"/>
                </a:tc>
                <a:extLst>
                  <a:ext uri="{0D108BD9-81ED-4DB2-BD59-A6C34878D82A}">
                    <a16:rowId xmlns:a16="http://schemas.microsoft.com/office/drawing/2014/main" val="3224189087"/>
                  </a:ext>
                </a:extLst>
              </a:tr>
              <a:tr h="358931">
                <a:tc>
                  <a:txBody>
                    <a:bodyPr/>
                    <a:lstStyle/>
                    <a:p>
                      <a:r>
                        <a:rPr lang="pt-BR" sz="1600"/>
                        <a:t>Controle</a:t>
                      </a:r>
                    </a:p>
                  </a:txBody>
                  <a:tcPr marL="84246" marR="84246" marT="42123" marB="42123"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144.226</a:t>
                      </a:r>
                    </a:p>
                  </a:txBody>
                  <a:tcPr marL="84246" marR="84246" marT="42123" marB="42123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17.349</a:t>
                      </a:r>
                    </a:p>
                  </a:txBody>
                  <a:tcPr marL="84246" marR="84246" marT="42123" marB="42123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12,03%</a:t>
                      </a:r>
                    </a:p>
                  </a:txBody>
                  <a:tcPr marL="84246" marR="84246" marT="42123" marB="42123" anchor="ctr"/>
                </a:tc>
                <a:extLst>
                  <a:ext uri="{0D108BD9-81ED-4DB2-BD59-A6C34878D82A}">
                    <a16:rowId xmlns:a16="http://schemas.microsoft.com/office/drawing/2014/main" val="85278088"/>
                  </a:ext>
                </a:extLst>
              </a:tr>
              <a:tr h="358931">
                <a:tc>
                  <a:txBody>
                    <a:bodyPr/>
                    <a:lstStyle/>
                    <a:p>
                      <a:r>
                        <a:rPr lang="pt-BR" sz="1600"/>
                        <a:t>Tratamento</a:t>
                      </a:r>
                    </a:p>
                  </a:txBody>
                  <a:tcPr marL="84246" marR="84246" marT="42123" marB="42123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145.313</a:t>
                      </a:r>
                    </a:p>
                  </a:txBody>
                  <a:tcPr marL="84246" marR="84246" marT="42123" marB="42123" anchor="ctr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17.264</a:t>
                      </a:r>
                    </a:p>
                  </a:txBody>
                  <a:tcPr marL="84246" marR="84246" marT="42123" marB="42123" anchor="ctr"/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11,88%</a:t>
                      </a:r>
                    </a:p>
                  </a:txBody>
                  <a:tcPr marL="84246" marR="84246" marT="42123" marB="42123" anchor="ctr"/>
                </a:tc>
                <a:extLst>
                  <a:ext uri="{0D108BD9-81ED-4DB2-BD59-A6C34878D82A}">
                    <a16:rowId xmlns:a16="http://schemas.microsoft.com/office/drawing/2014/main" val="2360512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488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A6C57-A2B3-D9DA-4761-CA54FE37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Métricas e Resultados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24423E-101C-F70C-11AE-53EC77F0B765}"/>
              </a:ext>
            </a:extLst>
          </p:cNvPr>
          <p:cNvSpPr txBox="1"/>
          <p:nvPr/>
        </p:nvSpPr>
        <p:spPr>
          <a:xfrm>
            <a:off x="6416039" y="1930401"/>
            <a:ext cx="2927185" cy="1614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Diferença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absoluta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0,15 </a:t>
            </a:r>
            <a:r>
              <a:rPr 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ponto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percentual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Grupo </a:t>
            </a:r>
            <a:r>
              <a:rPr 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controle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teve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desempenho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5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ligeiramente</a:t>
            </a: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superior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12BA125-697C-2AB9-E7C2-B25F30140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829244"/>
              </p:ext>
            </p:extLst>
          </p:nvPr>
        </p:nvGraphicFramePr>
        <p:xfrm>
          <a:off x="817474" y="1930400"/>
          <a:ext cx="5283290" cy="16143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86092">
                  <a:extLst>
                    <a:ext uri="{9D8B030D-6E8A-4147-A177-3AD203B41FA5}">
                      <a16:colId xmlns:a16="http://schemas.microsoft.com/office/drawing/2014/main" val="2551264128"/>
                    </a:ext>
                  </a:extLst>
                </a:gridCol>
                <a:gridCol w="1136881">
                  <a:extLst>
                    <a:ext uri="{9D8B030D-6E8A-4147-A177-3AD203B41FA5}">
                      <a16:colId xmlns:a16="http://schemas.microsoft.com/office/drawing/2014/main" val="2805766628"/>
                    </a:ext>
                  </a:extLst>
                </a:gridCol>
                <a:gridCol w="1433561">
                  <a:extLst>
                    <a:ext uri="{9D8B030D-6E8A-4147-A177-3AD203B41FA5}">
                      <a16:colId xmlns:a16="http://schemas.microsoft.com/office/drawing/2014/main" val="2410209256"/>
                    </a:ext>
                  </a:extLst>
                </a:gridCol>
                <a:gridCol w="1326756">
                  <a:extLst>
                    <a:ext uri="{9D8B030D-6E8A-4147-A177-3AD203B41FA5}">
                      <a16:colId xmlns:a16="http://schemas.microsoft.com/office/drawing/2014/main" val="619186560"/>
                    </a:ext>
                  </a:extLst>
                </a:gridCol>
              </a:tblGrid>
              <a:tr h="737434">
                <a:tc>
                  <a:txBody>
                    <a:bodyPr/>
                    <a:lstStyle/>
                    <a:p>
                      <a:r>
                        <a:rPr lang="pt-BR" sz="1700"/>
                        <a:t>Grupo</a:t>
                      </a:r>
                    </a:p>
                  </a:txBody>
                  <a:tcPr marL="85444" marR="85444" marT="42722" marB="42722" anchor="ctr"/>
                </a:tc>
                <a:tc>
                  <a:txBody>
                    <a:bodyPr/>
                    <a:lstStyle/>
                    <a:p>
                      <a:r>
                        <a:rPr lang="pt-BR" sz="1700"/>
                        <a:t>Usuários</a:t>
                      </a:r>
                    </a:p>
                  </a:txBody>
                  <a:tcPr marL="85444" marR="85444" marT="42722" marB="42722" anchor="ctr"/>
                </a:tc>
                <a:tc>
                  <a:txBody>
                    <a:bodyPr/>
                    <a:lstStyle/>
                    <a:p>
                      <a:r>
                        <a:rPr lang="pt-BR" sz="1700"/>
                        <a:t>Conversões</a:t>
                      </a:r>
                    </a:p>
                  </a:txBody>
                  <a:tcPr marL="85444" marR="85444" marT="42722" marB="42722" anchor="ctr"/>
                </a:tc>
                <a:tc>
                  <a:txBody>
                    <a:bodyPr/>
                    <a:lstStyle/>
                    <a:p>
                      <a:r>
                        <a:rPr lang="pt-BR" sz="1700"/>
                        <a:t>Taxa de Conversão</a:t>
                      </a:r>
                    </a:p>
                  </a:txBody>
                  <a:tcPr marL="85444" marR="85444" marT="42722" marB="42722" anchor="ctr"/>
                </a:tc>
                <a:extLst>
                  <a:ext uri="{0D108BD9-81ED-4DB2-BD59-A6C34878D82A}">
                    <a16:rowId xmlns:a16="http://schemas.microsoft.com/office/drawing/2014/main" val="4159587707"/>
                  </a:ext>
                </a:extLst>
              </a:tr>
              <a:tr h="438475">
                <a:tc>
                  <a:txBody>
                    <a:bodyPr/>
                    <a:lstStyle/>
                    <a:p>
                      <a:r>
                        <a:rPr lang="pt-BR" sz="1700"/>
                        <a:t>Controle</a:t>
                      </a:r>
                    </a:p>
                  </a:txBody>
                  <a:tcPr marL="85444" marR="85444" marT="42722" marB="42722" anchor="ctr"/>
                </a:tc>
                <a:tc>
                  <a:txBody>
                    <a:bodyPr/>
                    <a:lstStyle/>
                    <a:p>
                      <a:r>
                        <a:rPr lang="pt-BR" sz="1700"/>
                        <a:t>144.226</a:t>
                      </a:r>
                    </a:p>
                  </a:txBody>
                  <a:tcPr marL="85444" marR="85444" marT="42722" marB="42722" anchor="ctr"/>
                </a:tc>
                <a:tc>
                  <a:txBody>
                    <a:bodyPr/>
                    <a:lstStyle/>
                    <a:p>
                      <a:r>
                        <a:rPr lang="pt-BR" sz="1700"/>
                        <a:t>17.349</a:t>
                      </a:r>
                    </a:p>
                  </a:txBody>
                  <a:tcPr marL="85444" marR="85444" marT="42722" marB="42722" anchor="ctr"/>
                </a:tc>
                <a:tc>
                  <a:txBody>
                    <a:bodyPr/>
                    <a:lstStyle/>
                    <a:p>
                      <a:r>
                        <a:rPr lang="pt-BR" sz="1700" b="1"/>
                        <a:t>12,03%</a:t>
                      </a:r>
                      <a:endParaRPr lang="pt-BR" sz="1700"/>
                    </a:p>
                  </a:txBody>
                  <a:tcPr marL="85444" marR="85444" marT="42722" marB="42722" anchor="ctr"/>
                </a:tc>
                <a:extLst>
                  <a:ext uri="{0D108BD9-81ED-4DB2-BD59-A6C34878D82A}">
                    <a16:rowId xmlns:a16="http://schemas.microsoft.com/office/drawing/2014/main" val="2589447468"/>
                  </a:ext>
                </a:extLst>
              </a:tr>
              <a:tr h="438475">
                <a:tc>
                  <a:txBody>
                    <a:bodyPr/>
                    <a:lstStyle/>
                    <a:p>
                      <a:r>
                        <a:rPr lang="pt-BR" sz="1700"/>
                        <a:t>Tratamento</a:t>
                      </a:r>
                    </a:p>
                  </a:txBody>
                  <a:tcPr marL="85444" marR="85444" marT="42722" marB="42722" anchor="ctr"/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145.313</a:t>
                      </a:r>
                    </a:p>
                  </a:txBody>
                  <a:tcPr marL="85444" marR="85444" marT="42722" marB="42722" anchor="ctr"/>
                </a:tc>
                <a:tc>
                  <a:txBody>
                    <a:bodyPr/>
                    <a:lstStyle/>
                    <a:p>
                      <a:r>
                        <a:rPr lang="pt-BR" sz="1700"/>
                        <a:t>17.264</a:t>
                      </a:r>
                    </a:p>
                  </a:txBody>
                  <a:tcPr marL="85444" marR="85444" marT="42722" marB="42722" anchor="ctr"/>
                </a:tc>
                <a:tc>
                  <a:txBody>
                    <a:bodyPr/>
                    <a:lstStyle/>
                    <a:p>
                      <a:r>
                        <a:rPr lang="pt-BR" sz="1700" b="1" dirty="0"/>
                        <a:t>11,88%</a:t>
                      </a:r>
                    </a:p>
                  </a:txBody>
                  <a:tcPr marL="85444" marR="85444" marT="42722" marB="42722" anchor="ctr"/>
                </a:tc>
                <a:extLst>
                  <a:ext uri="{0D108BD9-81ED-4DB2-BD59-A6C34878D82A}">
                    <a16:rowId xmlns:a16="http://schemas.microsoft.com/office/drawing/2014/main" val="1055568242"/>
                  </a:ext>
                </a:extLst>
              </a:tr>
            </a:tbl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944DF6F-C995-9FEC-5C64-601D516563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9472447"/>
              </p:ext>
            </p:extLst>
          </p:nvPr>
        </p:nvGraphicFramePr>
        <p:xfrm>
          <a:off x="2125980" y="4103370"/>
          <a:ext cx="4137660" cy="2320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174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72547-A8D9-8994-1E93-12417E37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pt-BR"/>
              <a:t>Teste Z para Comparação de Proporções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42876-A69C-0CFA-F4F6-463BB7B72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1379"/>
            <a:ext cx="3957349" cy="3341510"/>
          </a:xfrm>
        </p:spPr>
        <p:txBody>
          <a:bodyPr>
            <a:normAutofit/>
          </a:bodyPr>
          <a:lstStyle/>
          <a:p>
            <a:r>
              <a:rPr lang="pt-BR" dirty="0"/>
              <a:t>Para verificar se a diferença entre as taxas de conversão é estatisticamente significativa, foi aplicado o </a:t>
            </a:r>
            <a:r>
              <a:rPr lang="pt-BR" b="1" dirty="0"/>
              <a:t>teste Z para duas proporções</a:t>
            </a:r>
            <a:r>
              <a:rPr lang="pt-BR" dirty="0"/>
              <a:t>.</a:t>
            </a:r>
          </a:p>
          <a:p>
            <a:r>
              <a:rPr lang="pt-BR" b="1" dirty="0"/>
              <a:t>Hipóteses:</a:t>
            </a:r>
          </a:p>
          <a:p>
            <a:r>
              <a:rPr lang="pt-BR" b="1" dirty="0"/>
              <a:t>H₀ (nula):</a:t>
            </a:r>
            <a:r>
              <a:rPr lang="pt-BR" dirty="0"/>
              <a:t> As taxas de conversão dos dois grupos são iguais</a:t>
            </a:r>
          </a:p>
          <a:p>
            <a:r>
              <a:rPr lang="pt-BR" b="1" dirty="0"/>
              <a:t>H₁ (alternativa):</a:t>
            </a:r>
            <a:r>
              <a:rPr lang="pt-BR" dirty="0"/>
              <a:t> As taxas de conversão são diferentes</a:t>
            </a:r>
          </a:p>
          <a:p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C87A949-D419-7332-6921-410B269AA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92904"/>
              </p:ext>
            </p:extLst>
          </p:nvPr>
        </p:nvGraphicFramePr>
        <p:xfrm>
          <a:off x="5349241" y="1851379"/>
          <a:ext cx="3957349" cy="22049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45774">
                  <a:extLst>
                    <a:ext uri="{9D8B030D-6E8A-4147-A177-3AD203B41FA5}">
                      <a16:colId xmlns:a16="http://schemas.microsoft.com/office/drawing/2014/main" val="713362615"/>
                    </a:ext>
                  </a:extLst>
                </a:gridCol>
                <a:gridCol w="1811575">
                  <a:extLst>
                    <a:ext uri="{9D8B030D-6E8A-4147-A177-3AD203B41FA5}">
                      <a16:colId xmlns:a16="http://schemas.microsoft.com/office/drawing/2014/main" val="913792976"/>
                    </a:ext>
                  </a:extLst>
                </a:gridCol>
              </a:tblGrid>
              <a:tr h="448061">
                <a:tc>
                  <a:txBody>
                    <a:bodyPr/>
                    <a:lstStyle/>
                    <a:p>
                      <a:r>
                        <a:rPr lang="pt-BR" sz="1400" b="1" cap="none" spc="0" dirty="0">
                          <a:solidFill>
                            <a:schemeClr val="tx1"/>
                          </a:solidFill>
                        </a:rPr>
                        <a:t>Métrica</a:t>
                      </a:r>
                    </a:p>
                  </a:txBody>
                  <a:tcPr marL="176214" marR="217321" marT="135549" marB="135549" anchor="ctr"/>
                </a:tc>
                <a:tc>
                  <a:txBody>
                    <a:bodyPr/>
                    <a:lstStyle/>
                    <a:p>
                      <a:r>
                        <a:rPr lang="pt-BR" sz="1400" b="1" cap="none" spc="0" dirty="0">
                          <a:solidFill>
                            <a:schemeClr val="tx1"/>
                          </a:solidFill>
                        </a:rPr>
                        <a:t>Valor</a:t>
                      </a:r>
                    </a:p>
                  </a:txBody>
                  <a:tcPr marL="176214" marR="217321" marT="135549" marB="135549" anchor="ctr"/>
                </a:tc>
                <a:extLst>
                  <a:ext uri="{0D108BD9-81ED-4DB2-BD59-A6C34878D82A}">
                    <a16:rowId xmlns:a16="http://schemas.microsoft.com/office/drawing/2014/main" val="1925154712"/>
                  </a:ext>
                </a:extLst>
              </a:tr>
              <a:tr h="448061">
                <a:tc>
                  <a:txBody>
                    <a:bodyPr/>
                    <a:lstStyle/>
                    <a:p>
                      <a:r>
                        <a:rPr lang="pt-BR" sz="1600" cap="none" spc="0">
                          <a:solidFill>
                            <a:schemeClr val="tx1"/>
                          </a:solidFill>
                        </a:rPr>
                        <a:t>Estatística Z</a:t>
                      </a:r>
                    </a:p>
                  </a:txBody>
                  <a:tcPr marL="176214" marR="217321" marT="135549" marB="135549" anchor="ctr"/>
                </a:tc>
                <a:tc>
                  <a:txBody>
                    <a:bodyPr/>
                    <a:lstStyle/>
                    <a:p>
                      <a:r>
                        <a:rPr lang="pt-BR" sz="1600" cap="none" spc="0" dirty="0">
                          <a:solidFill>
                            <a:schemeClr val="tx1"/>
                          </a:solidFill>
                        </a:rPr>
                        <a:t>0,43</a:t>
                      </a:r>
                    </a:p>
                  </a:txBody>
                  <a:tcPr marL="176214" marR="217321" marT="135549" marB="135549" anchor="ctr"/>
                </a:tc>
                <a:extLst>
                  <a:ext uri="{0D108BD9-81ED-4DB2-BD59-A6C34878D82A}">
                    <a16:rowId xmlns:a16="http://schemas.microsoft.com/office/drawing/2014/main" val="1465243532"/>
                  </a:ext>
                </a:extLst>
              </a:tr>
              <a:tr h="448061">
                <a:tc>
                  <a:txBody>
                    <a:bodyPr/>
                    <a:lstStyle/>
                    <a:p>
                      <a:r>
                        <a:rPr lang="pt-BR" sz="1600" cap="none" spc="0" dirty="0">
                          <a:solidFill>
                            <a:schemeClr val="tx1"/>
                          </a:solidFill>
                        </a:rPr>
                        <a:t>p-valor</a:t>
                      </a:r>
                    </a:p>
                  </a:txBody>
                  <a:tcPr marL="176214" marR="217321" marT="135549" marB="135549" anchor="ctr"/>
                </a:tc>
                <a:tc>
                  <a:txBody>
                    <a:bodyPr/>
                    <a:lstStyle/>
                    <a:p>
                      <a:r>
                        <a:rPr lang="pt-BR" sz="1600" cap="none" spc="0" dirty="0">
                          <a:solidFill>
                            <a:schemeClr val="tx1"/>
                          </a:solidFill>
                        </a:rPr>
                        <a:t>67,03%</a:t>
                      </a:r>
                    </a:p>
                  </a:txBody>
                  <a:tcPr marL="176214" marR="217321" marT="135549" marB="135549" anchor="ctr"/>
                </a:tc>
                <a:extLst>
                  <a:ext uri="{0D108BD9-81ED-4DB2-BD59-A6C34878D82A}">
                    <a16:rowId xmlns:a16="http://schemas.microsoft.com/office/drawing/2014/main" val="804346150"/>
                  </a:ext>
                </a:extLst>
              </a:tr>
              <a:tr h="690639">
                <a:tc>
                  <a:txBody>
                    <a:bodyPr/>
                    <a:lstStyle/>
                    <a:p>
                      <a:r>
                        <a:rPr lang="pt-BR" sz="1600" cap="none" spc="0" dirty="0">
                          <a:solidFill>
                            <a:schemeClr val="tx1"/>
                          </a:solidFill>
                        </a:rPr>
                        <a:t>Significância</a:t>
                      </a:r>
                    </a:p>
                  </a:txBody>
                  <a:tcPr marL="176214" marR="217321" marT="135549" marB="135549" anchor="ctr"/>
                </a:tc>
                <a:tc>
                  <a:txBody>
                    <a:bodyPr/>
                    <a:lstStyle/>
                    <a:p>
                      <a:r>
                        <a:rPr lang="el-GR" sz="1600" cap="none" spc="0" dirty="0">
                          <a:solidFill>
                            <a:schemeClr val="tx1"/>
                          </a:solidFill>
                        </a:rPr>
                        <a:t>5% (α = 0,05)</a:t>
                      </a:r>
                    </a:p>
                  </a:txBody>
                  <a:tcPr marL="176214" marR="217321" marT="135549" marB="135549" anchor="ctr"/>
                </a:tc>
                <a:extLst>
                  <a:ext uri="{0D108BD9-81ED-4DB2-BD59-A6C34878D82A}">
                    <a16:rowId xmlns:a16="http://schemas.microsoft.com/office/drawing/2014/main" val="3151096233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34D2D171-A83D-1B3D-A549-91CC89F548A5}"/>
              </a:ext>
            </a:extLst>
          </p:cNvPr>
          <p:cNvSpPr txBox="1"/>
          <p:nvPr/>
        </p:nvSpPr>
        <p:spPr>
          <a:xfrm>
            <a:off x="677334" y="5430379"/>
            <a:ext cx="6855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Como o </a:t>
            </a:r>
            <a:r>
              <a:rPr lang="pt-BR" b="1" dirty="0"/>
              <a:t>p-valor é maior que 0,05</a:t>
            </a:r>
            <a:r>
              <a:rPr lang="pt-BR" dirty="0"/>
              <a:t>, </a:t>
            </a:r>
            <a:r>
              <a:rPr lang="pt-BR" b="1" dirty="0"/>
              <a:t>não há evidência estatística</a:t>
            </a:r>
            <a:r>
              <a:rPr lang="pt-BR" dirty="0"/>
              <a:t> de que a nova página impacta a taxa de conversão.</a:t>
            </a:r>
          </a:p>
        </p:txBody>
      </p:sp>
    </p:spTree>
    <p:extLst>
      <p:ext uri="{BB962C8B-B14F-4D97-AF65-F5344CB8AC3E}">
        <p14:creationId xmlns:p14="http://schemas.microsoft.com/office/powerpoint/2010/main" val="413859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DB375-9703-00D6-2D70-3B2513B87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/>
              <a:t>Conclusão da Análise A/B e Recomendações</a:t>
            </a:r>
          </a:p>
        </p:txBody>
      </p:sp>
      <p:graphicFrame>
        <p:nvGraphicFramePr>
          <p:cNvPr id="124" name="Espaço Reservado para Conteúdo 2">
            <a:extLst>
              <a:ext uri="{FF2B5EF4-FFF2-40B4-BE49-F238E27FC236}">
                <a16:creationId xmlns:a16="http://schemas.microsoft.com/office/drawing/2014/main" id="{2548C337-3282-64BF-9E1E-C19101B50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4362088"/>
              </p:ext>
            </p:extLst>
          </p:nvPr>
        </p:nvGraphicFramePr>
        <p:xfrm>
          <a:off x="506413" y="1703070"/>
          <a:ext cx="8248967" cy="4343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559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C5DC7-A998-FE17-87AB-A7A23F4F0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pt-BR" b="1"/>
              <a:t>Próximos Passos e Monitoramento</a:t>
            </a:r>
            <a:br>
              <a:rPr lang="pt-BR"/>
            </a:br>
            <a:endParaRPr lang="pt-BR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32212A8-0A5C-0487-5F12-6E04A1D18262}"/>
              </a:ext>
            </a:extLst>
          </p:cNvPr>
          <p:cNvSpPr txBox="1">
            <a:spLocks/>
          </p:cNvSpPr>
          <p:nvPr/>
        </p:nvSpPr>
        <p:spPr>
          <a:xfrm>
            <a:off x="594360" y="3749040"/>
            <a:ext cx="8832042" cy="12687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0E47C20-1617-F140-1CAB-31FB498E4214}"/>
              </a:ext>
            </a:extLst>
          </p:cNvPr>
          <p:cNvSpPr txBox="1">
            <a:spLocks/>
          </p:cNvSpPr>
          <p:nvPr/>
        </p:nvSpPr>
        <p:spPr>
          <a:xfrm>
            <a:off x="746760" y="5132070"/>
            <a:ext cx="8832042" cy="1116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65" name="Espaço Reservado para Conteúdo 2">
            <a:extLst>
              <a:ext uri="{FF2B5EF4-FFF2-40B4-BE49-F238E27FC236}">
                <a16:creationId xmlns:a16="http://schemas.microsoft.com/office/drawing/2014/main" id="{EC8D34BF-3BB5-64EF-9DEC-C18885DA8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0354"/>
              </p:ext>
            </p:extLst>
          </p:nvPr>
        </p:nvGraphicFramePr>
        <p:xfrm>
          <a:off x="677863" y="1725931"/>
          <a:ext cx="8477567" cy="4274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48717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682</Words>
  <Application>Microsoft Office PowerPoint</Application>
  <PresentationFormat>Widescreen</PresentationFormat>
  <Paragraphs>97</Paragraphs>
  <Slides>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Arial</vt:lpstr>
      <vt:lpstr>Trebuchet MS</vt:lpstr>
      <vt:lpstr>Wingdings 3</vt:lpstr>
      <vt:lpstr>Facetado</vt:lpstr>
      <vt:lpstr>Análise de Teste A/B para Otimização da Conversão no Site X</vt:lpstr>
      <vt:lpstr>Contexto e Problema de Negócio</vt:lpstr>
      <vt:lpstr>Metodologia (CRISP-DM)</vt:lpstr>
      <vt:lpstr>Descrição dos Dados</vt:lpstr>
      <vt:lpstr>Métricas e Resultados</vt:lpstr>
      <vt:lpstr>Teste Z para Comparação de Proporções</vt:lpstr>
      <vt:lpstr>Conclusão da Análise A/B e Recomendações</vt:lpstr>
      <vt:lpstr>Próximos Passos e Monitoramento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douglas soares</dc:creator>
  <cp:lastModifiedBy>douglas soares</cp:lastModifiedBy>
  <cp:revision>2</cp:revision>
  <dcterms:created xsi:type="dcterms:W3CDTF">2025-06-23T21:39:24Z</dcterms:created>
  <dcterms:modified xsi:type="dcterms:W3CDTF">2025-06-23T22:32:52Z</dcterms:modified>
</cp:coreProperties>
</file>