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D9D05-C3EE-4803-8CB0-9B2DDE065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DE5777-796F-4CA3-81E1-85D658DC0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D0A04A-1414-4CFB-B916-CA94EF6BF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96DF6-C614-4EB1-A330-8F568CCA86D8}" type="datetimeFigureOut">
              <a:rPr lang="pt-BR" smtClean="0"/>
              <a:t>24/10/2021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7D7577-295A-4779-9C6B-E2B7539C1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1C3B33-1016-47D7-A284-17D7A9E98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1E76-7445-4E30-91A5-21927D9D69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014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040206-4D18-4239-9976-D14114CFB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314B175-7F72-4C03-9096-24797BB22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BAEF6F-DBDF-408E-B4BF-6F4C5C7AA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96DF6-C614-4EB1-A330-8F568CCA86D8}" type="datetimeFigureOut">
              <a:rPr lang="pt-BR" smtClean="0"/>
              <a:t>24/10/2021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6BD091-837A-4826-A03E-212D6CC03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258F2D-4225-4941-9BD1-5C5A7FC6A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1E76-7445-4E30-91A5-21927D9D69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2125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800B0E8-E416-4F25-A35B-1DA15F0ED5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E1B42A0-ACDC-432B-8179-1F33ABEC5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7F716E-203F-4E98-9200-237052C9D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96DF6-C614-4EB1-A330-8F568CCA86D8}" type="datetimeFigureOut">
              <a:rPr lang="pt-BR" smtClean="0"/>
              <a:t>24/10/2021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0BD044-2A57-42B3-B7DD-DFBC425C8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811820-D84F-447C-8E0C-04B175B29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1E76-7445-4E30-91A5-21927D9D69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462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4A54C-2AFA-40D5-8448-A8E165919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9ABD2E-E57F-48D0-86BF-76EEA02D5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271E60-1C4D-4424-9B6B-F51F0C92E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96DF6-C614-4EB1-A330-8F568CCA86D8}" type="datetimeFigureOut">
              <a:rPr lang="pt-BR" smtClean="0"/>
              <a:t>24/10/2021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88B857-ABAA-4810-AFC6-CF23D097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0477B0-A5BD-45AA-B473-9BB25C005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1E76-7445-4E30-91A5-21927D9D69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2855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37E349-C2AA-42CF-982B-90EE28C3E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E8CA92-6C27-4462-9971-44999D23D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580474-8F1F-4919-A26B-85533311C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96DF6-C614-4EB1-A330-8F568CCA86D8}" type="datetimeFigureOut">
              <a:rPr lang="pt-BR" smtClean="0"/>
              <a:t>24/10/2021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7641D1-A04B-4EF3-BFDE-865D1ABEA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B79E5B-1BAD-4D39-A734-202EE1522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1E76-7445-4E30-91A5-21927D9D69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6138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C8CF23-0BF5-47FE-8AEB-4E9E1EBC0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F97C55-B692-4E76-8485-84ED4558EB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BA4861-093E-4A01-901B-13F54D76D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D66985-35D0-46E0-9048-DDAEF214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96DF6-C614-4EB1-A330-8F568CCA86D8}" type="datetimeFigureOut">
              <a:rPr lang="pt-BR" smtClean="0"/>
              <a:t>24/10/2021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9B938D-508B-4B2B-ACDD-B76F3818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F8A7DA-1078-4D1E-BC35-15C84075C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1E76-7445-4E30-91A5-21927D9D69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4362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90B6AD-AD0E-4EBE-A3F1-742DC9D08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EB0E5C-ECD3-400D-8A74-5750BE5DF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E8FE511-4F5F-449E-A726-9950123CD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017DA85-119A-4CFF-8709-E94BE692B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1912814-0E09-4AC1-BC26-3F7D0B12D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0262E1E-9827-4B76-A72C-69D67DE90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96DF6-C614-4EB1-A330-8F568CCA86D8}" type="datetimeFigureOut">
              <a:rPr lang="pt-BR" smtClean="0"/>
              <a:t>24/10/2021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CC8B83D-3FA0-49CA-A83C-E2F21C44A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949FD8-357D-407F-A232-7A6124752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1E76-7445-4E30-91A5-21927D9D69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8480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B85DBF-AB64-4141-A895-1B0BC7DA2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D06AFFF-5A93-4C2F-B414-5B137D5BB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96DF6-C614-4EB1-A330-8F568CCA86D8}" type="datetimeFigureOut">
              <a:rPr lang="pt-BR" smtClean="0"/>
              <a:t>24/10/2021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95CCF80-C0B5-45A3-9ECF-6B6F8D12C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A801EEF-B0AD-4A45-8968-4247E4D3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1E76-7445-4E30-91A5-21927D9D69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23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96E0720-D7AC-4300-8AFE-822E318A8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96DF6-C614-4EB1-A330-8F568CCA86D8}" type="datetimeFigureOut">
              <a:rPr lang="pt-BR" smtClean="0"/>
              <a:t>24/10/2021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C90C4C3-A2C1-41C0-9BD2-725A5776F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D017DAF-DEE9-4B7E-A209-E885AE6DD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1E76-7445-4E30-91A5-21927D9D69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9524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B26827-767A-4A25-B8EC-428CE1099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6B88DA-A83C-4EEB-A653-3FA099181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B6836C9-D852-4F84-8E09-2779F19C5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E2E1A7-5B4E-47C8-8E81-5695F6AE0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96DF6-C614-4EB1-A330-8F568CCA86D8}" type="datetimeFigureOut">
              <a:rPr lang="pt-BR" smtClean="0"/>
              <a:t>24/10/2021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783AED-3331-4156-9D28-AF1EA5615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942087-FE0F-4810-B2F6-BA4EDF133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1E76-7445-4E30-91A5-21927D9D69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4504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6560E2-74A7-4DFE-B5EE-157170578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A2C5CC3-F458-49CA-AE74-766608E545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25358A3-9A7C-45CA-B6BB-2171718F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CCF1DF-B9A6-4A0A-A9C4-A0E1C37AB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96DF6-C614-4EB1-A330-8F568CCA86D8}" type="datetimeFigureOut">
              <a:rPr lang="pt-BR" smtClean="0"/>
              <a:t>24/10/2021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4841CC-1850-4EFD-A8D8-987DF071C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BF4F501-D26E-4971-B8FD-CDEDB4E85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A1E76-7445-4E30-91A5-21927D9D69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921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F672A6C-34A2-4DE2-9467-55F57887C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885C11-2549-4919-9777-7E4EA9123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18CB88-C43A-4A82-A51E-46AF8B0184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96DF6-C614-4EB1-A330-8F568CCA86D8}" type="datetimeFigureOut">
              <a:rPr lang="pt-BR" smtClean="0"/>
              <a:t>24/10/2021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69D613-E592-41E5-AEBF-6E1EC4B219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6C2725-DA94-48DB-A649-3B1892DB31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A1E76-7445-4E30-91A5-21927D9D69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734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6E82BC2-7E76-4F66-8B6C-08B0ABFC5F7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29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32FF21A-22B3-47A9-AB67-D06C53035CDD}"/>
              </a:ext>
            </a:extLst>
          </p:cNvPr>
          <p:cNvSpPr txBox="1"/>
          <p:nvPr/>
        </p:nvSpPr>
        <p:spPr>
          <a:xfrm>
            <a:off x="1329754" y="2221438"/>
            <a:ext cx="729374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>
                <a:latin typeface="Arial Black" panose="020B0A04020102020204" pitchFamily="34" charset="0"/>
              </a:rPr>
              <a:t>Desenvolver um site de divulgação do turismo Capixaba;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latin typeface="Arial Black" panose="020B0A04020102020204" pitchFamily="34" charset="0"/>
              </a:rPr>
              <a:t>Facilitar a localização de pontos turísticos como: museus, restaurantes, bares e pontos de visitação do Espirito Santo;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latin typeface="Arial Black" panose="020B0A04020102020204" pitchFamily="34" charset="0"/>
              </a:rPr>
              <a:t>Permitir a exposição de eventos de bares/restaurantes auxiliando na criação da relação cliente e proprietário; 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latin typeface="Arial Black" panose="020B0A04020102020204" pitchFamily="34" charset="0"/>
              </a:rPr>
              <a:t>Criar plataforma para os anunciadores realizarem á inserção de promoções do seu estabelecimento ao sistema web; 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latin typeface="Arial Black" panose="020B0A04020102020204" pitchFamily="34" charset="0"/>
              </a:rPr>
              <a:t>Permitir a consulta de pontos turísticos;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latin typeface="Arial Black" panose="020B0A04020102020204" pitchFamily="34" charset="0"/>
              </a:rPr>
              <a:t>Permitir Comentários de rotas e pontos pesquisados;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latin typeface="Arial Black" panose="020B0A04020102020204" pitchFamily="34" charset="0"/>
              </a:rPr>
              <a:t>Permitir avaliação de Rotas e Pontos pesquisados.</a:t>
            </a:r>
          </a:p>
        </p:txBody>
      </p:sp>
      <p:sp>
        <p:nvSpPr>
          <p:cNvPr id="6" name="Seta: Divisa 5">
            <a:extLst>
              <a:ext uri="{FF2B5EF4-FFF2-40B4-BE49-F238E27FC236}">
                <a16:creationId xmlns:a16="http://schemas.microsoft.com/office/drawing/2014/main" id="{662AEAF5-DB45-4ADB-89AC-3EB1A66EC125}"/>
              </a:ext>
            </a:extLst>
          </p:cNvPr>
          <p:cNvSpPr/>
          <p:nvPr/>
        </p:nvSpPr>
        <p:spPr>
          <a:xfrm>
            <a:off x="185458" y="247646"/>
            <a:ext cx="4168828" cy="46355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  <a:latin typeface="Arial Black" panose="020B0A04020102020204" pitchFamily="34" charset="0"/>
              </a:rPr>
              <a:t>Objetivos Específicos</a:t>
            </a:r>
          </a:p>
        </p:txBody>
      </p:sp>
    </p:spTree>
    <p:extLst>
      <p:ext uri="{BB962C8B-B14F-4D97-AF65-F5344CB8AC3E}">
        <p14:creationId xmlns:p14="http://schemas.microsoft.com/office/powerpoint/2010/main" val="5778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eta: Divisa 88">
            <a:extLst>
              <a:ext uri="{FF2B5EF4-FFF2-40B4-BE49-F238E27FC236}">
                <a16:creationId xmlns:a16="http://schemas.microsoft.com/office/drawing/2014/main" id="{3C918047-DD94-452D-8DCB-C11E581C3AE6}"/>
              </a:ext>
            </a:extLst>
          </p:cNvPr>
          <p:cNvSpPr/>
          <p:nvPr/>
        </p:nvSpPr>
        <p:spPr>
          <a:xfrm>
            <a:off x="185458" y="247646"/>
            <a:ext cx="4168828" cy="46355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1960262B-BCC7-4D2C-AA5B-3829FD711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282" y="1038079"/>
            <a:ext cx="925792" cy="1897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60181284-032C-4907-8BC4-347783D5B81E}"/>
              </a:ext>
            </a:extLst>
          </p:cNvPr>
          <p:cNvSpPr/>
          <p:nvPr/>
        </p:nvSpPr>
        <p:spPr>
          <a:xfrm>
            <a:off x="5816147" y="2985508"/>
            <a:ext cx="1736580" cy="647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Sugerir Roteiros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C3E7D9A0-1A8B-44DD-9365-F0C322BAB0FF}"/>
              </a:ext>
            </a:extLst>
          </p:cNvPr>
          <p:cNvSpPr/>
          <p:nvPr/>
        </p:nvSpPr>
        <p:spPr>
          <a:xfrm>
            <a:off x="6412036" y="2292725"/>
            <a:ext cx="1823010" cy="703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Compartilhar  Roteiros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07DEC575-87C5-4231-98D5-7797308C10A2}"/>
              </a:ext>
            </a:extLst>
          </p:cNvPr>
          <p:cNvSpPr/>
          <p:nvPr/>
        </p:nvSpPr>
        <p:spPr>
          <a:xfrm>
            <a:off x="5642962" y="233531"/>
            <a:ext cx="1538147" cy="703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Percorrer  Roteiros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915FBE1-FE23-4159-8F84-2F1EF3DFFD33}"/>
              </a:ext>
            </a:extLst>
          </p:cNvPr>
          <p:cNvSpPr/>
          <p:nvPr/>
        </p:nvSpPr>
        <p:spPr>
          <a:xfrm>
            <a:off x="3863579" y="1102705"/>
            <a:ext cx="1405222" cy="910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Buscar Roteiros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3DAEEBD7-C6B5-4A04-AE7C-379845115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334" y="1549076"/>
            <a:ext cx="676434" cy="138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Elipse 12">
            <a:extLst>
              <a:ext uri="{FF2B5EF4-FFF2-40B4-BE49-F238E27FC236}">
                <a16:creationId xmlns:a16="http://schemas.microsoft.com/office/drawing/2014/main" id="{B339EBC9-5F65-43EB-AA3E-C56F99918402}"/>
              </a:ext>
            </a:extLst>
          </p:cNvPr>
          <p:cNvSpPr/>
          <p:nvPr/>
        </p:nvSpPr>
        <p:spPr>
          <a:xfrm>
            <a:off x="5938762" y="4329808"/>
            <a:ext cx="2062768" cy="905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Fornecer Descrição de  Roteiros/Pontos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28058E36-0EAA-4E74-BD61-077A356B20A2}"/>
              </a:ext>
            </a:extLst>
          </p:cNvPr>
          <p:cNvSpPr/>
          <p:nvPr/>
        </p:nvSpPr>
        <p:spPr>
          <a:xfrm>
            <a:off x="7100719" y="884100"/>
            <a:ext cx="1719306" cy="537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Comentar Roteiros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D48181A-3CB0-4F59-A4D6-E727E58C1F1A}"/>
              </a:ext>
            </a:extLst>
          </p:cNvPr>
          <p:cNvSpPr/>
          <p:nvPr/>
        </p:nvSpPr>
        <p:spPr>
          <a:xfrm>
            <a:off x="7323654" y="1780948"/>
            <a:ext cx="1823010" cy="537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Avaliar Roteiros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BB880A4D-ED31-4EC4-8AC2-44B1CCBF7C14}"/>
              </a:ext>
            </a:extLst>
          </p:cNvPr>
          <p:cNvCxnSpPr>
            <a:cxnSpLocks/>
          </p:cNvCxnSpPr>
          <p:nvPr/>
        </p:nvCxnSpPr>
        <p:spPr>
          <a:xfrm flipH="1">
            <a:off x="7666165" y="2476025"/>
            <a:ext cx="2062769" cy="743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A7776429-4C00-45A7-8F28-964053F61426}"/>
              </a:ext>
            </a:extLst>
          </p:cNvPr>
          <p:cNvCxnSpPr>
            <a:cxnSpLocks/>
          </p:cNvCxnSpPr>
          <p:nvPr/>
        </p:nvCxnSpPr>
        <p:spPr>
          <a:xfrm flipH="1" flipV="1">
            <a:off x="3349116" y="2618205"/>
            <a:ext cx="2353594" cy="625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53C4F4DB-109E-4B26-A574-C2C4141E4AE2}"/>
              </a:ext>
            </a:extLst>
          </p:cNvPr>
          <p:cNvCxnSpPr>
            <a:cxnSpLocks/>
          </p:cNvCxnSpPr>
          <p:nvPr/>
        </p:nvCxnSpPr>
        <p:spPr>
          <a:xfrm flipH="1">
            <a:off x="7809249" y="2541924"/>
            <a:ext cx="2089495" cy="1785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15CFFEAD-8129-44F9-A9CE-9814BE5F5537}"/>
              </a:ext>
            </a:extLst>
          </p:cNvPr>
          <p:cNvCxnSpPr>
            <a:cxnSpLocks/>
          </p:cNvCxnSpPr>
          <p:nvPr/>
        </p:nvCxnSpPr>
        <p:spPr>
          <a:xfrm flipV="1">
            <a:off x="3158611" y="2013050"/>
            <a:ext cx="704968" cy="284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F18E396D-FD33-4349-A4C7-D30B7EE78E42}"/>
              </a:ext>
            </a:extLst>
          </p:cNvPr>
          <p:cNvCxnSpPr>
            <a:cxnSpLocks/>
          </p:cNvCxnSpPr>
          <p:nvPr/>
        </p:nvCxnSpPr>
        <p:spPr>
          <a:xfrm flipV="1">
            <a:off x="5386804" y="888948"/>
            <a:ext cx="282766" cy="344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B30761E7-09E8-4148-82F6-1D2D254ABB7E}"/>
              </a:ext>
            </a:extLst>
          </p:cNvPr>
          <p:cNvCxnSpPr>
            <a:cxnSpLocks/>
          </p:cNvCxnSpPr>
          <p:nvPr/>
        </p:nvCxnSpPr>
        <p:spPr>
          <a:xfrm flipV="1">
            <a:off x="5477011" y="1372233"/>
            <a:ext cx="1505705" cy="172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28EA47D0-A6CB-4D51-B0D0-01C697A051A8}"/>
              </a:ext>
            </a:extLst>
          </p:cNvPr>
          <p:cNvCxnSpPr>
            <a:cxnSpLocks/>
          </p:cNvCxnSpPr>
          <p:nvPr/>
        </p:nvCxnSpPr>
        <p:spPr>
          <a:xfrm>
            <a:off x="5477011" y="1764213"/>
            <a:ext cx="1719306" cy="246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7EF8D245-D7DE-41FD-B28A-3A7E5337E3DF}"/>
              </a:ext>
            </a:extLst>
          </p:cNvPr>
          <p:cNvCxnSpPr>
            <a:cxnSpLocks/>
          </p:cNvCxnSpPr>
          <p:nvPr/>
        </p:nvCxnSpPr>
        <p:spPr>
          <a:xfrm>
            <a:off x="5402113" y="2031136"/>
            <a:ext cx="934551" cy="44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D8DD625F-CBEA-46C1-8193-09BC100B1571}"/>
              </a:ext>
            </a:extLst>
          </p:cNvPr>
          <p:cNvSpPr txBox="1"/>
          <p:nvPr/>
        </p:nvSpPr>
        <p:spPr>
          <a:xfrm>
            <a:off x="614057" y="320298"/>
            <a:ext cx="4052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 Black" panose="020B0A04020102020204" pitchFamily="34" charset="0"/>
              </a:rPr>
              <a:t>Casos de Uso</a:t>
            </a:r>
          </a:p>
        </p:txBody>
      </p:sp>
      <p:sp>
        <p:nvSpPr>
          <p:cNvPr id="120" name="CaixaDeTexto 119">
            <a:extLst>
              <a:ext uri="{FF2B5EF4-FFF2-40B4-BE49-F238E27FC236}">
                <a16:creationId xmlns:a16="http://schemas.microsoft.com/office/drawing/2014/main" id="{E39E6A96-0EE2-4BAC-86D6-4E7789D4802A}"/>
              </a:ext>
            </a:extLst>
          </p:cNvPr>
          <p:cNvSpPr txBox="1"/>
          <p:nvPr/>
        </p:nvSpPr>
        <p:spPr>
          <a:xfrm>
            <a:off x="157705" y="3018381"/>
            <a:ext cx="6096000" cy="3822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Visitante:</a:t>
            </a:r>
            <a:endParaRPr lang="pt-BR" sz="1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Buscar Roteiro:</a:t>
            </a:r>
            <a:r>
              <a:rPr lang="pt-BR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o visitante pode pesquisar roteiros de acordo com a necessidade ou interesse, informando um texto no campo de busca e o retorno segue com uma lista de roteiros baseado na pesquisa.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Percorrer Roteiro:</a:t>
            </a:r>
            <a:r>
              <a:rPr lang="pt-BR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Ao definir o roteiro, o visitante visualiza os principais pontos que existe em todo trajeto, com uma breve e sucinta descrição e melhores alternativas de roteiro a ser traçado visualizando o ponto final do percurso.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Compartilhar roteiro:</a:t>
            </a:r>
            <a:r>
              <a:rPr lang="pt-BR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Após realizar a busca por um roteiro, o visitante pode compartilhar de modo público em redes sociais o roteiro encontrado.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Comentar Roteiros:</a:t>
            </a:r>
            <a:r>
              <a:rPr lang="pt-BR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O visitante edita em um campo de texto comentários e críticas relacionados ao roteiro que foi direcionado.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Avaliar Roteiros:</a:t>
            </a:r>
            <a:r>
              <a:rPr lang="pt-BR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O visitante avalia a rota com base do critério “5 estrela” (onde 1 </a:t>
            </a:r>
            <a:r>
              <a:rPr lang="pt-BR" sz="1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estrela</a:t>
            </a:r>
            <a:r>
              <a:rPr lang="pt-BR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= Muito insatisfeito; 2 </a:t>
            </a:r>
            <a:r>
              <a:rPr lang="pt-BR" sz="1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estrelas</a:t>
            </a:r>
            <a:r>
              <a:rPr lang="pt-BR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= insatisfeito; 3 </a:t>
            </a:r>
            <a:r>
              <a:rPr lang="pt-BR" sz="1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estrelas</a:t>
            </a:r>
            <a:r>
              <a:rPr lang="pt-BR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= aceitável; 4 </a:t>
            </a:r>
            <a:r>
              <a:rPr lang="pt-BR" sz="1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estrelas</a:t>
            </a:r>
            <a:r>
              <a:rPr lang="pt-BR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= satisfeito; </a:t>
            </a:r>
            <a:r>
              <a:rPr lang="pt-BR" sz="1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5 estrelas</a:t>
            </a:r>
            <a:r>
              <a:rPr lang="pt-BR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= muito satisfeito).</a:t>
            </a:r>
          </a:p>
        </p:txBody>
      </p:sp>
      <p:sp>
        <p:nvSpPr>
          <p:cNvPr id="126" name="CaixaDeTexto 125">
            <a:extLst>
              <a:ext uri="{FF2B5EF4-FFF2-40B4-BE49-F238E27FC236}">
                <a16:creationId xmlns:a16="http://schemas.microsoft.com/office/drawing/2014/main" id="{71F792E3-D426-4F68-A58A-1FFB895D2624}"/>
              </a:ext>
            </a:extLst>
          </p:cNvPr>
          <p:cNvSpPr txBox="1"/>
          <p:nvPr/>
        </p:nvSpPr>
        <p:spPr>
          <a:xfrm>
            <a:off x="8112227" y="3866850"/>
            <a:ext cx="4153750" cy="2658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Sistema: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Sugerir Roteiro:</a:t>
            </a:r>
            <a:r>
              <a:rPr lang="pt-BR" sz="1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 base na pesquisa ou preferência do visitante, o sistema pode apontar os roteiros mais correspondente a sua busca. O sistema examina as consultas ou histórico do visitante e sugere novos roteiros ou pontos recomendados. </a:t>
            </a: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Fornecer Descrição de Roteiros/Pontos:</a:t>
            </a:r>
            <a:r>
              <a:rPr lang="pt-BR" sz="1400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O sistema fornece a descrição da rota, pontos, marcações, avaliações e comentários com base da busca feita pelo visitante.</a:t>
            </a: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0" name="Conector de Seta Reta 129">
            <a:extLst>
              <a:ext uri="{FF2B5EF4-FFF2-40B4-BE49-F238E27FC236}">
                <a16:creationId xmlns:a16="http://schemas.microsoft.com/office/drawing/2014/main" id="{B2EE7AD9-192F-49AD-9D3B-AD9D79EFB0BD}"/>
              </a:ext>
            </a:extLst>
          </p:cNvPr>
          <p:cNvCxnSpPr>
            <a:cxnSpLocks/>
          </p:cNvCxnSpPr>
          <p:nvPr/>
        </p:nvCxnSpPr>
        <p:spPr>
          <a:xfrm flipH="1" flipV="1">
            <a:off x="3349116" y="2931099"/>
            <a:ext cx="2746218" cy="1396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>
            <a:extLst>
              <a:ext uri="{FF2B5EF4-FFF2-40B4-BE49-F238E27FC236}">
                <a16:creationId xmlns:a16="http://schemas.microsoft.com/office/drawing/2014/main" id="{C12D0CBA-C0CD-476F-97B8-6BA7C62A71C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4">
              <a:alphaModFix amt="3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6312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5DBC951A-B252-4C2C-A63E-6F0DDC6D3023}"/>
              </a:ext>
            </a:extLst>
          </p:cNvPr>
          <p:cNvCxnSpPr>
            <a:cxnSpLocks/>
          </p:cNvCxnSpPr>
          <p:nvPr/>
        </p:nvCxnSpPr>
        <p:spPr>
          <a:xfrm>
            <a:off x="4843381" y="2098188"/>
            <a:ext cx="10989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eta: Divisa 3">
            <a:extLst>
              <a:ext uri="{FF2B5EF4-FFF2-40B4-BE49-F238E27FC236}">
                <a16:creationId xmlns:a16="http://schemas.microsoft.com/office/drawing/2014/main" id="{E1FAD032-0F92-4524-8539-3D8C2F8C8960}"/>
              </a:ext>
            </a:extLst>
          </p:cNvPr>
          <p:cNvSpPr/>
          <p:nvPr/>
        </p:nvSpPr>
        <p:spPr>
          <a:xfrm>
            <a:off x="185458" y="247646"/>
            <a:ext cx="4168828" cy="46355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5D80C40-0FD0-4D5E-9D9C-36D260A0764E}"/>
              </a:ext>
            </a:extLst>
          </p:cNvPr>
          <p:cNvSpPr txBox="1"/>
          <p:nvPr/>
        </p:nvSpPr>
        <p:spPr>
          <a:xfrm>
            <a:off x="614057" y="320298"/>
            <a:ext cx="4052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 Black" panose="020B0A04020102020204" pitchFamily="34" charset="0"/>
              </a:rPr>
              <a:t>Diagrama de Classe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6EDF162-BDD7-49B4-8479-A8590EA83419}"/>
              </a:ext>
            </a:extLst>
          </p:cNvPr>
          <p:cNvSpPr/>
          <p:nvPr/>
        </p:nvSpPr>
        <p:spPr>
          <a:xfrm>
            <a:off x="3062581" y="1442819"/>
            <a:ext cx="1780800" cy="1057825"/>
          </a:xfrm>
          <a:prstGeom prst="rect">
            <a:avLst/>
          </a:prstGeom>
          <a:solidFill>
            <a:srgbClr val="FF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</a:rPr>
              <a:t>+</a:t>
            </a:r>
            <a:r>
              <a:rPr lang="pt-BR" sz="1400" dirty="0" err="1">
                <a:solidFill>
                  <a:schemeClr val="tx1"/>
                </a:solidFill>
              </a:rPr>
              <a:t>Id_Pontos</a:t>
            </a:r>
            <a:endParaRPr lang="pt-BR" sz="1400" dirty="0">
              <a:solidFill>
                <a:schemeClr val="tx1"/>
              </a:solidFill>
            </a:endParaRPr>
          </a:p>
          <a:p>
            <a:r>
              <a:rPr lang="pt-BR" sz="1400" dirty="0">
                <a:solidFill>
                  <a:schemeClr val="tx1"/>
                </a:solidFill>
              </a:rPr>
              <a:t>+ Nome</a:t>
            </a:r>
          </a:p>
          <a:p>
            <a:r>
              <a:rPr lang="pt-BR" sz="1400" dirty="0">
                <a:solidFill>
                  <a:schemeClr val="tx1"/>
                </a:solidFill>
              </a:rPr>
              <a:t>+ Descrição</a:t>
            </a:r>
          </a:p>
          <a:p>
            <a:r>
              <a:rPr lang="pt-BR" sz="1400" dirty="0">
                <a:solidFill>
                  <a:schemeClr val="tx1"/>
                </a:solidFill>
              </a:rPr>
              <a:t>+</a:t>
            </a:r>
            <a:r>
              <a:rPr lang="pt-BR" sz="1400" dirty="0" err="1">
                <a:solidFill>
                  <a:schemeClr val="tx1"/>
                </a:solidFill>
              </a:rPr>
              <a:t>Data_Cadastro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D2CE6AF-655B-4504-8618-7D55DF0205F1}"/>
              </a:ext>
            </a:extLst>
          </p:cNvPr>
          <p:cNvSpPr/>
          <p:nvPr/>
        </p:nvSpPr>
        <p:spPr>
          <a:xfrm>
            <a:off x="3062581" y="1167048"/>
            <a:ext cx="1780800" cy="275771"/>
          </a:xfrm>
          <a:prstGeom prst="rect">
            <a:avLst/>
          </a:prstGeom>
          <a:solidFill>
            <a:srgbClr val="FF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Pontos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7128F88-0B57-443F-B215-AC54ACC102CF}"/>
              </a:ext>
            </a:extLst>
          </p:cNvPr>
          <p:cNvSpPr/>
          <p:nvPr/>
        </p:nvSpPr>
        <p:spPr>
          <a:xfrm>
            <a:off x="3062581" y="2500645"/>
            <a:ext cx="1780800" cy="693689"/>
          </a:xfrm>
          <a:prstGeom prst="rect">
            <a:avLst/>
          </a:prstGeom>
          <a:solidFill>
            <a:srgbClr val="FF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400" dirty="0"/>
          </a:p>
          <a:p>
            <a:r>
              <a:rPr lang="pt-BR" sz="1400" dirty="0">
                <a:solidFill>
                  <a:schemeClr val="tx1"/>
                </a:solidFill>
              </a:rPr>
              <a:t>+ CriarPontos0</a:t>
            </a:r>
          </a:p>
          <a:p>
            <a:r>
              <a:rPr lang="pt-BR" sz="1400" dirty="0">
                <a:solidFill>
                  <a:schemeClr val="tx1"/>
                </a:solidFill>
              </a:rPr>
              <a:t>+AddPontos0</a:t>
            </a:r>
          </a:p>
          <a:p>
            <a:r>
              <a:rPr lang="pt-BR" sz="1400" dirty="0">
                <a:solidFill>
                  <a:schemeClr val="tx1"/>
                </a:solidFill>
              </a:rPr>
              <a:t>+ ListaPontos0</a:t>
            </a:r>
          </a:p>
          <a:p>
            <a:pPr algn="ctr"/>
            <a:r>
              <a:rPr lang="pt-BR" dirty="0"/>
              <a:t>+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B1CC3F6-6751-4077-94CB-8F164F629810}"/>
              </a:ext>
            </a:extLst>
          </p:cNvPr>
          <p:cNvSpPr/>
          <p:nvPr/>
        </p:nvSpPr>
        <p:spPr>
          <a:xfrm>
            <a:off x="5942329" y="1175658"/>
            <a:ext cx="1780800" cy="1214616"/>
          </a:xfrm>
          <a:prstGeom prst="rect">
            <a:avLst/>
          </a:prstGeom>
          <a:solidFill>
            <a:srgbClr val="FF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</a:rPr>
              <a:t>+</a:t>
            </a:r>
            <a:r>
              <a:rPr lang="pt-BR" sz="1400" dirty="0" err="1">
                <a:solidFill>
                  <a:schemeClr val="tx1"/>
                </a:solidFill>
              </a:rPr>
              <a:t>Id_Roteiros</a:t>
            </a:r>
            <a:endParaRPr lang="pt-BR" sz="1400" dirty="0">
              <a:solidFill>
                <a:schemeClr val="tx1"/>
              </a:solidFill>
            </a:endParaRPr>
          </a:p>
          <a:p>
            <a:r>
              <a:rPr lang="pt-BR" sz="1400" dirty="0">
                <a:solidFill>
                  <a:schemeClr val="tx1"/>
                </a:solidFill>
              </a:rPr>
              <a:t>+Descrição</a:t>
            </a:r>
          </a:p>
          <a:p>
            <a:r>
              <a:rPr lang="pt-BR" sz="1400" dirty="0">
                <a:solidFill>
                  <a:schemeClr val="tx1"/>
                </a:solidFill>
              </a:rPr>
              <a:t>+Estado</a:t>
            </a:r>
          </a:p>
          <a:p>
            <a:r>
              <a:rPr lang="pt-BR" sz="1400" dirty="0">
                <a:solidFill>
                  <a:schemeClr val="tx1"/>
                </a:solidFill>
              </a:rPr>
              <a:t>+Cidade</a:t>
            </a:r>
          </a:p>
          <a:p>
            <a:r>
              <a:rPr lang="pt-BR" sz="1400" dirty="0">
                <a:solidFill>
                  <a:schemeClr val="tx1"/>
                </a:solidFill>
              </a:rPr>
              <a:t>+</a:t>
            </a:r>
            <a:r>
              <a:rPr lang="pt-BR" sz="1400" dirty="0" err="1">
                <a:solidFill>
                  <a:schemeClr val="tx1"/>
                </a:solidFill>
              </a:rPr>
              <a:t>Data_Cadastro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F86A9FD-C8A9-4096-8B5C-BF935C276DC9}"/>
              </a:ext>
            </a:extLst>
          </p:cNvPr>
          <p:cNvSpPr/>
          <p:nvPr/>
        </p:nvSpPr>
        <p:spPr>
          <a:xfrm>
            <a:off x="5942329" y="899887"/>
            <a:ext cx="1780800" cy="275771"/>
          </a:xfrm>
          <a:prstGeom prst="rect">
            <a:avLst/>
          </a:prstGeom>
          <a:solidFill>
            <a:srgbClr val="FF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Roteiros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9B82869-D91D-4649-AC27-4A826B1F4D0D}"/>
              </a:ext>
            </a:extLst>
          </p:cNvPr>
          <p:cNvSpPr/>
          <p:nvPr/>
        </p:nvSpPr>
        <p:spPr>
          <a:xfrm>
            <a:off x="5942329" y="2390273"/>
            <a:ext cx="1780800" cy="1214615"/>
          </a:xfrm>
          <a:prstGeom prst="rect">
            <a:avLst/>
          </a:prstGeom>
          <a:solidFill>
            <a:srgbClr val="FF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400" dirty="0">
              <a:latin typeface="+mj-lt"/>
            </a:endParaRPr>
          </a:p>
          <a:p>
            <a:r>
              <a:rPr lang="pt-BR" sz="1300" dirty="0">
                <a:solidFill>
                  <a:schemeClr val="tx1"/>
                </a:solidFill>
                <a:latin typeface="+mj-lt"/>
              </a:rPr>
              <a:t>+CriarRoteiros0</a:t>
            </a:r>
          </a:p>
          <a:p>
            <a:r>
              <a:rPr lang="pt-BR" sz="1300" dirty="0">
                <a:solidFill>
                  <a:schemeClr val="tx1"/>
                </a:solidFill>
                <a:latin typeface="+mj-lt"/>
              </a:rPr>
              <a:t>+AtualizarRoteiros0</a:t>
            </a:r>
          </a:p>
          <a:p>
            <a:r>
              <a:rPr lang="pt-BR" sz="1300" dirty="0">
                <a:solidFill>
                  <a:schemeClr val="tx1"/>
                </a:solidFill>
                <a:latin typeface="+mj-lt"/>
              </a:rPr>
              <a:t>+PesquisarRoteiros0</a:t>
            </a:r>
          </a:p>
          <a:p>
            <a:r>
              <a:rPr lang="pt-BR" sz="1300" dirty="0">
                <a:solidFill>
                  <a:schemeClr val="tx1"/>
                </a:solidFill>
                <a:latin typeface="+mj-lt"/>
              </a:rPr>
              <a:t>+CompartilharRoteiro0</a:t>
            </a:r>
          </a:p>
          <a:p>
            <a:r>
              <a:rPr lang="pt-BR" sz="1300" dirty="0">
                <a:solidFill>
                  <a:schemeClr val="tx1"/>
                </a:solidFill>
                <a:latin typeface="+mj-lt"/>
              </a:rPr>
              <a:t>+DeletarRoteiros0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B2B8009-141C-47AF-82E0-B912D37D3775}"/>
              </a:ext>
            </a:extLst>
          </p:cNvPr>
          <p:cNvSpPr/>
          <p:nvPr/>
        </p:nvSpPr>
        <p:spPr>
          <a:xfrm>
            <a:off x="9087791" y="1470335"/>
            <a:ext cx="1780800" cy="750908"/>
          </a:xfrm>
          <a:prstGeom prst="rect">
            <a:avLst/>
          </a:prstGeom>
          <a:solidFill>
            <a:srgbClr val="FF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400" dirty="0">
                <a:solidFill>
                  <a:schemeClr val="tx1"/>
                </a:solidFill>
              </a:rPr>
              <a:t>+</a:t>
            </a:r>
            <a:r>
              <a:rPr lang="pt-BR" sz="1400" dirty="0" err="1">
                <a:solidFill>
                  <a:schemeClr val="tx1"/>
                </a:solidFill>
              </a:rPr>
              <a:t>ID_Consulta</a:t>
            </a:r>
            <a:endParaRPr lang="pt-BR" sz="1400" dirty="0">
              <a:solidFill>
                <a:schemeClr val="tx1"/>
              </a:solidFill>
            </a:endParaRPr>
          </a:p>
          <a:p>
            <a:r>
              <a:rPr lang="pt-BR" sz="1400" dirty="0">
                <a:solidFill>
                  <a:schemeClr val="tx1"/>
                </a:solidFill>
              </a:rPr>
              <a:t>+Texto</a:t>
            </a:r>
          </a:p>
          <a:p>
            <a:r>
              <a:rPr lang="pt-BR" sz="1400" dirty="0">
                <a:solidFill>
                  <a:schemeClr val="tx1"/>
                </a:solidFill>
              </a:rPr>
              <a:t>+</a:t>
            </a:r>
            <a:r>
              <a:rPr lang="pt-BR" sz="1400" dirty="0" err="1">
                <a:solidFill>
                  <a:schemeClr val="tx1"/>
                </a:solidFill>
              </a:rPr>
              <a:t>Data_Consulta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CDCC8BE0-12AF-4FAC-9F3C-FF7A5E265C76}"/>
              </a:ext>
            </a:extLst>
          </p:cNvPr>
          <p:cNvSpPr/>
          <p:nvPr/>
        </p:nvSpPr>
        <p:spPr>
          <a:xfrm>
            <a:off x="9087791" y="1194563"/>
            <a:ext cx="1780800" cy="275771"/>
          </a:xfrm>
          <a:prstGeom prst="rect">
            <a:avLst/>
          </a:prstGeom>
          <a:solidFill>
            <a:srgbClr val="FF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Consultas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2D55F20-8BFA-4FF1-9FCC-F19CCB64A3BF}"/>
              </a:ext>
            </a:extLst>
          </p:cNvPr>
          <p:cNvSpPr/>
          <p:nvPr/>
        </p:nvSpPr>
        <p:spPr>
          <a:xfrm>
            <a:off x="9087791" y="2221244"/>
            <a:ext cx="1780800" cy="750908"/>
          </a:xfrm>
          <a:prstGeom prst="rect">
            <a:avLst/>
          </a:prstGeom>
          <a:solidFill>
            <a:srgbClr val="FF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400" dirty="0"/>
          </a:p>
          <a:p>
            <a:r>
              <a:rPr lang="pt-BR" sz="1400" dirty="0">
                <a:solidFill>
                  <a:schemeClr val="tx1"/>
                </a:solidFill>
              </a:rPr>
              <a:t>+ CriarPontos0</a:t>
            </a:r>
          </a:p>
          <a:p>
            <a:r>
              <a:rPr lang="pt-BR" sz="1400" dirty="0">
                <a:solidFill>
                  <a:schemeClr val="tx1"/>
                </a:solidFill>
              </a:rPr>
              <a:t>+AddPontos0</a:t>
            </a:r>
          </a:p>
          <a:p>
            <a:r>
              <a:rPr lang="pt-BR" sz="1400" dirty="0">
                <a:solidFill>
                  <a:schemeClr val="tx1"/>
                </a:solidFill>
              </a:rPr>
              <a:t>+ ListaPontos0</a:t>
            </a:r>
          </a:p>
          <a:p>
            <a:pPr algn="ctr"/>
            <a:r>
              <a:rPr lang="pt-BR" dirty="0"/>
              <a:t>+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463DB76E-53E4-4340-8648-7F028AD725A7}"/>
              </a:ext>
            </a:extLst>
          </p:cNvPr>
          <p:cNvCxnSpPr>
            <a:cxnSpLocks/>
          </p:cNvCxnSpPr>
          <p:nvPr/>
        </p:nvCxnSpPr>
        <p:spPr>
          <a:xfrm>
            <a:off x="7723129" y="2103425"/>
            <a:ext cx="13646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osango 20">
            <a:extLst>
              <a:ext uri="{FF2B5EF4-FFF2-40B4-BE49-F238E27FC236}">
                <a16:creationId xmlns:a16="http://schemas.microsoft.com/office/drawing/2014/main" id="{7BDC126F-50A4-4D8D-A920-344B53CF9E38}"/>
              </a:ext>
            </a:extLst>
          </p:cNvPr>
          <p:cNvSpPr/>
          <p:nvPr/>
        </p:nvSpPr>
        <p:spPr>
          <a:xfrm>
            <a:off x="5635363" y="2026144"/>
            <a:ext cx="288175" cy="144088"/>
          </a:xfrm>
          <a:prstGeom prst="diamond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CA3D0A7-7F19-4CBA-8979-229153CC3270}"/>
              </a:ext>
            </a:extLst>
          </p:cNvPr>
          <p:cNvSpPr txBox="1"/>
          <p:nvPr/>
        </p:nvSpPr>
        <p:spPr>
          <a:xfrm>
            <a:off x="7723129" y="2138101"/>
            <a:ext cx="365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0..*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D91BDEA-7586-4633-A58C-9C6DE0B967E1}"/>
              </a:ext>
            </a:extLst>
          </p:cNvPr>
          <p:cNvSpPr txBox="1"/>
          <p:nvPr/>
        </p:nvSpPr>
        <p:spPr>
          <a:xfrm>
            <a:off x="8803286" y="2146989"/>
            <a:ext cx="365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0..*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3D0B90C5-4BF9-4560-B9D8-7C3348B96F5E}"/>
              </a:ext>
            </a:extLst>
          </p:cNvPr>
          <p:cNvSpPr txBox="1"/>
          <p:nvPr/>
        </p:nvSpPr>
        <p:spPr>
          <a:xfrm>
            <a:off x="8088889" y="1844418"/>
            <a:ext cx="5729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Realizam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8111EFF-D4C4-4962-9A9A-DB24A6F28A3E}"/>
              </a:ext>
            </a:extLst>
          </p:cNvPr>
          <p:cNvSpPr txBox="1"/>
          <p:nvPr/>
        </p:nvSpPr>
        <p:spPr>
          <a:xfrm>
            <a:off x="4817863" y="2136509"/>
            <a:ext cx="1808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*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6FB1CF62-B30F-4741-BD31-1E2D086ED96F}"/>
              </a:ext>
            </a:extLst>
          </p:cNvPr>
          <p:cNvSpPr txBox="1"/>
          <p:nvPr/>
        </p:nvSpPr>
        <p:spPr>
          <a:xfrm>
            <a:off x="5510273" y="2098188"/>
            <a:ext cx="3657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1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08F14E51-6F98-4678-BEA1-8634E209BE8E}"/>
              </a:ext>
            </a:extLst>
          </p:cNvPr>
          <p:cNvSpPr txBox="1"/>
          <p:nvPr/>
        </p:nvSpPr>
        <p:spPr>
          <a:xfrm>
            <a:off x="93136" y="1359524"/>
            <a:ext cx="29328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Sequência de troca de mensagens ou interação entre objetos que compõe a aplicação tanto para o usuária quanto o sistema. 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25C0BAF2-E0B5-4B3E-941C-C26EF9396C4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3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1624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ta: Divisa 8">
            <a:extLst>
              <a:ext uri="{FF2B5EF4-FFF2-40B4-BE49-F238E27FC236}">
                <a16:creationId xmlns:a16="http://schemas.microsoft.com/office/drawing/2014/main" id="{3497B8AE-A755-46A8-82C7-40E67EC77881}"/>
              </a:ext>
            </a:extLst>
          </p:cNvPr>
          <p:cNvSpPr/>
          <p:nvPr/>
        </p:nvSpPr>
        <p:spPr>
          <a:xfrm>
            <a:off x="185458" y="247646"/>
            <a:ext cx="4168828" cy="46355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2F70687-F19F-4D0B-ACED-1970F61CC236}"/>
              </a:ext>
            </a:extLst>
          </p:cNvPr>
          <p:cNvSpPr txBox="1"/>
          <p:nvPr/>
        </p:nvSpPr>
        <p:spPr>
          <a:xfrm>
            <a:off x="614057" y="320298"/>
            <a:ext cx="4052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 Black" panose="020B0A04020102020204" pitchFamily="34" charset="0"/>
              </a:rPr>
              <a:t>Diagrama de Atividade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056AD04F-5BD8-4F12-A4D3-4EC5A0E84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554" y="901287"/>
            <a:ext cx="6820852" cy="2756314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8FE641CF-87D4-4142-A902-13C99266C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0413" y="4337237"/>
            <a:ext cx="7163800" cy="1619476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49823489-565C-4C25-96ED-FF3D431156B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4">
              <a:alphaModFix amt="1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9281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Divisa 3">
            <a:extLst>
              <a:ext uri="{FF2B5EF4-FFF2-40B4-BE49-F238E27FC236}">
                <a16:creationId xmlns:a16="http://schemas.microsoft.com/office/drawing/2014/main" id="{7298DCA5-3DA8-40C8-A4D1-334C520A6174}"/>
              </a:ext>
            </a:extLst>
          </p:cNvPr>
          <p:cNvSpPr/>
          <p:nvPr/>
        </p:nvSpPr>
        <p:spPr>
          <a:xfrm>
            <a:off x="185458" y="247646"/>
            <a:ext cx="4168828" cy="46355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1F74BE0-1399-4A14-83DB-3BB437FC1C4B}"/>
              </a:ext>
            </a:extLst>
          </p:cNvPr>
          <p:cNvSpPr txBox="1"/>
          <p:nvPr/>
        </p:nvSpPr>
        <p:spPr>
          <a:xfrm>
            <a:off x="614057" y="320298"/>
            <a:ext cx="4052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 Black" panose="020B0A04020102020204" pitchFamily="34" charset="0"/>
              </a:rPr>
              <a:t>Diagrama de Atividade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1EB8B74-1745-4DE7-B81C-36E19876E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872" y="888762"/>
            <a:ext cx="7125694" cy="171473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BC64F266-D62E-465C-8B91-7D80FD1D1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900" y="2555696"/>
            <a:ext cx="9669224" cy="3982006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93E067E0-1670-40CA-A2BF-C1771AECD1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4">
              <a:alphaModFix amt="1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340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Divisa 3">
            <a:extLst>
              <a:ext uri="{FF2B5EF4-FFF2-40B4-BE49-F238E27FC236}">
                <a16:creationId xmlns:a16="http://schemas.microsoft.com/office/drawing/2014/main" id="{CA453C74-F281-4EA0-BEC8-ED3D67BE2985}"/>
              </a:ext>
            </a:extLst>
          </p:cNvPr>
          <p:cNvSpPr/>
          <p:nvPr/>
        </p:nvSpPr>
        <p:spPr>
          <a:xfrm>
            <a:off x="185458" y="247646"/>
            <a:ext cx="4168828" cy="46355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B67B781-6A95-4307-B873-25C8E9F8D4B3}"/>
              </a:ext>
            </a:extLst>
          </p:cNvPr>
          <p:cNvSpPr txBox="1"/>
          <p:nvPr/>
        </p:nvSpPr>
        <p:spPr>
          <a:xfrm>
            <a:off x="614057" y="320298"/>
            <a:ext cx="4052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 Black" panose="020B0A04020102020204" pitchFamily="34" charset="0"/>
              </a:rPr>
              <a:t>Diagrama de Atividade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DB56AF5-8CE3-4D1E-B9F4-6D8ABB095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651" y="1514208"/>
            <a:ext cx="9116697" cy="3829584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42E1F6BC-4C74-4ADC-88A7-4D647725C67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alphaModFix amt="1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938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: Divisa 3">
            <a:extLst>
              <a:ext uri="{FF2B5EF4-FFF2-40B4-BE49-F238E27FC236}">
                <a16:creationId xmlns:a16="http://schemas.microsoft.com/office/drawing/2014/main" id="{FBFE251D-BDB2-4D2B-8689-5B66B18BCD37}"/>
              </a:ext>
            </a:extLst>
          </p:cNvPr>
          <p:cNvSpPr/>
          <p:nvPr/>
        </p:nvSpPr>
        <p:spPr>
          <a:xfrm>
            <a:off x="185458" y="247646"/>
            <a:ext cx="4168828" cy="46355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0C0DFF7-4EB8-45BD-B8DF-8F6039F79646}"/>
              </a:ext>
            </a:extLst>
          </p:cNvPr>
          <p:cNvSpPr txBox="1"/>
          <p:nvPr/>
        </p:nvSpPr>
        <p:spPr>
          <a:xfrm>
            <a:off x="614057" y="320298"/>
            <a:ext cx="4052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 Black" panose="020B0A04020102020204" pitchFamily="34" charset="0"/>
              </a:rPr>
              <a:t>Diagrama de Atividade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C6FC7CC-BAB9-4FDB-9AD8-9E9BA6BAA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34" y="1509444"/>
            <a:ext cx="10793331" cy="3839111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BA263327-6D20-43E7-83CC-629D1C3DE12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alphaModFix amt="1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23863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473</Words>
  <Application>Microsoft Office PowerPoint</Application>
  <PresentationFormat>Widescreen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Aharoni</vt:lpstr>
      <vt:lpstr>Arial</vt:lpstr>
      <vt:lpstr>Arial Black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FABIO</dc:creator>
  <cp:lastModifiedBy>Fabio Cezar Cardoso Coelho</cp:lastModifiedBy>
  <cp:revision>2</cp:revision>
  <dcterms:created xsi:type="dcterms:W3CDTF">2021-10-23T12:43:16Z</dcterms:created>
  <dcterms:modified xsi:type="dcterms:W3CDTF">2021-10-24T11:29:37Z</dcterms:modified>
</cp:coreProperties>
</file>