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4"/>
  </p:sldMasterIdLst>
  <p:notesMasterIdLst>
    <p:notesMasterId r:id="rId24"/>
  </p:notesMasterIdLst>
  <p:sldIdLst>
    <p:sldId id="307" r:id="rId5"/>
    <p:sldId id="305" r:id="rId6"/>
    <p:sldId id="261" r:id="rId7"/>
    <p:sldId id="298" r:id="rId8"/>
    <p:sldId id="275" r:id="rId9"/>
    <p:sldId id="273" r:id="rId10"/>
    <p:sldId id="300" r:id="rId11"/>
    <p:sldId id="302" r:id="rId12"/>
    <p:sldId id="272" r:id="rId13"/>
    <p:sldId id="299" r:id="rId14"/>
    <p:sldId id="268" r:id="rId15"/>
    <p:sldId id="278" r:id="rId16"/>
    <p:sldId id="274" r:id="rId17"/>
    <p:sldId id="276" r:id="rId18"/>
    <p:sldId id="308" r:id="rId19"/>
    <p:sldId id="266" r:id="rId20"/>
    <p:sldId id="277" r:id="rId21"/>
    <p:sldId id="301" r:id="rId22"/>
    <p:sldId id="30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8" autoAdjust="0"/>
  </p:normalViewPr>
  <p:slideViewPr>
    <p:cSldViewPr snapToGrid="0">
      <p:cViewPr varScale="1">
        <p:scale>
          <a:sx n="99" d="100"/>
          <a:sy n="99" d="100"/>
        </p:scale>
        <p:origin x="2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tii\Desktop\SP%20BlockChain\Hackaton\Strategyzer\Hackath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3993014652696"/>
          <c:y val="5.5555555555555552E-2"/>
          <c:w val="0.7737293074586149"/>
          <c:h val="0.73114173228346457"/>
        </c:manualLayout>
      </c:layout>
      <c:lineChart>
        <c:grouping val="standard"/>
        <c:varyColors val="0"/>
        <c:ser>
          <c:idx val="0"/>
          <c:order val="0"/>
          <c:tx>
            <c:strRef>
              <c:f>'Mkt Size'!$B$72</c:f>
              <c:strCache>
                <c:ptCount val="1"/>
                <c:pt idx="0">
                  <c:v>Borrower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'Mkt Size'!$C$71:$G$71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'Mkt Size'!$C$72:$G$72</c:f>
              <c:numCache>
                <c:formatCode>General</c:formatCode>
                <c:ptCount val="5"/>
                <c:pt idx="0">
                  <c:v>241800</c:v>
                </c:pt>
                <c:pt idx="1">
                  <c:v>265980</c:v>
                </c:pt>
                <c:pt idx="2">
                  <c:v>279279</c:v>
                </c:pt>
                <c:pt idx="3">
                  <c:v>293242.95</c:v>
                </c:pt>
                <c:pt idx="4">
                  <c:v>307905.09750000003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DB-4F85-93E9-2F75BD34B447}"/>
            </c:ext>
          </c:extLst>
        </c:ser>
        <c:ser>
          <c:idx val="1"/>
          <c:order val="1"/>
          <c:tx>
            <c:strRef>
              <c:f>'Mkt Size'!$B$73</c:f>
              <c:strCache>
                <c:ptCount val="1"/>
                <c:pt idx="0">
                  <c:v>Lender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'Mkt Size'!$C$71:$G$71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'Mkt Size'!$C$73:$G$73</c:f>
              <c:numCache>
                <c:formatCode>General</c:formatCode>
                <c:ptCount val="5"/>
                <c:pt idx="0">
                  <c:v>300000</c:v>
                </c:pt>
                <c:pt idx="1">
                  <c:v>360000</c:v>
                </c:pt>
                <c:pt idx="2">
                  <c:v>378000</c:v>
                </c:pt>
                <c:pt idx="3">
                  <c:v>396900</c:v>
                </c:pt>
                <c:pt idx="4">
                  <c:v>416745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DB-4F85-93E9-2F75BD34B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753375"/>
        <c:axId val="317591455"/>
      </c:lineChart>
      <c:catAx>
        <c:axId val="47175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91455"/>
        <c:crosses val="autoZero"/>
        <c:auto val="1"/>
        <c:lblAlgn val="ctr"/>
        <c:lblOffset val="100"/>
        <c:noMultiLvlLbl val="0"/>
      </c:catAx>
      <c:valAx>
        <c:axId val="31759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753375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0.00472</cdr:x>
      <cdr:y>0.32639</cdr:y>
    </cdr:from>
    <cdr:to>
      <cdr:x>0.1937</cdr:x>
      <cdr:y>0.65972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1BC9165-1536-4890-92BA-C88C5066322B}"/>
            </a:ext>
          </a:extLst>
        </cdr:cNvPr>
        <cdr:cNvSpPr txBox="1"/>
      </cdr:nvSpPr>
      <cdr:spPr>
        <a:xfrm xmlns:a="http://schemas.openxmlformats.org/drawingml/2006/main">
          <a:off x="22860" y="8953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SG" sz="1100" dirty="0">
              <a:solidFill>
                <a:schemeClr val="bg2"/>
              </a:solidFill>
            </a:rPr>
            <a:t>No of</a:t>
          </a:r>
        </a:p>
        <a:p xmlns:a="http://schemas.openxmlformats.org/drawingml/2006/main">
          <a:r>
            <a:rPr lang="en-SG" sz="1100" dirty="0">
              <a:solidFill>
                <a:schemeClr val="bg2"/>
              </a:solidFill>
            </a:rPr>
            <a:t>Pax</a:t>
          </a:r>
        </a:p>
        <a:p xmlns:a="http://schemas.openxmlformats.org/drawingml/2006/main">
          <a:r>
            <a:rPr lang="en-SG" sz="1100" dirty="0">
              <a:solidFill>
                <a:schemeClr val="bg2"/>
              </a:solidFill>
            </a:rPr>
            <a:t>('000)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Douglas –</a:t>
            </a:r>
            <a:r>
              <a:rPr lang="en-SG" dirty="0" err="1"/>
              <a:t>BMC+To-Be</a:t>
            </a:r>
            <a:r>
              <a:rPr lang="en-SG" dirty="0"/>
              <a:t> Strategy + Slide 3 to 8</a:t>
            </a:r>
          </a:p>
          <a:p>
            <a:r>
              <a:rPr lang="en-SG" dirty="0"/>
              <a:t>Catherine – Slide 9 – 17</a:t>
            </a:r>
          </a:p>
          <a:p>
            <a:r>
              <a:rPr lang="en-SG" dirty="0"/>
              <a:t>Chee Hoi – Slide 18 – 21</a:t>
            </a:r>
          </a:p>
          <a:p>
            <a:r>
              <a:rPr lang="en-SG" dirty="0" err="1"/>
              <a:t>Herry</a:t>
            </a:r>
            <a:r>
              <a:rPr lang="en-SG" dirty="0"/>
              <a:t> – Slide 22 (Demo) – 24 (end </a:t>
            </a:r>
            <a:r>
              <a:rPr lang="en-SG"/>
              <a:t>of presentation)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82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57095241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57095241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57095241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57095241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TCC - https://www.tcc.org.sg/</a:t>
            </a:r>
          </a:p>
          <a:p>
            <a:pPr algn="l" fontAlgn="base"/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1 to 5 years</a:t>
            </a:r>
          </a:p>
          <a:p>
            <a:pPr algn="l" fontAlgn="base"/>
            <a:r>
              <a:rPr lang="en-US" b="1" i="0" dirty="0">
                <a:solidFill>
                  <a:srgbClr val="2D5C88"/>
                </a:solidFill>
                <a:effectLst/>
                <a:latin typeface="inherit"/>
              </a:rPr>
              <a:t>Interest Rate:</a:t>
            </a:r>
            <a:br>
              <a:rPr lang="en-US" b="0" i="0" dirty="0">
                <a:solidFill>
                  <a:srgbClr val="666666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6.99% p.a. flat rate basis</a:t>
            </a:r>
          </a:p>
          <a:p>
            <a:pPr algn="l" fontAlgn="base"/>
            <a:r>
              <a:rPr lang="en-US" b="1" i="0" dirty="0">
                <a:solidFill>
                  <a:srgbClr val="003494"/>
                </a:solidFill>
                <a:effectLst/>
                <a:latin typeface="Open Sans"/>
              </a:rPr>
              <a:t>Eligibility Criteria</a:t>
            </a:r>
          </a:p>
          <a:p>
            <a:pPr algn="l" fontAlgn="base"/>
            <a:r>
              <a:rPr lang="en-US" b="1" i="0" dirty="0">
                <a:solidFill>
                  <a:srgbClr val="2D5C88"/>
                </a:solidFill>
                <a:effectLst/>
                <a:latin typeface="inherit"/>
              </a:rPr>
              <a:t>Main and Joint Applicant:</a:t>
            </a:r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Singapore Citizen or Singapore Permanent Resident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Age between 21 and 60 years old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Must be a TCC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Ltd’s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member, membership is FREE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Earning a minimum monthly basic salary of $1,200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Should not be existing surety for any other loans from TCC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57095241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57095241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57095241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57095241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57095241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57095241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69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57095241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57095241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9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66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57095241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57095241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5709524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57095241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5709524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57095241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1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5709524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57095241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52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57095241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57095241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5709524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57095241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81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gc_K8r4__pCvHB_cgd-f7v6XzcuDlFq47kD6hgCLx8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0276-E94C-4A01-A1E2-44AFD2AE5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6000" dirty="0"/>
              <a:t>95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CC8AF-110D-44CB-AB83-22ADC638170B}"/>
              </a:ext>
            </a:extLst>
          </p:cNvPr>
          <p:cNvSpPr txBox="1"/>
          <p:nvPr/>
        </p:nvSpPr>
        <p:spPr>
          <a:xfrm>
            <a:off x="2047711" y="1563381"/>
            <a:ext cx="58486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SG" sz="2000" b="0" i="0" u="none" strike="noStrike" baseline="0" dirty="0">
              <a:solidFill>
                <a:schemeClr val="bg2"/>
              </a:solidFill>
              <a:latin typeface="Segoe UI" panose="020B0502040204020203" pitchFamily="34" charset="0"/>
            </a:endParaRPr>
          </a:p>
          <a:p>
            <a:pPr marR="12750" algn="l"/>
            <a:r>
              <a:rPr lang="en-US" sz="2000" b="0" i="0" u="none" strike="noStrike" baseline="0" dirty="0">
                <a:solidFill>
                  <a:schemeClr val="bg2"/>
                </a:solidFill>
                <a:latin typeface="Segoe UI" panose="020B0502040204020203" pitchFamily="34" charset="0"/>
              </a:rPr>
              <a:t>How might we boost financial inclusion for low to medium income families through comprehensive solutions (e.g., micro-finance, micro-payments, micro-pension, micro-insurance, micro-savings and micro-investment) that enable them to be have better access to financial services?</a:t>
            </a:r>
            <a:endParaRPr lang="en-SG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3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0"/>
          <p:cNvSpPr txBox="1"/>
          <p:nvPr/>
        </p:nvSpPr>
        <p:spPr>
          <a:xfrm>
            <a:off x="5688393" y="1004122"/>
            <a:ext cx="23085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2,000 </a:t>
            </a:r>
            <a:endParaRPr sz="36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2395748" y="982989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60%</a:t>
            </a:r>
            <a:endParaRPr sz="36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1011254" y="982989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40%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5628278" y="2134647"/>
            <a:ext cx="1912928" cy="8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30% of “Low to Medium” income to tap micro-financing (once per year)</a:t>
            </a:r>
            <a:endParaRPr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5595087" y="3248190"/>
            <a:ext cx="2039052" cy="58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20% of them will take Micro-loans and Micro-Financing at least twice per year</a:t>
            </a:r>
            <a:endParaRPr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653" name="Google Shape;653;p60"/>
          <p:cNvCxnSpPr/>
          <p:nvPr/>
        </p:nvCxnSpPr>
        <p:spPr>
          <a:xfrm>
            <a:off x="1011254" y="1912184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4" name="Google Shape;654;p60"/>
          <p:cNvGrpSpPr/>
          <p:nvPr/>
        </p:nvGrpSpPr>
        <p:grpSpPr>
          <a:xfrm>
            <a:off x="1933290" y="1067849"/>
            <a:ext cx="295536" cy="334667"/>
            <a:chOff x="-57950750" y="2296300"/>
            <a:chExt cx="279625" cy="316650"/>
          </a:xfrm>
        </p:grpSpPr>
        <p:sp>
          <p:nvSpPr>
            <p:cNvPr id="655" name="Google Shape;655;p60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0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0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0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60"/>
          <p:cNvGrpSpPr/>
          <p:nvPr/>
        </p:nvGrpSpPr>
        <p:grpSpPr>
          <a:xfrm>
            <a:off x="3335075" y="1067019"/>
            <a:ext cx="337178" cy="336332"/>
            <a:chOff x="-57578225" y="1904075"/>
            <a:chExt cx="319025" cy="318225"/>
          </a:xfrm>
        </p:grpSpPr>
        <p:sp>
          <p:nvSpPr>
            <p:cNvPr id="660" name="Google Shape;660;p60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0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0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0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4" name="Google Shape;664;p60"/>
          <p:cNvCxnSpPr/>
          <p:nvPr/>
        </p:nvCxnSpPr>
        <p:spPr>
          <a:xfrm>
            <a:off x="1011254" y="3598479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60"/>
          <p:cNvCxnSpPr/>
          <p:nvPr/>
        </p:nvCxnSpPr>
        <p:spPr>
          <a:xfrm>
            <a:off x="5073418" y="1921897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60"/>
          <p:cNvSpPr txBox="1"/>
          <p:nvPr/>
        </p:nvSpPr>
        <p:spPr>
          <a:xfrm>
            <a:off x="1011264" y="3233079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AGE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67" name="Google Shape;667;p60"/>
          <p:cNvSpPr txBox="1"/>
          <p:nvPr/>
        </p:nvSpPr>
        <p:spPr>
          <a:xfrm>
            <a:off x="5073407" y="1545072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MAXIMUM SPEND PER CUSTOMER</a:t>
            </a:r>
            <a:endParaRPr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68" name="Google Shape;668;p60"/>
          <p:cNvSpPr txBox="1"/>
          <p:nvPr/>
        </p:nvSpPr>
        <p:spPr>
          <a:xfrm>
            <a:off x="1011254" y="2689029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20 - 60</a:t>
            </a:r>
            <a:endParaRPr sz="36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9" name="Google Shape;669;p60"/>
          <p:cNvSpPr txBox="1"/>
          <p:nvPr/>
        </p:nvSpPr>
        <p:spPr>
          <a:xfrm>
            <a:off x="1011268" y="1525422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By Potential Users</a:t>
            </a:r>
            <a:endParaRPr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670" name="Google Shape;670;p60"/>
          <p:cNvGrpSpPr/>
          <p:nvPr/>
        </p:nvGrpSpPr>
        <p:grpSpPr>
          <a:xfrm>
            <a:off x="5104140" y="1100310"/>
            <a:ext cx="348568" cy="348541"/>
            <a:chOff x="-66159959" y="1914325"/>
            <a:chExt cx="316650" cy="316625"/>
          </a:xfrm>
        </p:grpSpPr>
        <p:sp>
          <p:nvSpPr>
            <p:cNvPr id="671" name="Google Shape;671;p60"/>
            <p:cNvSpPr/>
            <p:nvPr/>
          </p:nvSpPr>
          <p:spPr>
            <a:xfrm>
              <a:off x="-66052834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0"/>
            <p:cNvSpPr/>
            <p:nvPr/>
          </p:nvSpPr>
          <p:spPr>
            <a:xfrm>
              <a:off x="-66159959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60"/>
          <p:cNvSpPr/>
          <p:nvPr/>
        </p:nvSpPr>
        <p:spPr>
          <a:xfrm>
            <a:off x="2599541" y="2226879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3128609" y="3096818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2599541" y="3094231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3127305" y="2226879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2599541" y="2531670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3571637" y="2531670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497761" y="3222658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4497761" y="2360862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4691159" y="3232929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60"/>
          <p:cNvSpPr/>
          <p:nvPr/>
        </p:nvSpPr>
        <p:spPr>
          <a:xfrm flipV="1">
            <a:off x="4993804" y="3180767"/>
            <a:ext cx="48099" cy="45719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5040666" y="2359316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4860929" y="2361881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4680011" y="2361881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0"/>
          <p:cNvSpPr txBox="1">
            <a:spLocks noGrp="1"/>
          </p:cNvSpPr>
          <p:nvPr>
            <p:ph type="ctrTitle"/>
          </p:nvPr>
        </p:nvSpPr>
        <p:spPr>
          <a:xfrm flipH="1">
            <a:off x="909269" y="187959"/>
            <a:ext cx="6450631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POTENTIAL MARKET REVENUE</a:t>
            </a:r>
            <a:endParaRPr dirty="0"/>
          </a:p>
        </p:txBody>
      </p:sp>
      <p:sp>
        <p:nvSpPr>
          <p:cNvPr id="2" name="Google Shape;689;p60">
            <a:extLst>
              <a:ext uri="{FF2B5EF4-FFF2-40B4-BE49-F238E27FC236}">
                <a16:creationId xmlns:a16="http://schemas.microsoft.com/office/drawing/2014/main" id="{5D0C9368-7811-412E-B434-A3A6241A4BC2}"/>
              </a:ext>
            </a:extLst>
          </p:cNvPr>
          <p:cNvSpPr/>
          <p:nvPr/>
        </p:nvSpPr>
        <p:spPr>
          <a:xfrm>
            <a:off x="5253686" y="2361586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89;p60">
            <a:extLst>
              <a:ext uri="{FF2B5EF4-FFF2-40B4-BE49-F238E27FC236}">
                <a16:creationId xmlns:a16="http://schemas.microsoft.com/office/drawing/2014/main" id="{FF1F0876-69B8-4DCD-9B7E-0A8175CDA159}"/>
              </a:ext>
            </a:extLst>
          </p:cNvPr>
          <p:cNvSpPr/>
          <p:nvPr/>
        </p:nvSpPr>
        <p:spPr>
          <a:xfrm>
            <a:off x="4884557" y="3232929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89;p60">
            <a:extLst>
              <a:ext uri="{FF2B5EF4-FFF2-40B4-BE49-F238E27FC236}">
                <a16:creationId xmlns:a16="http://schemas.microsoft.com/office/drawing/2014/main" id="{2FC5E701-2079-40C7-812D-687DC7667EC8}"/>
              </a:ext>
            </a:extLst>
          </p:cNvPr>
          <p:cNvSpPr/>
          <p:nvPr/>
        </p:nvSpPr>
        <p:spPr>
          <a:xfrm>
            <a:off x="5077955" y="3222658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89;p60">
            <a:extLst>
              <a:ext uri="{FF2B5EF4-FFF2-40B4-BE49-F238E27FC236}">
                <a16:creationId xmlns:a16="http://schemas.microsoft.com/office/drawing/2014/main" id="{71CD5DDA-A867-4A5D-8958-375AD88C5A20}"/>
              </a:ext>
            </a:extLst>
          </p:cNvPr>
          <p:cNvSpPr/>
          <p:nvPr/>
        </p:nvSpPr>
        <p:spPr>
          <a:xfrm>
            <a:off x="5281064" y="3228230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24B16-5594-41C3-AB22-9CDFD9B3847C}"/>
              </a:ext>
            </a:extLst>
          </p:cNvPr>
          <p:cNvSpPr txBox="1"/>
          <p:nvPr/>
        </p:nvSpPr>
        <p:spPr>
          <a:xfrm>
            <a:off x="7747618" y="257874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$2,285,507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0069E-2163-4717-B5F8-0ED0C51D9110}"/>
              </a:ext>
            </a:extLst>
          </p:cNvPr>
          <p:cNvSpPr txBox="1"/>
          <p:nvPr/>
        </p:nvSpPr>
        <p:spPr>
          <a:xfrm>
            <a:off x="7874483" y="3385519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$457,101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733D2-9418-4999-AB4B-31839712F21B}"/>
              </a:ext>
            </a:extLst>
          </p:cNvPr>
          <p:cNvSpPr txBox="1"/>
          <p:nvPr/>
        </p:nvSpPr>
        <p:spPr>
          <a:xfrm>
            <a:off x="3754202" y="4116712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2"/>
                </a:solidFill>
              </a:rPr>
              <a:t>m</a:t>
            </a:r>
            <a:r>
              <a:rPr lang="en-SG" sz="2000" baseline="30000" dirty="0">
                <a:solidFill>
                  <a:schemeClr val="bg2"/>
                </a:solidFill>
              </a:rPr>
              <a:t>3</a:t>
            </a:r>
            <a:r>
              <a:rPr lang="en-SG" sz="2000" dirty="0">
                <a:solidFill>
                  <a:schemeClr val="bg2"/>
                </a:solidFill>
              </a:rPr>
              <a:t>Loan Inc Annual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DF63A-D16A-4790-B519-0A181CFE821A}"/>
              </a:ext>
            </a:extLst>
          </p:cNvPr>
          <p:cNvSpPr txBox="1"/>
          <p:nvPr/>
        </p:nvSpPr>
        <p:spPr>
          <a:xfrm>
            <a:off x="7405577" y="41022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2"/>
                </a:solidFill>
              </a:rPr>
              <a:t>$2,742,608</a:t>
            </a:r>
          </a:p>
        </p:txBody>
      </p:sp>
    </p:spTree>
    <p:extLst>
      <p:ext uri="{BB962C8B-B14F-4D97-AF65-F5344CB8AC3E}">
        <p14:creationId xmlns:p14="http://schemas.microsoft.com/office/powerpoint/2010/main" val="353688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>
            <a:spLocks noGrp="1"/>
          </p:cNvSpPr>
          <p:nvPr>
            <p:ph type="ctrTitle"/>
          </p:nvPr>
        </p:nvSpPr>
        <p:spPr>
          <a:xfrm flipH="1">
            <a:off x="0" y="381833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TRACTION</a:t>
            </a:r>
            <a:endParaRPr dirty="0"/>
          </a:p>
        </p:txBody>
      </p:sp>
      <p:sp>
        <p:nvSpPr>
          <p:cNvPr id="505" name="Google Shape;505;p55"/>
          <p:cNvSpPr txBox="1">
            <a:spLocks noGrp="1"/>
          </p:cNvSpPr>
          <p:nvPr>
            <p:ph type="title" idx="5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242k</a:t>
            </a:r>
            <a:endParaRPr dirty="0"/>
          </a:p>
        </p:txBody>
      </p:sp>
      <p:sp>
        <p:nvSpPr>
          <p:cNvPr id="506" name="Google Shape;506;p55"/>
          <p:cNvSpPr txBox="1">
            <a:spLocks noGrp="1"/>
          </p:cNvSpPr>
          <p:nvPr>
            <p:ph type="subTitle" idx="4"/>
          </p:nvPr>
        </p:nvSpPr>
        <p:spPr>
          <a:xfrm>
            <a:off x="4492511" y="269435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ADDITIONAL earning per $1000 lender per month</a:t>
            </a:r>
            <a:endParaRPr dirty="0"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 idx="3"/>
          </p:nvPr>
        </p:nvSpPr>
        <p:spPr>
          <a:xfrm>
            <a:off x="4537539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$0.62</a:t>
            </a:r>
            <a:endParaRPr dirty="0"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6"/>
          </p:nvPr>
        </p:nvSpPr>
        <p:spPr>
          <a:xfrm>
            <a:off x="6679225" y="36925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Potential  Registered Borrowers</a:t>
            </a:r>
            <a:endParaRPr dirty="0"/>
          </a:p>
        </p:txBody>
      </p:sp>
      <p:sp>
        <p:nvSpPr>
          <p:cNvPr id="509" name="Google Shape;509;p55"/>
          <p:cNvSpPr txBox="1">
            <a:spLocks noGrp="1"/>
          </p:cNvSpPr>
          <p:nvPr>
            <p:ph type="title" idx="2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$7.39</a:t>
            </a:r>
            <a:endParaRPr dirty="0"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1"/>
          </p:nvPr>
        </p:nvSpPr>
        <p:spPr>
          <a:xfrm>
            <a:off x="6672887" y="2713462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 savings per $1000 borrower per month</a:t>
            </a:r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Registered Lenders</a:t>
            </a:r>
            <a:endParaRPr dirty="0"/>
          </a:p>
        </p:txBody>
      </p:sp>
      <p:sp>
        <p:nvSpPr>
          <p:cNvPr id="513" name="Google Shape;513;p55"/>
          <p:cNvSpPr txBox="1">
            <a:spLocks noGrp="1"/>
          </p:cNvSpPr>
          <p:nvPr>
            <p:ph type="title" idx="9"/>
          </p:nvPr>
        </p:nvSpPr>
        <p:spPr>
          <a:xfrm>
            <a:off x="1698750" y="1428997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$2.7m</a:t>
            </a:r>
            <a:endParaRPr dirty="0"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13"/>
          </p:nvPr>
        </p:nvSpPr>
        <p:spPr>
          <a:xfrm>
            <a:off x="1591950" y="1800151"/>
            <a:ext cx="1906500" cy="453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Expected Gross revenues in 2021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91753-FF00-4E31-A45B-E206E79361C5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SG" dirty="0"/>
              <a:t>300k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521079F-806C-404B-A021-9B16B0E21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582578"/>
              </p:ext>
            </p:extLst>
          </p:nvPr>
        </p:nvGraphicFramePr>
        <p:xfrm>
          <a:off x="0" y="2341875"/>
          <a:ext cx="4257325" cy="280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5"/>
          <p:cNvSpPr txBox="1">
            <a:spLocks noGrp="1"/>
          </p:cNvSpPr>
          <p:nvPr>
            <p:ph type="ctrTitle"/>
          </p:nvPr>
        </p:nvSpPr>
        <p:spPr>
          <a:xfrm flipH="1">
            <a:off x="2782050" y="305362"/>
            <a:ext cx="3087122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</a:rPr>
              <a:t>FUNDING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59" name="Google Shape;85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773339">
            <a:off x="2442490" y="1485699"/>
            <a:ext cx="4259028" cy="2630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0" name="Google Shape;860;p65"/>
          <p:cNvCxnSpPr/>
          <p:nvPr/>
        </p:nvCxnSpPr>
        <p:spPr>
          <a:xfrm>
            <a:off x="5577775" y="2354600"/>
            <a:ext cx="1737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5"/>
          <p:cNvCxnSpPr/>
          <p:nvPr/>
        </p:nvCxnSpPr>
        <p:spPr>
          <a:xfrm>
            <a:off x="1913550" y="2801050"/>
            <a:ext cx="1737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65"/>
          <p:cNvCxnSpPr/>
          <p:nvPr/>
        </p:nvCxnSpPr>
        <p:spPr>
          <a:xfrm>
            <a:off x="1913550" y="3886750"/>
            <a:ext cx="23682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4" name="Google Shape;864;p65"/>
          <p:cNvSpPr txBox="1"/>
          <p:nvPr/>
        </p:nvSpPr>
        <p:spPr>
          <a:xfrm>
            <a:off x="1141364" y="2442100"/>
            <a:ext cx="2169395" cy="30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40%=  $344k</a:t>
            </a:r>
            <a:endParaRPr sz="24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5" name="Google Shape;865;p65"/>
          <p:cNvSpPr txBox="1"/>
          <p:nvPr/>
        </p:nvSpPr>
        <p:spPr>
          <a:xfrm>
            <a:off x="1913550" y="29049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Angel Round</a:t>
            </a:r>
            <a:endParaRPr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883025" y="3452461"/>
            <a:ext cx="1892366" cy="38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30% = $258k</a:t>
            </a:r>
            <a:endParaRPr sz="24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9" name="Google Shape;869;p65"/>
          <p:cNvSpPr txBox="1"/>
          <p:nvPr/>
        </p:nvSpPr>
        <p:spPr>
          <a:xfrm>
            <a:off x="1141364" y="3970249"/>
            <a:ext cx="1817086" cy="23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Independent Investor</a:t>
            </a:r>
            <a:endParaRPr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0" name="Google Shape;870;p65"/>
          <p:cNvSpPr txBox="1"/>
          <p:nvPr/>
        </p:nvSpPr>
        <p:spPr>
          <a:xfrm rot="10800000" flipV="1">
            <a:off x="6448307" y="2592575"/>
            <a:ext cx="173273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Enterprise Singapore</a:t>
            </a:r>
            <a:endParaRPr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" name="Google Shape;868;p65">
            <a:extLst>
              <a:ext uri="{FF2B5EF4-FFF2-40B4-BE49-F238E27FC236}">
                <a16:creationId xmlns:a16="http://schemas.microsoft.com/office/drawing/2014/main" id="{DFF4A7AA-AD61-4ED5-9AC2-8029C0995558}"/>
              </a:ext>
            </a:extLst>
          </p:cNvPr>
          <p:cNvSpPr txBox="1"/>
          <p:nvPr/>
        </p:nvSpPr>
        <p:spPr>
          <a:xfrm>
            <a:off x="6307125" y="1927833"/>
            <a:ext cx="1892366" cy="38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30% = $258k</a:t>
            </a:r>
            <a:endParaRPr sz="24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Google Shape;868;p65">
            <a:extLst>
              <a:ext uri="{FF2B5EF4-FFF2-40B4-BE49-F238E27FC236}">
                <a16:creationId xmlns:a16="http://schemas.microsoft.com/office/drawing/2014/main" id="{BC302DF5-8CB7-475C-968F-C7167A2E5339}"/>
              </a:ext>
            </a:extLst>
          </p:cNvPr>
          <p:cNvSpPr txBox="1"/>
          <p:nvPr/>
        </p:nvSpPr>
        <p:spPr>
          <a:xfrm>
            <a:off x="6368611" y="3822566"/>
            <a:ext cx="1892366" cy="38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Total Initial Outlay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$860k</a:t>
            </a:r>
            <a:endParaRPr sz="24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1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COMPETITORS</a:t>
            </a:r>
            <a:endParaRPr/>
          </a:p>
        </p:txBody>
      </p:sp>
      <p:grpSp>
        <p:nvGrpSpPr>
          <p:cNvPr id="703" name="Google Shape;703;p61"/>
          <p:cNvGrpSpPr/>
          <p:nvPr/>
        </p:nvGrpSpPr>
        <p:grpSpPr>
          <a:xfrm>
            <a:off x="1487050" y="2623175"/>
            <a:ext cx="6169800" cy="1135505"/>
            <a:chOff x="1487050" y="2875242"/>
            <a:chExt cx="6169800" cy="1481608"/>
          </a:xfrm>
        </p:grpSpPr>
        <p:cxnSp>
          <p:nvCxnSpPr>
            <p:cNvPr id="704" name="Google Shape;704;p61"/>
            <p:cNvCxnSpPr/>
            <p:nvPr/>
          </p:nvCxnSpPr>
          <p:spPr>
            <a:xfrm>
              <a:off x="1487050" y="4356850"/>
              <a:ext cx="61698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61"/>
            <p:cNvCxnSpPr/>
            <p:nvPr/>
          </p:nvCxnSpPr>
          <p:spPr>
            <a:xfrm>
              <a:off x="4589000" y="2875242"/>
              <a:ext cx="0" cy="14688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61"/>
            <p:cNvCxnSpPr/>
            <p:nvPr/>
          </p:nvCxnSpPr>
          <p:spPr>
            <a:xfrm>
              <a:off x="2357650" y="3565841"/>
              <a:ext cx="0" cy="778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61"/>
            <p:cNvCxnSpPr/>
            <p:nvPr/>
          </p:nvCxnSpPr>
          <p:spPr>
            <a:xfrm>
              <a:off x="6818750" y="4131081"/>
              <a:ext cx="0" cy="2130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8" name="Google Shape;708;p61"/>
          <p:cNvSpPr txBox="1"/>
          <p:nvPr/>
        </p:nvSpPr>
        <p:spPr>
          <a:xfrm>
            <a:off x="6077100" y="3883300"/>
            <a:ext cx="14865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One-Hour Loan</a:t>
            </a:r>
            <a:endParaRPr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09" name="Google Shape;709;p61"/>
          <p:cNvSpPr txBox="1"/>
          <p:nvPr/>
        </p:nvSpPr>
        <p:spPr>
          <a:xfrm>
            <a:off x="3815199" y="3883300"/>
            <a:ext cx="1602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</a:t>
            </a:r>
            <a:r>
              <a:rPr lang="en-SG" baseline="300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3</a:t>
            </a:r>
            <a:r>
              <a:rPr lang="en-SG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Loan Inc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10" name="Google Shape;710;p61"/>
          <p:cNvSpPr txBox="1"/>
          <p:nvPr/>
        </p:nvSpPr>
        <p:spPr>
          <a:xfrm>
            <a:off x="1641625" y="3883300"/>
            <a:ext cx="1431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DBS Bank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dirty="0">
                <a:solidFill>
                  <a:srgbClr val="FFFFFF"/>
                </a:solidFill>
                <a:latin typeface="Squada One"/>
                <a:ea typeface="Roboto Condensed Light"/>
                <a:cs typeface="Roboto Condensed Light"/>
                <a:sym typeface="Squada One"/>
              </a:rPr>
              <a:t>(</a:t>
            </a:r>
            <a:r>
              <a:rPr lang="en-SG" sz="1100" dirty="0" err="1">
                <a:solidFill>
                  <a:srgbClr val="FFFFFF"/>
                </a:solidFill>
                <a:latin typeface="Squada One"/>
                <a:ea typeface="Roboto Condensed Light"/>
                <a:cs typeface="Roboto Condensed Light"/>
                <a:sym typeface="Squada One"/>
              </a:rPr>
              <a:t>Cashline</a:t>
            </a:r>
            <a:r>
              <a:rPr lang="en-SG" sz="1100" dirty="0">
                <a:solidFill>
                  <a:srgbClr val="FFFFFF"/>
                </a:solidFill>
                <a:latin typeface="Squada One"/>
                <a:ea typeface="Roboto Condensed Light"/>
                <a:cs typeface="Roboto Condensed Light"/>
                <a:sym typeface="Squada One"/>
              </a:rPr>
              <a:t> Solution)</a:t>
            </a:r>
            <a:endParaRPr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11" name="Google Shape;711;p61"/>
          <p:cNvSpPr/>
          <p:nvPr/>
        </p:nvSpPr>
        <p:spPr>
          <a:xfrm>
            <a:off x="4061988" y="145190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61"/>
          <p:cNvSpPr/>
          <p:nvPr/>
        </p:nvSpPr>
        <p:spPr>
          <a:xfrm>
            <a:off x="4591056" y="232183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1"/>
          <p:cNvSpPr/>
          <p:nvPr/>
        </p:nvSpPr>
        <p:spPr>
          <a:xfrm>
            <a:off x="4061988" y="231925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61"/>
          <p:cNvSpPr/>
          <p:nvPr/>
        </p:nvSpPr>
        <p:spPr>
          <a:xfrm>
            <a:off x="4589752" y="145190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1"/>
          <p:cNvSpPr/>
          <p:nvPr/>
        </p:nvSpPr>
        <p:spPr>
          <a:xfrm>
            <a:off x="4061988" y="175669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61"/>
          <p:cNvSpPr/>
          <p:nvPr/>
        </p:nvSpPr>
        <p:spPr>
          <a:xfrm>
            <a:off x="5034083" y="175669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1830588" y="200155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61"/>
          <p:cNvSpPr/>
          <p:nvPr/>
        </p:nvSpPr>
        <p:spPr>
          <a:xfrm>
            <a:off x="2359656" y="287148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61"/>
          <p:cNvSpPr/>
          <p:nvPr/>
        </p:nvSpPr>
        <p:spPr>
          <a:xfrm>
            <a:off x="1830588" y="286890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2358352" y="200155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61"/>
          <p:cNvSpPr/>
          <p:nvPr/>
        </p:nvSpPr>
        <p:spPr>
          <a:xfrm>
            <a:off x="1830588" y="230634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61"/>
          <p:cNvSpPr/>
          <p:nvPr/>
        </p:nvSpPr>
        <p:spPr>
          <a:xfrm>
            <a:off x="2802683" y="230634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1"/>
          <p:cNvSpPr/>
          <p:nvPr/>
        </p:nvSpPr>
        <p:spPr>
          <a:xfrm>
            <a:off x="6293363" y="240190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1"/>
          <p:cNvSpPr/>
          <p:nvPr/>
        </p:nvSpPr>
        <p:spPr>
          <a:xfrm>
            <a:off x="6822431" y="327183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6293363" y="326925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1"/>
          <p:cNvSpPr/>
          <p:nvPr/>
        </p:nvSpPr>
        <p:spPr>
          <a:xfrm>
            <a:off x="6821127" y="240190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1"/>
          <p:cNvSpPr/>
          <p:nvPr/>
        </p:nvSpPr>
        <p:spPr>
          <a:xfrm>
            <a:off x="6293363" y="270669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61"/>
          <p:cNvSpPr/>
          <p:nvPr/>
        </p:nvSpPr>
        <p:spPr>
          <a:xfrm>
            <a:off x="7265458" y="270669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61"/>
          <p:cNvGrpSpPr/>
          <p:nvPr/>
        </p:nvGrpSpPr>
        <p:grpSpPr>
          <a:xfrm>
            <a:off x="6653340" y="2877879"/>
            <a:ext cx="332705" cy="333590"/>
            <a:chOff x="-44528075" y="1982825"/>
            <a:chExt cx="300900" cy="301700"/>
          </a:xfrm>
        </p:grpSpPr>
        <p:sp>
          <p:nvSpPr>
            <p:cNvPr id="730" name="Google Shape;730;p61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1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1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1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1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1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1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61"/>
          <p:cNvSpPr/>
          <p:nvPr/>
        </p:nvSpPr>
        <p:spPr>
          <a:xfrm>
            <a:off x="4442444" y="1896910"/>
            <a:ext cx="291767" cy="331821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61"/>
          <p:cNvSpPr/>
          <p:nvPr/>
        </p:nvSpPr>
        <p:spPr>
          <a:xfrm>
            <a:off x="2190147" y="2455264"/>
            <a:ext cx="333562" cy="311807"/>
          </a:xfrm>
          <a:custGeom>
            <a:avLst/>
            <a:gdLst/>
            <a:ahLst/>
            <a:cxnLst/>
            <a:rect l="l" t="t" r="r" b="b"/>
            <a:pathLst>
              <a:path w="12067" h="11280" extrusionOk="0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E76A7-8F07-4DFF-B00D-B06C8B1B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14" y="1726372"/>
            <a:ext cx="538224" cy="656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7E40C-CC20-4DA3-9A3B-B7B7C66DF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670" y="2845873"/>
            <a:ext cx="1337288" cy="3560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4E51EB-DD36-4CB8-9910-1BC7578F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418" y="2398081"/>
            <a:ext cx="985257" cy="4136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779;p63">
            <a:extLst>
              <a:ext uri="{FF2B5EF4-FFF2-40B4-BE49-F238E27FC236}">
                <a16:creationId xmlns:a16="http://schemas.microsoft.com/office/drawing/2014/main" id="{E622F123-B593-4D4A-99AB-D0C5E1F505F9}"/>
              </a:ext>
            </a:extLst>
          </p:cNvPr>
          <p:cNvSpPr txBox="1">
            <a:spLocks/>
          </p:cNvSpPr>
          <p:nvPr/>
        </p:nvSpPr>
        <p:spPr>
          <a:xfrm flipH="1">
            <a:off x="3635948" y="209330"/>
            <a:ext cx="473538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SG"/>
              <a:t>CUSTOMER JOURNEY</a:t>
            </a:r>
            <a:endParaRPr lang="en-SG" dirty="0"/>
          </a:p>
        </p:txBody>
      </p:sp>
      <p:sp>
        <p:nvSpPr>
          <p:cNvPr id="36" name="Google Shape;780;p63">
            <a:extLst>
              <a:ext uri="{FF2B5EF4-FFF2-40B4-BE49-F238E27FC236}">
                <a16:creationId xmlns:a16="http://schemas.microsoft.com/office/drawing/2014/main" id="{36860911-7E59-46E7-8360-FE4BBA011E1A}"/>
              </a:ext>
            </a:extLst>
          </p:cNvPr>
          <p:cNvSpPr txBox="1">
            <a:spLocks/>
          </p:cNvSpPr>
          <p:nvPr/>
        </p:nvSpPr>
        <p:spPr>
          <a:xfrm>
            <a:off x="5354272" y="1990679"/>
            <a:ext cx="423800" cy="36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s" sz="1400">
                <a:solidFill>
                  <a:schemeClr val="bg2"/>
                </a:solidFill>
              </a:rPr>
              <a:t> 1</a:t>
            </a:r>
            <a:endParaRPr lang="es" sz="1400" dirty="0">
              <a:solidFill>
                <a:schemeClr val="bg2"/>
              </a:solidFill>
            </a:endParaRPr>
          </a:p>
        </p:txBody>
      </p:sp>
      <p:sp>
        <p:nvSpPr>
          <p:cNvPr id="37" name="Google Shape;781;p63">
            <a:extLst>
              <a:ext uri="{FF2B5EF4-FFF2-40B4-BE49-F238E27FC236}">
                <a16:creationId xmlns:a16="http://schemas.microsoft.com/office/drawing/2014/main" id="{7C9BDA38-7C1B-49AC-8E3F-EEA291A40853}"/>
              </a:ext>
            </a:extLst>
          </p:cNvPr>
          <p:cNvSpPr txBox="1">
            <a:spLocks/>
          </p:cNvSpPr>
          <p:nvPr/>
        </p:nvSpPr>
        <p:spPr>
          <a:xfrm>
            <a:off x="4610582" y="1274100"/>
            <a:ext cx="2189411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00" dirty="0"/>
              <a:t>Download Finance-To-Door App</a:t>
            </a:r>
          </a:p>
        </p:txBody>
      </p:sp>
      <p:sp>
        <p:nvSpPr>
          <p:cNvPr id="38" name="Google Shape;782;p63">
            <a:extLst>
              <a:ext uri="{FF2B5EF4-FFF2-40B4-BE49-F238E27FC236}">
                <a16:creationId xmlns:a16="http://schemas.microsoft.com/office/drawing/2014/main" id="{688D681F-5226-420F-AD4B-7DAE2C4A4723}"/>
              </a:ext>
            </a:extLst>
          </p:cNvPr>
          <p:cNvSpPr txBox="1">
            <a:spLocks/>
          </p:cNvSpPr>
          <p:nvPr/>
        </p:nvSpPr>
        <p:spPr>
          <a:xfrm>
            <a:off x="6501014" y="2523200"/>
            <a:ext cx="771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r"/>
            <a:r>
              <a:rPr lang="es" sz="1400">
                <a:solidFill>
                  <a:schemeClr val="bg2"/>
                </a:solidFill>
              </a:rPr>
              <a:t> 2</a:t>
            </a:r>
            <a:endParaRPr lang="es" sz="1400" dirty="0">
              <a:solidFill>
                <a:schemeClr val="bg2"/>
              </a:solidFill>
            </a:endParaRPr>
          </a:p>
        </p:txBody>
      </p:sp>
      <p:sp>
        <p:nvSpPr>
          <p:cNvPr id="39" name="Google Shape;783;p63">
            <a:extLst>
              <a:ext uri="{FF2B5EF4-FFF2-40B4-BE49-F238E27FC236}">
                <a16:creationId xmlns:a16="http://schemas.microsoft.com/office/drawing/2014/main" id="{0C3AD4BD-988E-4F7D-8DC0-B6E7B20C0EC9}"/>
              </a:ext>
            </a:extLst>
          </p:cNvPr>
          <p:cNvSpPr txBox="1">
            <a:spLocks/>
          </p:cNvSpPr>
          <p:nvPr/>
        </p:nvSpPr>
        <p:spPr>
          <a:xfrm>
            <a:off x="4712088" y="1230140"/>
            <a:ext cx="1859194" cy="50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r>
              <a:rPr lang="en-US" sz="1000" dirty="0"/>
              <a:t>Register as a borrower with necessary information</a:t>
            </a:r>
          </a:p>
        </p:txBody>
      </p:sp>
      <p:sp>
        <p:nvSpPr>
          <p:cNvPr id="40" name="Google Shape;784;p63">
            <a:extLst>
              <a:ext uri="{FF2B5EF4-FFF2-40B4-BE49-F238E27FC236}">
                <a16:creationId xmlns:a16="http://schemas.microsoft.com/office/drawing/2014/main" id="{FB84CD33-3A89-409C-A450-6A09DFB84351}"/>
              </a:ext>
            </a:extLst>
          </p:cNvPr>
          <p:cNvSpPr txBox="1">
            <a:spLocks/>
          </p:cNvSpPr>
          <p:nvPr/>
        </p:nvSpPr>
        <p:spPr>
          <a:xfrm>
            <a:off x="3535863" y="3099861"/>
            <a:ext cx="771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s" sz="1400">
                <a:solidFill>
                  <a:schemeClr val="bg2"/>
                </a:solidFill>
              </a:rPr>
              <a:t>3</a:t>
            </a:r>
            <a:endParaRPr lang="es" sz="1400" dirty="0">
              <a:solidFill>
                <a:schemeClr val="bg2"/>
              </a:solidFill>
            </a:endParaRPr>
          </a:p>
        </p:txBody>
      </p:sp>
      <p:sp>
        <p:nvSpPr>
          <p:cNvPr id="41" name="Google Shape;785;p63">
            <a:extLst>
              <a:ext uri="{FF2B5EF4-FFF2-40B4-BE49-F238E27FC236}">
                <a16:creationId xmlns:a16="http://schemas.microsoft.com/office/drawing/2014/main" id="{5E468AFB-174C-49A4-AC2C-36E98C5421AB}"/>
              </a:ext>
            </a:extLst>
          </p:cNvPr>
          <p:cNvSpPr txBox="1">
            <a:spLocks/>
          </p:cNvSpPr>
          <p:nvPr/>
        </p:nvSpPr>
        <p:spPr>
          <a:xfrm>
            <a:off x="7529026" y="2415464"/>
            <a:ext cx="12945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Select $500 to borrow and 1-week loan tenure</a:t>
            </a:r>
          </a:p>
        </p:txBody>
      </p:sp>
      <p:sp>
        <p:nvSpPr>
          <p:cNvPr id="42" name="Google Shape;786;p63">
            <a:extLst>
              <a:ext uri="{FF2B5EF4-FFF2-40B4-BE49-F238E27FC236}">
                <a16:creationId xmlns:a16="http://schemas.microsoft.com/office/drawing/2014/main" id="{EB290054-AD79-41C2-96A8-4A651134DEC3}"/>
              </a:ext>
            </a:extLst>
          </p:cNvPr>
          <p:cNvSpPr txBox="1">
            <a:spLocks/>
          </p:cNvSpPr>
          <p:nvPr/>
        </p:nvSpPr>
        <p:spPr>
          <a:xfrm>
            <a:off x="2802847" y="3684438"/>
            <a:ext cx="771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s" sz="1400">
                <a:solidFill>
                  <a:schemeClr val="bg2"/>
                </a:solidFill>
              </a:rPr>
              <a:t> 4</a:t>
            </a:r>
            <a:endParaRPr lang="es" sz="1400" dirty="0">
              <a:solidFill>
                <a:schemeClr val="bg2"/>
              </a:solidFill>
            </a:endParaRPr>
          </a:p>
        </p:txBody>
      </p:sp>
      <p:sp>
        <p:nvSpPr>
          <p:cNvPr id="43" name="Google Shape;787;p63">
            <a:extLst>
              <a:ext uri="{FF2B5EF4-FFF2-40B4-BE49-F238E27FC236}">
                <a16:creationId xmlns:a16="http://schemas.microsoft.com/office/drawing/2014/main" id="{C3A9DCC5-1DE0-473F-AAE2-51B9045B23AA}"/>
              </a:ext>
            </a:extLst>
          </p:cNvPr>
          <p:cNvSpPr txBox="1">
            <a:spLocks/>
          </p:cNvSpPr>
          <p:nvPr/>
        </p:nvSpPr>
        <p:spPr>
          <a:xfrm>
            <a:off x="3605105" y="2324022"/>
            <a:ext cx="1034506" cy="6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r>
              <a:rPr lang="en-SG" sz="1000" dirty="0"/>
              <a:t>Confirmation to borrow</a:t>
            </a:r>
          </a:p>
        </p:txBody>
      </p:sp>
      <p:sp>
        <p:nvSpPr>
          <p:cNvPr id="44" name="Google Shape;788;p63">
            <a:extLst>
              <a:ext uri="{FF2B5EF4-FFF2-40B4-BE49-F238E27FC236}">
                <a16:creationId xmlns:a16="http://schemas.microsoft.com/office/drawing/2014/main" id="{67683253-BE67-4CF0-B517-EB48B4550ADB}"/>
              </a:ext>
            </a:extLst>
          </p:cNvPr>
          <p:cNvSpPr txBox="1">
            <a:spLocks/>
          </p:cNvSpPr>
          <p:nvPr/>
        </p:nvSpPr>
        <p:spPr>
          <a:xfrm>
            <a:off x="5508876" y="4264942"/>
            <a:ext cx="771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s" sz="1400">
                <a:solidFill>
                  <a:schemeClr val="bg2"/>
                </a:solidFill>
              </a:rPr>
              <a:t> 5</a:t>
            </a:r>
            <a:endParaRPr lang="es" sz="1400" dirty="0">
              <a:solidFill>
                <a:schemeClr val="bg2"/>
              </a:solidFill>
            </a:endParaRPr>
          </a:p>
        </p:txBody>
      </p:sp>
      <p:sp>
        <p:nvSpPr>
          <p:cNvPr id="45" name="Google Shape;789;p63">
            <a:extLst>
              <a:ext uri="{FF2B5EF4-FFF2-40B4-BE49-F238E27FC236}">
                <a16:creationId xmlns:a16="http://schemas.microsoft.com/office/drawing/2014/main" id="{C2153B1A-5993-4AFB-861A-D4AE72C7D90B}"/>
              </a:ext>
            </a:extLst>
          </p:cNvPr>
          <p:cNvSpPr txBox="1">
            <a:spLocks/>
          </p:cNvSpPr>
          <p:nvPr/>
        </p:nvSpPr>
        <p:spPr>
          <a:xfrm>
            <a:off x="3380296" y="3701258"/>
            <a:ext cx="2066437" cy="56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Get the money directly credited to her bank account</a:t>
            </a:r>
          </a:p>
        </p:txBody>
      </p:sp>
      <p:grpSp>
        <p:nvGrpSpPr>
          <p:cNvPr id="46" name="Google Shape;790;p63">
            <a:extLst>
              <a:ext uri="{FF2B5EF4-FFF2-40B4-BE49-F238E27FC236}">
                <a16:creationId xmlns:a16="http://schemas.microsoft.com/office/drawing/2014/main" id="{00309CC3-21E7-4513-87F6-19DDC9E6F583}"/>
              </a:ext>
            </a:extLst>
          </p:cNvPr>
          <p:cNvGrpSpPr/>
          <p:nvPr/>
        </p:nvGrpSpPr>
        <p:grpSpPr>
          <a:xfrm>
            <a:off x="2869398" y="1919391"/>
            <a:ext cx="4619585" cy="2658751"/>
            <a:chOff x="2613858" y="1523425"/>
            <a:chExt cx="4131625" cy="2884211"/>
          </a:xfrm>
        </p:grpSpPr>
        <p:grpSp>
          <p:nvGrpSpPr>
            <p:cNvPr id="47" name="Google Shape;791;p63">
              <a:extLst>
                <a:ext uri="{FF2B5EF4-FFF2-40B4-BE49-F238E27FC236}">
                  <a16:creationId xmlns:a16="http://schemas.microsoft.com/office/drawing/2014/main" id="{C28045D3-EE28-42D7-BCB0-CDEFC6471CEA}"/>
                </a:ext>
              </a:extLst>
            </p:cNvPr>
            <p:cNvGrpSpPr/>
            <p:nvPr/>
          </p:nvGrpSpPr>
          <p:grpSpPr>
            <a:xfrm>
              <a:off x="2613858" y="1523425"/>
              <a:ext cx="4131625" cy="2884211"/>
              <a:chOff x="2613858" y="1523425"/>
              <a:chExt cx="4131625" cy="2884211"/>
            </a:xfrm>
          </p:grpSpPr>
          <p:sp>
            <p:nvSpPr>
              <p:cNvPr id="56" name="Google Shape;792;p63">
                <a:extLst>
                  <a:ext uri="{FF2B5EF4-FFF2-40B4-BE49-F238E27FC236}">
                    <a16:creationId xmlns:a16="http://schemas.microsoft.com/office/drawing/2014/main" id="{41363B4C-E3DD-44B6-89C6-940E791435E3}"/>
                  </a:ext>
                </a:extLst>
              </p:cNvPr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7" name="Google Shape;793;p63">
                <a:extLst>
                  <a:ext uri="{FF2B5EF4-FFF2-40B4-BE49-F238E27FC236}">
                    <a16:creationId xmlns:a16="http://schemas.microsoft.com/office/drawing/2014/main" id="{1FC6D877-B19A-4C9E-B8F7-24CFBBF74214}"/>
                  </a:ext>
                </a:extLst>
              </p:cNvPr>
              <p:cNvCxnSpPr/>
              <p:nvPr/>
            </p:nvCxnSpPr>
            <p:spPr>
              <a:xfrm>
                <a:off x="5045464" y="1523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58" name="Google Shape;794;p63">
                <a:extLst>
                  <a:ext uri="{FF2B5EF4-FFF2-40B4-BE49-F238E27FC236}">
                    <a16:creationId xmlns:a16="http://schemas.microsoft.com/office/drawing/2014/main" id="{F9A1E2DD-E164-4489-8BF9-84E453EC603B}"/>
                  </a:ext>
                </a:extLst>
              </p:cNvPr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59" name="Google Shape;795;p63">
                <a:extLst>
                  <a:ext uri="{FF2B5EF4-FFF2-40B4-BE49-F238E27FC236}">
                    <a16:creationId xmlns:a16="http://schemas.microsoft.com/office/drawing/2014/main" id="{E2EFA871-3E10-4883-9E5A-D748554C015B}"/>
                  </a:ext>
                </a:extLst>
              </p:cNvPr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96;p63">
                <a:extLst>
                  <a:ext uri="{FF2B5EF4-FFF2-40B4-BE49-F238E27FC236}">
                    <a16:creationId xmlns:a16="http://schemas.microsoft.com/office/drawing/2014/main" id="{D3EFACDE-E664-4037-B999-C12EEE87DB64}"/>
                  </a:ext>
                </a:extLst>
              </p:cNvPr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97;p63">
                <a:extLst>
                  <a:ext uri="{FF2B5EF4-FFF2-40B4-BE49-F238E27FC236}">
                    <a16:creationId xmlns:a16="http://schemas.microsoft.com/office/drawing/2014/main" id="{1AF244B4-0302-44A4-9E4D-FCBDED5183F4}"/>
                  </a:ext>
                </a:extLst>
              </p:cNvPr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2" name="Google Shape;798;p63">
                <a:extLst>
                  <a:ext uri="{FF2B5EF4-FFF2-40B4-BE49-F238E27FC236}">
                    <a16:creationId xmlns:a16="http://schemas.microsoft.com/office/drawing/2014/main" id="{0E5AC894-772F-4CD8-A349-53EF471ED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1432" y="2416677"/>
                <a:ext cx="19405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63" name="Google Shape;799;p63">
                <a:extLst>
                  <a:ext uri="{FF2B5EF4-FFF2-40B4-BE49-F238E27FC236}">
                    <a16:creationId xmlns:a16="http://schemas.microsoft.com/office/drawing/2014/main" id="{38AD6E67-74FE-42FB-9B18-79A14A99AA2E}"/>
                  </a:ext>
                </a:extLst>
              </p:cNvPr>
              <p:cNvCxnSpPr/>
              <p:nvPr/>
            </p:nvCxnSpPr>
            <p:spPr>
              <a:xfrm>
                <a:off x="3554714" y="2752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64" name="Google Shape;800;p63">
                <a:extLst>
                  <a:ext uri="{FF2B5EF4-FFF2-40B4-BE49-F238E27FC236}">
                    <a16:creationId xmlns:a16="http://schemas.microsoft.com/office/drawing/2014/main" id="{7DB2A466-5388-4FC3-A65B-4C016987B71C}"/>
                  </a:ext>
                </a:extLst>
              </p:cNvPr>
              <p:cNvCxnSpPr/>
              <p:nvPr/>
            </p:nvCxnSpPr>
            <p:spPr>
              <a:xfrm rot="10800000">
                <a:off x="2823275" y="3659113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65" name="Google Shape;801;p63">
                <a:extLst>
                  <a:ext uri="{FF2B5EF4-FFF2-40B4-BE49-F238E27FC236}">
                    <a16:creationId xmlns:a16="http://schemas.microsoft.com/office/drawing/2014/main" id="{6C77E177-9B6A-4615-9D01-3E7406616EE0}"/>
                  </a:ext>
                </a:extLst>
              </p:cNvPr>
              <p:cNvCxnSpPr/>
              <p:nvPr/>
            </p:nvCxnSpPr>
            <p:spPr>
              <a:xfrm>
                <a:off x="5342951" y="39848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grpSp>
          <p:nvGrpSpPr>
            <p:cNvPr id="48" name="Google Shape;802;p63">
              <a:extLst>
                <a:ext uri="{FF2B5EF4-FFF2-40B4-BE49-F238E27FC236}">
                  <a16:creationId xmlns:a16="http://schemas.microsoft.com/office/drawing/2014/main" id="{DEECFCEB-076C-460E-B922-C4B58E7A083C}"/>
                </a:ext>
              </a:extLst>
            </p:cNvPr>
            <p:cNvGrpSpPr/>
            <p:nvPr/>
          </p:nvGrpSpPr>
          <p:grpSpPr>
            <a:xfrm>
              <a:off x="2691784" y="1805334"/>
              <a:ext cx="3761071" cy="2501708"/>
              <a:chOff x="2691784" y="1805334"/>
              <a:chExt cx="3761071" cy="2501708"/>
            </a:xfrm>
          </p:grpSpPr>
          <p:sp>
            <p:nvSpPr>
              <p:cNvPr id="49" name="Google Shape;803;p63">
                <a:extLst>
                  <a:ext uri="{FF2B5EF4-FFF2-40B4-BE49-F238E27FC236}">
                    <a16:creationId xmlns:a16="http://schemas.microsoft.com/office/drawing/2014/main" id="{142652B6-0A54-4294-A239-E6655DB61483}"/>
                  </a:ext>
                </a:extLst>
              </p:cNvPr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04;p63">
                <a:extLst>
                  <a:ext uri="{FF2B5EF4-FFF2-40B4-BE49-F238E27FC236}">
                    <a16:creationId xmlns:a16="http://schemas.microsoft.com/office/drawing/2014/main" id="{39D39589-B522-4E33-9BBB-4421CD09D178}"/>
                  </a:ext>
                </a:extLst>
              </p:cNvPr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05;p63">
                <a:extLst>
                  <a:ext uri="{FF2B5EF4-FFF2-40B4-BE49-F238E27FC236}">
                    <a16:creationId xmlns:a16="http://schemas.microsoft.com/office/drawing/2014/main" id="{88C0B123-9DD4-4FD3-8DA3-26BAD3BC0B32}"/>
                  </a:ext>
                </a:extLst>
              </p:cNvPr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06;p63">
                <a:extLst>
                  <a:ext uri="{FF2B5EF4-FFF2-40B4-BE49-F238E27FC236}">
                    <a16:creationId xmlns:a16="http://schemas.microsoft.com/office/drawing/2014/main" id="{C112CEE9-F2D9-448F-8A72-36452B43967A}"/>
                  </a:ext>
                </a:extLst>
              </p:cNvPr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07;p63">
                <a:extLst>
                  <a:ext uri="{FF2B5EF4-FFF2-40B4-BE49-F238E27FC236}">
                    <a16:creationId xmlns:a16="http://schemas.microsoft.com/office/drawing/2014/main" id="{54459D59-20F1-45E5-9C35-497BEC5A2F81}"/>
                  </a:ext>
                </a:extLst>
              </p:cNvPr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08;p63">
                <a:extLst>
                  <a:ext uri="{FF2B5EF4-FFF2-40B4-BE49-F238E27FC236}">
                    <a16:creationId xmlns:a16="http://schemas.microsoft.com/office/drawing/2014/main" id="{76F01AEC-6721-48D4-8A1C-A59FA4624446}"/>
                  </a:ext>
                </a:extLst>
              </p:cNvPr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09;p63">
                <a:extLst>
                  <a:ext uri="{FF2B5EF4-FFF2-40B4-BE49-F238E27FC236}">
                    <a16:creationId xmlns:a16="http://schemas.microsoft.com/office/drawing/2014/main" id="{63F71C24-A067-4A81-AFFE-920B7298CCF4}"/>
                  </a:ext>
                </a:extLst>
              </p:cNvPr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779;p63">
            <a:extLst>
              <a:ext uri="{FF2B5EF4-FFF2-40B4-BE49-F238E27FC236}">
                <a16:creationId xmlns:a16="http://schemas.microsoft.com/office/drawing/2014/main" id="{88FD0DAA-3FCA-454F-807E-0E3B7B96083B}"/>
              </a:ext>
            </a:extLst>
          </p:cNvPr>
          <p:cNvSpPr txBox="1">
            <a:spLocks/>
          </p:cNvSpPr>
          <p:nvPr/>
        </p:nvSpPr>
        <p:spPr>
          <a:xfrm flipH="1">
            <a:off x="452548" y="1973969"/>
            <a:ext cx="2248197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SG" sz="1400" dirty="0">
                <a:solidFill>
                  <a:schemeClr val="bg2"/>
                </a:solidFill>
              </a:rPr>
              <a:t>A Cleaner</a:t>
            </a:r>
          </a:p>
          <a:p>
            <a:pPr algn="l"/>
            <a:r>
              <a:rPr lang="en-SG" sz="1100" dirty="0">
                <a:solidFill>
                  <a:schemeClr val="accent6">
                    <a:lumMod val="50000"/>
                  </a:schemeClr>
                </a:solidFill>
              </a:rPr>
              <a:t>27 years old, hawker centre cleaner. Need extra money to pay clinic bills.</a:t>
            </a:r>
          </a:p>
        </p:txBody>
      </p:sp>
      <p:sp>
        <p:nvSpPr>
          <p:cNvPr id="67" name="Google Shape;779;p63">
            <a:extLst>
              <a:ext uri="{FF2B5EF4-FFF2-40B4-BE49-F238E27FC236}">
                <a16:creationId xmlns:a16="http://schemas.microsoft.com/office/drawing/2014/main" id="{4A880063-D243-46F6-9C51-7FDC9DAA4B80}"/>
              </a:ext>
            </a:extLst>
          </p:cNvPr>
          <p:cNvSpPr txBox="1">
            <a:spLocks/>
          </p:cNvSpPr>
          <p:nvPr/>
        </p:nvSpPr>
        <p:spPr>
          <a:xfrm flipH="1">
            <a:off x="5848827" y="681641"/>
            <a:ext cx="2737540" cy="50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SG" sz="2400" dirty="0">
                <a:solidFill>
                  <a:srgbClr val="002060"/>
                </a:solidFill>
              </a:rPr>
              <a:t>Taking a $500 loan</a:t>
            </a:r>
          </a:p>
        </p:txBody>
      </p:sp>
      <p:sp>
        <p:nvSpPr>
          <p:cNvPr id="68" name="Google Shape;779;p63">
            <a:extLst>
              <a:ext uri="{FF2B5EF4-FFF2-40B4-BE49-F238E27FC236}">
                <a16:creationId xmlns:a16="http://schemas.microsoft.com/office/drawing/2014/main" id="{99ABF0E5-6798-4389-A385-4A73176A493D}"/>
              </a:ext>
            </a:extLst>
          </p:cNvPr>
          <p:cNvSpPr txBox="1">
            <a:spLocks/>
          </p:cNvSpPr>
          <p:nvPr/>
        </p:nvSpPr>
        <p:spPr>
          <a:xfrm flipH="1">
            <a:off x="437390" y="2750563"/>
            <a:ext cx="2387606" cy="79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SG" sz="1400" dirty="0">
                <a:solidFill>
                  <a:schemeClr val="bg2"/>
                </a:solidFill>
              </a:rPr>
              <a:t>Scenario</a:t>
            </a:r>
          </a:p>
          <a:p>
            <a:pPr algn="l"/>
            <a:r>
              <a:rPr lang="en-SG" sz="1100" dirty="0">
                <a:solidFill>
                  <a:schemeClr val="accent6">
                    <a:lumMod val="50000"/>
                  </a:schemeClr>
                </a:solidFill>
              </a:rPr>
              <a:t>Trying to get a loan by approaching a Self-Help group in the neighbourhood.</a:t>
            </a:r>
          </a:p>
        </p:txBody>
      </p:sp>
      <p:sp>
        <p:nvSpPr>
          <p:cNvPr id="69" name="Google Shape;779;p63">
            <a:extLst>
              <a:ext uri="{FF2B5EF4-FFF2-40B4-BE49-F238E27FC236}">
                <a16:creationId xmlns:a16="http://schemas.microsoft.com/office/drawing/2014/main" id="{0A8BE265-483E-465B-ABC9-3958F75355E4}"/>
              </a:ext>
            </a:extLst>
          </p:cNvPr>
          <p:cNvSpPr txBox="1">
            <a:spLocks/>
          </p:cNvSpPr>
          <p:nvPr/>
        </p:nvSpPr>
        <p:spPr>
          <a:xfrm flipH="1">
            <a:off x="439537" y="3527156"/>
            <a:ext cx="2299168" cy="79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SG" sz="1400" dirty="0">
                <a:solidFill>
                  <a:schemeClr val="bg2"/>
                </a:solidFill>
              </a:rPr>
              <a:t>Goals &amp; Expectations</a:t>
            </a:r>
          </a:p>
          <a:p>
            <a:pPr algn="l"/>
            <a:r>
              <a:rPr lang="en-SG" sz="1100" dirty="0">
                <a:solidFill>
                  <a:schemeClr val="accent1">
                    <a:lumMod val="10000"/>
                  </a:schemeClr>
                </a:solidFill>
              </a:rPr>
              <a:t>Keen to take a loan with no hassle. Wants a loan with low interest rate but with short tenure.</a:t>
            </a:r>
          </a:p>
        </p:txBody>
      </p:sp>
      <p:sp>
        <p:nvSpPr>
          <p:cNvPr id="2" name="Google Shape;787;p63">
            <a:extLst>
              <a:ext uri="{FF2B5EF4-FFF2-40B4-BE49-F238E27FC236}">
                <a16:creationId xmlns:a16="http://schemas.microsoft.com/office/drawing/2014/main" id="{1A7A13D3-3B1E-436E-9227-8C12468BAE86}"/>
              </a:ext>
            </a:extLst>
          </p:cNvPr>
          <p:cNvSpPr txBox="1">
            <a:spLocks/>
          </p:cNvSpPr>
          <p:nvPr/>
        </p:nvSpPr>
        <p:spPr>
          <a:xfrm>
            <a:off x="5594274" y="3391500"/>
            <a:ext cx="1034506" cy="6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r>
              <a:rPr lang="en-SG" sz="1000" dirty="0"/>
              <a:t>Repayment via auto deduction from bank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896760-D0E4-46E4-8064-D9F36313E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98" y="2685314"/>
            <a:ext cx="6948413" cy="1748100"/>
          </a:xfrm>
        </p:spPr>
        <p:txBody>
          <a:bodyPr/>
          <a:lstStyle/>
          <a:p>
            <a:pPr marL="114300" indent="0" algn="l" fontAlgn="base"/>
            <a:r>
              <a:rPr lang="en-US" sz="2000" b="0" i="0" dirty="0">
                <a:solidFill>
                  <a:schemeClr val="bg2"/>
                </a:solidFill>
                <a:effectLst/>
                <a:latin typeface="Open Sans"/>
              </a:rPr>
              <a:t>Singapore Citizen or Singapore Permanent Resident</a:t>
            </a:r>
          </a:p>
          <a:p>
            <a:pPr marL="114300" indent="0" algn="l" fontAlgn="base"/>
            <a:r>
              <a:rPr lang="en-US" sz="2000" b="0" i="0" dirty="0">
                <a:solidFill>
                  <a:schemeClr val="bg2"/>
                </a:solidFill>
                <a:effectLst/>
                <a:latin typeface="Open Sans"/>
              </a:rPr>
              <a:t>Age between 21 and 60 years old</a:t>
            </a:r>
          </a:p>
          <a:p>
            <a:pPr marL="114300" indent="0" algn="l" fontAlgn="base"/>
            <a:r>
              <a:rPr lang="en-US" sz="2000" b="0" i="0" dirty="0">
                <a:solidFill>
                  <a:schemeClr val="bg2"/>
                </a:solidFill>
                <a:effectLst/>
                <a:latin typeface="Open Sans"/>
              </a:rPr>
              <a:t>Earning a minimum monthly basic salary of $800</a:t>
            </a:r>
          </a:p>
          <a:p>
            <a:pPr marL="114300" indent="0" algn="l" fontAlgn="base"/>
            <a:r>
              <a:rPr lang="en-US" sz="2000" dirty="0">
                <a:solidFill>
                  <a:schemeClr val="bg2"/>
                </a:solidFill>
                <a:latin typeface="Open Sans"/>
              </a:rPr>
              <a:t>Preference given to referrals from CDAC,</a:t>
            </a:r>
          </a:p>
          <a:p>
            <a:pPr marL="114300" indent="0" algn="l" fontAlgn="base"/>
            <a:r>
              <a:rPr lang="en-US" sz="2000" b="0" i="0" dirty="0">
                <a:solidFill>
                  <a:schemeClr val="bg2"/>
                </a:solidFill>
                <a:effectLst/>
                <a:latin typeface="Open Sans"/>
              </a:rPr>
              <a:t>	</a:t>
            </a:r>
            <a:r>
              <a:rPr lang="en-US" sz="2000" b="0" i="0" dirty="0" err="1">
                <a:solidFill>
                  <a:schemeClr val="bg2"/>
                </a:solidFill>
                <a:effectLst/>
                <a:latin typeface="Open Sans"/>
              </a:rPr>
              <a:t>Sinda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Open Sans"/>
              </a:rPr>
              <a:t>, </a:t>
            </a:r>
            <a:r>
              <a:rPr lang="en-US" sz="2000" b="0" i="0" dirty="0" err="1">
                <a:solidFill>
                  <a:schemeClr val="bg2"/>
                </a:solidFill>
                <a:effectLst/>
                <a:latin typeface="Open Sans"/>
              </a:rPr>
              <a:t>Mendaki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Open Sans"/>
              </a:rPr>
              <a:t> and Co-operatives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1B1A9-D7CB-41FA-B19E-CC831AD0A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0" y="609347"/>
            <a:ext cx="7910004" cy="670500"/>
          </a:xfrm>
        </p:spPr>
        <p:txBody>
          <a:bodyPr/>
          <a:lstStyle/>
          <a:p>
            <a:r>
              <a:rPr lang="en-SG" dirty="0"/>
              <a:t>Borrowers’  Eligibility Criteria</a:t>
            </a:r>
          </a:p>
        </p:txBody>
      </p:sp>
    </p:spTree>
    <p:extLst>
      <p:ext uri="{BB962C8B-B14F-4D97-AF65-F5344CB8AC3E}">
        <p14:creationId xmlns:p14="http://schemas.microsoft.com/office/powerpoint/2010/main" val="4626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ADOPTION STRATEGY</a:t>
            </a:r>
            <a:endParaRPr dirty="0"/>
          </a:p>
        </p:txBody>
      </p:sp>
      <p:sp>
        <p:nvSpPr>
          <p:cNvPr id="465" name="Google Shape;465;p53"/>
          <p:cNvSpPr/>
          <p:nvPr/>
        </p:nvSpPr>
        <p:spPr>
          <a:xfrm rot="5400000">
            <a:off x="1077063" y="1809364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53"/>
          <p:cNvSpPr/>
          <p:nvPr/>
        </p:nvSpPr>
        <p:spPr>
          <a:xfrm rot="5400000">
            <a:off x="3216711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3"/>
          <p:cNvSpPr/>
          <p:nvPr/>
        </p:nvSpPr>
        <p:spPr>
          <a:xfrm rot="5400000">
            <a:off x="535636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53"/>
          <p:cNvSpPr txBox="1"/>
          <p:nvPr/>
        </p:nvSpPr>
        <p:spPr>
          <a:xfrm>
            <a:off x="6160766" y="1899113"/>
            <a:ext cx="987600" cy="3456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SOCIAL MEDIA</a:t>
            </a:r>
            <a:endParaRPr sz="12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1910007" y="1916195"/>
            <a:ext cx="987600" cy="705562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COOPERATIVES &amp; ASSOCIATIONS</a:t>
            </a:r>
            <a:endParaRPr sz="12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70" name="Google Shape;470;p53"/>
          <p:cNvSpPr txBox="1"/>
          <p:nvPr/>
        </p:nvSpPr>
        <p:spPr>
          <a:xfrm>
            <a:off x="4049658" y="1916194"/>
            <a:ext cx="9876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23864"/>
                </a:solidFill>
                <a:latin typeface="Squada One"/>
                <a:ea typeface="Squada One"/>
                <a:cs typeface="Squada One"/>
                <a:sym typeface="Squada One"/>
              </a:rPr>
              <a:t>SELF-HELP GROUPS </a:t>
            </a:r>
            <a:endParaRPr sz="1200" dirty="0">
              <a:solidFill>
                <a:srgbClr val="423864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4249A-4136-4AD2-AA0D-0AE36D40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6" y="2478418"/>
            <a:ext cx="492919" cy="499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779195-0062-469C-99A3-6DCC682D9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074" y="2488499"/>
            <a:ext cx="492919" cy="5003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EFF23-AF16-49B7-8120-3421073DB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79" y="3113182"/>
            <a:ext cx="500386" cy="500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BFF7D-5F6D-4F6B-8F48-1234D56CC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238" y="2469109"/>
            <a:ext cx="473256" cy="635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C2A34D-462D-4A88-87E4-955454FC4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7350" y="2523565"/>
            <a:ext cx="535389" cy="348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D92AD-953A-4235-956E-8198CAAF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456" y="3269345"/>
            <a:ext cx="987600" cy="257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46ACC6-655D-45F7-92D9-FF70F23A5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595" y="2513740"/>
            <a:ext cx="661612" cy="353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149659-8A9F-4622-8E89-FD6ECFC336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9494" y="3638545"/>
            <a:ext cx="753797" cy="295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A4DEE-B427-4D89-A69B-A5E6FADB3C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5574" y="2932644"/>
            <a:ext cx="535389" cy="533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A5AA71-0665-44FF-BD54-D5E959FD5F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4058" y="3144709"/>
            <a:ext cx="804694" cy="3821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48F1C-8DD4-49A1-A7C1-EC371A55F7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52735" y="2728398"/>
            <a:ext cx="1159229" cy="3559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4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PREDICTED GROWTH</a:t>
            </a:r>
            <a:endParaRPr dirty="0"/>
          </a:p>
        </p:txBody>
      </p:sp>
      <p:sp>
        <p:nvSpPr>
          <p:cNvPr id="815" name="Google Shape;815;p64"/>
          <p:cNvSpPr/>
          <p:nvPr/>
        </p:nvSpPr>
        <p:spPr>
          <a:xfrm>
            <a:off x="6271750" y="1624475"/>
            <a:ext cx="621690" cy="3526669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16" name="Google Shape;816;p64"/>
          <p:cNvSpPr/>
          <p:nvPr/>
        </p:nvSpPr>
        <p:spPr>
          <a:xfrm>
            <a:off x="5961297" y="2359004"/>
            <a:ext cx="621690" cy="2785213"/>
          </a:xfrm>
          <a:custGeom>
            <a:avLst/>
            <a:gdLst/>
            <a:ahLst/>
            <a:cxnLst/>
            <a:rect l="l" t="t" r="r" b="b"/>
            <a:pathLst>
              <a:path w="1178559" h="5280025" extrusionOk="0">
                <a:moveTo>
                  <a:pt x="589000" y="0"/>
                </a:moveTo>
                <a:lnTo>
                  <a:pt x="0" y="408266"/>
                </a:lnTo>
                <a:lnTo>
                  <a:pt x="0" y="5279859"/>
                </a:lnTo>
                <a:lnTo>
                  <a:pt x="1178001" y="5279859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17" name="Google Shape;817;p64"/>
          <p:cNvSpPr/>
          <p:nvPr/>
        </p:nvSpPr>
        <p:spPr>
          <a:xfrm>
            <a:off x="5650835" y="3094875"/>
            <a:ext cx="621690" cy="2049300"/>
          </a:xfrm>
          <a:custGeom>
            <a:avLst/>
            <a:gdLst/>
            <a:ahLst/>
            <a:cxnLst/>
            <a:rect l="l" t="t" r="r" b="b"/>
            <a:pathLst>
              <a:path w="1178559" h="3884929" extrusionOk="0">
                <a:moveTo>
                  <a:pt x="589000" y="0"/>
                </a:moveTo>
                <a:lnTo>
                  <a:pt x="0" y="408266"/>
                </a:lnTo>
                <a:lnTo>
                  <a:pt x="0" y="3884307"/>
                </a:lnTo>
                <a:lnTo>
                  <a:pt x="1178001" y="3884307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820" name="Google Shape;820;p64"/>
          <p:cNvCxnSpPr/>
          <p:nvPr/>
        </p:nvCxnSpPr>
        <p:spPr>
          <a:xfrm rot="10800000">
            <a:off x="4138825" y="3319425"/>
            <a:ext cx="152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821" name="Google Shape;821;p64"/>
          <p:cNvCxnSpPr/>
          <p:nvPr/>
        </p:nvCxnSpPr>
        <p:spPr>
          <a:xfrm rot="10800000">
            <a:off x="4138950" y="2585321"/>
            <a:ext cx="18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822" name="Google Shape;822;p64"/>
          <p:cNvCxnSpPr/>
          <p:nvPr/>
        </p:nvCxnSpPr>
        <p:spPr>
          <a:xfrm rot="10800000">
            <a:off x="4138900" y="1851226"/>
            <a:ext cx="2137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823" name="Google Shape;823;p64"/>
          <p:cNvSpPr txBox="1">
            <a:spLocks noGrp="1"/>
          </p:cNvSpPr>
          <p:nvPr>
            <p:ph type="subTitle" idx="4294967295"/>
          </p:nvPr>
        </p:nvSpPr>
        <p:spPr>
          <a:xfrm>
            <a:off x="749099" y="1607225"/>
            <a:ext cx="3150326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 dirty="0"/>
              <a:t>Stage 3 :	</a:t>
            </a:r>
            <a:r>
              <a:rPr lang="en-US" sz="1200" dirty="0"/>
              <a:t>Expand to regional markets 	(Malaysia, Indonesia, </a:t>
            </a:r>
            <a:r>
              <a:rPr lang="en-US" sz="1200" dirty="0" err="1"/>
              <a:t>etc</a:t>
            </a:r>
            <a:r>
              <a:rPr lang="en-US" sz="1200" dirty="0"/>
              <a:t>) </a:t>
            </a:r>
            <a:endParaRPr sz="12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824" name="Google Shape;824;p64"/>
          <p:cNvSpPr txBox="1">
            <a:spLocks noGrp="1"/>
          </p:cNvSpPr>
          <p:nvPr>
            <p:ph type="subTitle" idx="4294967295"/>
          </p:nvPr>
        </p:nvSpPr>
        <p:spPr>
          <a:xfrm>
            <a:off x="749099" y="2328979"/>
            <a:ext cx="3150326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 dirty="0"/>
              <a:t>Stage 2 :	</a:t>
            </a:r>
            <a:r>
              <a:rPr lang="en-US" sz="1200" dirty="0"/>
              <a:t>Expand apps to target mass 	market and add more micro-	financing products</a:t>
            </a:r>
            <a:endParaRPr sz="1200" dirty="0"/>
          </a:p>
        </p:txBody>
      </p:sp>
      <p:sp>
        <p:nvSpPr>
          <p:cNvPr id="826" name="Google Shape;826;p64"/>
          <p:cNvSpPr txBox="1">
            <a:spLocks noGrp="1"/>
          </p:cNvSpPr>
          <p:nvPr>
            <p:ph type="subTitle" idx="4294967295"/>
          </p:nvPr>
        </p:nvSpPr>
        <p:spPr>
          <a:xfrm>
            <a:off x="765677" y="3046656"/>
            <a:ext cx="3369686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/>
              <a:t>Stage 1 : 	</a:t>
            </a:r>
            <a:r>
              <a:rPr lang="en-US" sz="1200" dirty="0"/>
              <a:t>Bring out Finance-to-door app to 	all cooperatives' and self help 	groups' members and their 	referrals</a:t>
            </a:r>
            <a:endParaRPr sz="12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grpSp>
        <p:nvGrpSpPr>
          <p:cNvPr id="830" name="Google Shape;830;p64"/>
          <p:cNvGrpSpPr/>
          <p:nvPr/>
        </p:nvGrpSpPr>
        <p:grpSpPr>
          <a:xfrm>
            <a:off x="5805936" y="3344669"/>
            <a:ext cx="330827" cy="330827"/>
            <a:chOff x="3963575" y="2317575"/>
            <a:chExt cx="296175" cy="296175"/>
          </a:xfrm>
        </p:grpSpPr>
        <p:sp>
          <p:nvSpPr>
            <p:cNvPr id="831" name="Google Shape;831;p64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4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4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4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4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4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4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4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4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4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4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4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4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4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4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4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64"/>
          <p:cNvGrpSpPr/>
          <p:nvPr/>
        </p:nvGrpSpPr>
        <p:grpSpPr>
          <a:xfrm>
            <a:off x="6106713" y="2585336"/>
            <a:ext cx="330827" cy="329934"/>
            <a:chOff x="3962775" y="2683025"/>
            <a:chExt cx="296175" cy="295375"/>
          </a:xfrm>
        </p:grpSpPr>
        <p:sp>
          <p:nvSpPr>
            <p:cNvPr id="848" name="Google Shape;848;p64"/>
            <p:cNvSpPr/>
            <p:nvPr/>
          </p:nvSpPr>
          <p:spPr>
            <a:xfrm>
              <a:off x="3962775" y="2838200"/>
              <a:ext cx="296175" cy="140200"/>
            </a:xfrm>
            <a:custGeom>
              <a:avLst/>
              <a:gdLst/>
              <a:ahLst/>
              <a:cxnLst/>
              <a:rect l="l" t="t" r="r" b="b"/>
              <a:pathLst>
                <a:path w="11847" h="5608" extrusionOk="0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4"/>
            <p:cNvSpPr/>
            <p:nvPr/>
          </p:nvSpPr>
          <p:spPr>
            <a:xfrm>
              <a:off x="4051000" y="268302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4"/>
            <p:cNvSpPr/>
            <p:nvPr/>
          </p:nvSpPr>
          <p:spPr>
            <a:xfrm>
              <a:off x="4084875" y="2873200"/>
              <a:ext cx="52800" cy="69775"/>
            </a:xfrm>
            <a:custGeom>
              <a:avLst/>
              <a:gdLst/>
              <a:ahLst/>
              <a:cxnLst/>
              <a:rect l="l" t="t" r="r" b="b"/>
              <a:pathLst>
                <a:path w="2112" h="2791" extrusionOk="0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64"/>
          <p:cNvGrpSpPr/>
          <p:nvPr/>
        </p:nvGrpSpPr>
        <p:grpSpPr>
          <a:xfrm>
            <a:off x="6412871" y="1863575"/>
            <a:ext cx="327823" cy="328695"/>
            <a:chOff x="-1333200" y="2770450"/>
            <a:chExt cx="291450" cy="292225"/>
          </a:xfrm>
        </p:grpSpPr>
        <p:sp>
          <p:nvSpPr>
            <p:cNvPr id="852" name="Google Shape;852;p64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4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42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5"/>
          <p:cNvSpPr txBox="1">
            <a:spLocks noGrp="1"/>
          </p:cNvSpPr>
          <p:nvPr>
            <p:ph type="ctrTitle"/>
          </p:nvPr>
        </p:nvSpPr>
        <p:spPr>
          <a:xfrm flipH="1">
            <a:off x="1828902" y="-22826"/>
            <a:ext cx="4091449" cy="588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Five</a:t>
            </a:r>
            <a:r>
              <a:rPr lang="en-SG" dirty="0">
                <a:solidFill>
                  <a:srgbClr val="FFFFFF"/>
                </a:solidFill>
              </a:rPr>
              <a:t>-Years Forecast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E821C-BC5A-406A-B7A3-041C8440E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32" y="566058"/>
            <a:ext cx="7505368" cy="45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CAFCBE10-C53D-430D-903E-33B6B943669C}"/>
              </a:ext>
            </a:extLst>
          </p:cNvPr>
          <p:cNvSpPr/>
          <p:nvPr/>
        </p:nvSpPr>
        <p:spPr>
          <a:xfrm>
            <a:off x="5380124" y="499610"/>
            <a:ext cx="1926377" cy="4481158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8884C2-695F-435E-836E-A19948F8F998}"/>
              </a:ext>
            </a:extLst>
          </p:cNvPr>
          <p:cNvSpPr/>
          <p:nvPr/>
        </p:nvSpPr>
        <p:spPr>
          <a:xfrm>
            <a:off x="2896473" y="491861"/>
            <a:ext cx="2481439" cy="4481158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DFB9B-7495-4EB8-91A8-CAD0FB3759FF}"/>
              </a:ext>
            </a:extLst>
          </p:cNvPr>
          <p:cNvSpPr/>
          <p:nvPr/>
        </p:nvSpPr>
        <p:spPr>
          <a:xfrm>
            <a:off x="1" y="170480"/>
            <a:ext cx="2883614" cy="48102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F126B-D6AF-4530-A000-99E3D9DE11A4}"/>
              </a:ext>
            </a:extLst>
          </p:cNvPr>
          <p:cNvSpPr/>
          <p:nvPr/>
        </p:nvSpPr>
        <p:spPr>
          <a:xfrm>
            <a:off x="609136" y="2250976"/>
            <a:ext cx="1515350" cy="87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8" name="Google Shape;858;p65"/>
          <p:cNvSpPr txBox="1">
            <a:spLocks noGrp="1"/>
          </p:cNvSpPr>
          <p:nvPr>
            <p:ph type="ctrTitle"/>
          </p:nvPr>
        </p:nvSpPr>
        <p:spPr>
          <a:xfrm flipH="1">
            <a:off x="1828900" y="-159192"/>
            <a:ext cx="4091449" cy="596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State Diagram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D5AF5-A2B7-48B8-8131-C498A9C66EDE}"/>
              </a:ext>
            </a:extLst>
          </p:cNvPr>
          <p:cNvGrpSpPr/>
          <p:nvPr/>
        </p:nvGrpSpPr>
        <p:grpSpPr>
          <a:xfrm>
            <a:off x="530495" y="360701"/>
            <a:ext cx="1741055" cy="856697"/>
            <a:chOff x="374464" y="271616"/>
            <a:chExt cx="2269928" cy="12239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08B052-4C11-4556-9E8F-0C2C78D558B0}"/>
                </a:ext>
              </a:extLst>
            </p:cNvPr>
            <p:cNvGrpSpPr/>
            <p:nvPr/>
          </p:nvGrpSpPr>
          <p:grpSpPr>
            <a:xfrm>
              <a:off x="1464824" y="271616"/>
              <a:ext cx="1179568" cy="1223993"/>
              <a:chOff x="2908436" y="2865956"/>
              <a:chExt cx="1179568" cy="12239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85031D3-3421-4EC9-A72B-53EEF875B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4372" y="2865956"/>
                <a:ext cx="387697" cy="93816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7918C2-7598-4126-B541-3F5D4FAA41B0}"/>
                  </a:ext>
                </a:extLst>
              </p:cNvPr>
              <p:cNvSpPr txBox="1"/>
              <p:nvPr/>
            </p:nvSpPr>
            <p:spPr>
              <a:xfrm>
                <a:off x="2908436" y="3804123"/>
                <a:ext cx="1179568" cy="28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700" b="1" dirty="0"/>
                  <a:t>Private Lenders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27FD1B-CDCC-4E23-9AED-C0984CD43C91}"/>
                </a:ext>
              </a:extLst>
            </p:cNvPr>
            <p:cNvGrpSpPr/>
            <p:nvPr/>
          </p:nvGrpSpPr>
          <p:grpSpPr>
            <a:xfrm>
              <a:off x="374464" y="459009"/>
              <a:ext cx="1179568" cy="837573"/>
              <a:chOff x="7124964" y="3213629"/>
              <a:chExt cx="1179568" cy="83757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85C6B0-C8C8-4338-A6B5-CFD841303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0669" y="3213629"/>
                <a:ext cx="728157" cy="55174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36A6BB-2640-4AC8-9A17-0BD8F98E27EA}"/>
                  </a:ext>
                </a:extLst>
              </p:cNvPr>
              <p:cNvSpPr txBox="1"/>
              <p:nvPr/>
            </p:nvSpPr>
            <p:spPr>
              <a:xfrm>
                <a:off x="7124964" y="3765376"/>
                <a:ext cx="1179568" cy="28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700" b="1" dirty="0"/>
                  <a:t>Borrowers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F5A7F-D429-4294-9F7D-C50646BD9461}"/>
              </a:ext>
            </a:extLst>
          </p:cNvPr>
          <p:cNvGrpSpPr/>
          <p:nvPr/>
        </p:nvGrpSpPr>
        <p:grpSpPr>
          <a:xfrm>
            <a:off x="776091" y="2348507"/>
            <a:ext cx="1122404" cy="642483"/>
            <a:chOff x="941838" y="2819249"/>
            <a:chExt cx="1122404" cy="6424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95B290B-3C46-4FAD-8339-F371F5FD5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7277" y="2819249"/>
              <a:ext cx="406965" cy="64248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6A63A6-5777-4173-B4D5-761F45116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838" y="2901133"/>
              <a:ext cx="593128" cy="4787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D444ED-AF8A-4749-BC0D-0635CADB9CA3}"/>
              </a:ext>
            </a:extLst>
          </p:cNvPr>
          <p:cNvSpPr txBox="1"/>
          <p:nvPr/>
        </p:nvSpPr>
        <p:spPr>
          <a:xfrm>
            <a:off x="-42345" y="3789590"/>
            <a:ext cx="782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Credit Bureau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41762-9F65-474C-B3DB-05F8A391A2CA}"/>
              </a:ext>
            </a:extLst>
          </p:cNvPr>
          <p:cNvSpPr txBox="1"/>
          <p:nvPr/>
        </p:nvSpPr>
        <p:spPr>
          <a:xfrm>
            <a:off x="1937863" y="3932495"/>
            <a:ext cx="782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Membership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339BFA-B71D-4BBB-8700-8051D92FFF18}"/>
              </a:ext>
            </a:extLst>
          </p:cNvPr>
          <p:cNvSpPr txBox="1"/>
          <p:nvPr/>
        </p:nvSpPr>
        <p:spPr>
          <a:xfrm>
            <a:off x="975795" y="4647455"/>
            <a:ext cx="782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b="1" dirty="0"/>
              <a:t>Stage 1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F1FB1-CC8D-42FD-B1F8-8DE8EE0F2E0C}"/>
              </a:ext>
            </a:extLst>
          </p:cNvPr>
          <p:cNvGrpSpPr/>
          <p:nvPr/>
        </p:nvGrpSpPr>
        <p:grpSpPr>
          <a:xfrm>
            <a:off x="3006108" y="2187706"/>
            <a:ext cx="1515350" cy="872061"/>
            <a:chOff x="3943216" y="1567683"/>
            <a:chExt cx="1515350" cy="87206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A3DCEA-85C7-48B0-B274-2B3091C403A7}"/>
                </a:ext>
              </a:extLst>
            </p:cNvPr>
            <p:cNvSpPr/>
            <p:nvPr/>
          </p:nvSpPr>
          <p:spPr>
            <a:xfrm>
              <a:off x="3943216" y="1567683"/>
              <a:ext cx="1515350" cy="8720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0835773-D252-4DE7-BC1F-17F1EABE6BC0}"/>
                </a:ext>
              </a:extLst>
            </p:cNvPr>
            <p:cNvGrpSpPr/>
            <p:nvPr/>
          </p:nvGrpSpPr>
          <p:grpSpPr>
            <a:xfrm>
              <a:off x="4110171" y="1665214"/>
              <a:ext cx="1122404" cy="642483"/>
              <a:chOff x="941838" y="2819249"/>
              <a:chExt cx="1122404" cy="64248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0FBA4FA-C8CD-48F3-82EF-614CB584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7277" y="2819249"/>
                <a:ext cx="406965" cy="642483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7B48CAB-2B4F-44DC-A97C-5ACACDDF8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838" y="2901133"/>
                <a:ext cx="593128" cy="478717"/>
              </a:xfrm>
              <a:prstGeom prst="rect">
                <a:avLst/>
              </a:prstGeom>
            </p:spPr>
          </p:pic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17CA36-B6BF-4C73-843F-062923216CBF}"/>
              </a:ext>
            </a:extLst>
          </p:cNvPr>
          <p:cNvSpPr txBox="1"/>
          <p:nvPr/>
        </p:nvSpPr>
        <p:spPr>
          <a:xfrm>
            <a:off x="926824" y="2938326"/>
            <a:ext cx="904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Registration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7EC7A-CDB3-429F-860D-954201B9C59D}"/>
              </a:ext>
            </a:extLst>
          </p:cNvPr>
          <p:cNvSpPr txBox="1"/>
          <p:nvPr/>
        </p:nvSpPr>
        <p:spPr>
          <a:xfrm>
            <a:off x="3173063" y="2888362"/>
            <a:ext cx="1239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Loan and Deposit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C583A6-6395-4EE8-B5AD-51C4938D0829}"/>
              </a:ext>
            </a:extLst>
          </p:cNvPr>
          <p:cNvSpPr txBox="1"/>
          <p:nvPr/>
        </p:nvSpPr>
        <p:spPr>
          <a:xfrm>
            <a:off x="4331996" y="1113297"/>
            <a:ext cx="904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Borrowers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09CF2F0-476E-49FE-AA05-48BFF3E6F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581" y="566058"/>
            <a:ext cx="529150" cy="60474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0BD780E-AD19-4F84-9B8E-1AB84532615A}"/>
              </a:ext>
            </a:extLst>
          </p:cNvPr>
          <p:cNvSpPr txBox="1"/>
          <p:nvPr/>
        </p:nvSpPr>
        <p:spPr>
          <a:xfrm>
            <a:off x="3716384" y="4699014"/>
            <a:ext cx="782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b="1" dirty="0"/>
              <a:t>Stage 2 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B32F18B-A6E3-4B94-8170-2E4416911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136" y="3583566"/>
            <a:ext cx="691703" cy="47403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F9AABA8-4280-4CD6-888B-084F410FD6E9}"/>
              </a:ext>
            </a:extLst>
          </p:cNvPr>
          <p:cNvSpPr txBox="1"/>
          <p:nvPr/>
        </p:nvSpPr>
        <p:spPr>
          <a:xfrm>
            <a:off x="6049190" y="4689669"/>
            <a:ext cx="782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b="1" dirty="0"/>
              <a:t>Stage 3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66D0C-D47E-4154-928D-474666038410}"/>
              </a:ext>
            </a:extLst>
          </p:cNvPr>
          <p:cNvSpPr/>
          <p:nvPr/>
        </p:nvSpPr>
        <p:spPr>
          <a:xfrm>
            <a:off x="7306502" y="141552"/>
            <a:ext cx="1837498" cy="4810287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7BBF81-85EA-47B3-8626-651055379127}"/>
              </a:ext>
            </a:extLst>
          </p:cNvPr>
          <p:cNvSpPr txBox="1"/>
          <p:nvPr/>
        </p:nvSpPr>
        <p:spPr>
          <a:xfrm>
            <a:off x="7777189" y="4635353"/>
            <a:ext cx="782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b="1" dirty="0"/>
              <a:t>Stage 4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46D136-DCDF-4AD1-9412-D6F2E53BAD9D}"/>
              </a:ext>
            </a:extLst>
          </p:cNvPr>
          <p:cNvSpPr txBox="1"/>
          <p:nvPr/>
        </p:nvSpPr>
        <p:spPr>
          <a:xfrm>
            <a:off x="7752668" y="1078095"/>
            <a:ext cx="904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Private Lenders</a:t>
            </a:r>
          </a:p>
        </p:txBody>
      </p:sp>
      <p:cxnSp>
        <p:nvCxnSpPr>
          <p:cNvPr id="837" name="Straight Arrow Connector 836">
            <a:extLst>
              <a:ext uri="{FF2B5EF4-FFF2-40B4-BE49-F238E27FC236}">
                <a16:creationId xmlns:a16="http://schemas.microsoft.com/office/drawing/2014/main" id="{EA7084A8-A0A6-43FB-88D1-1FCCB0480257}"/>
              </a:ext>
            </a:extLst>
          </p:cNvPr>
          <p:cNvCxnSpPr/>
          <p:nvPr/>
        </p:nvCxnSpPr>
        <p:spPr>
          <a:xfrm>
            <a:off x="975795" y="1170801"/>
            <a:ext cx="7069" cy="101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9" name="Straight Arrow Connector 838">
            <a:extLst>
              <a:ext uri="{FF2B5EF4-FFF2-40B4-BE49-F238E27FC236}">
                <a16:creationId xmlns:a16="http://schemas.microsoft.com/office/drawing/2014/main" id="{0B0AE5BE-03C6-46B0-B01A-9CBC3FB7BC37}"/>
              </a:ext>
            </a:extLst>
          </p:cNvPr>
          <p:cNvCxnSpPr/>
          <p:nvPr/>
        </p:nvCxnSpPr>
        <p:spPr>
          <a:xfrm flipV="1">
            <a:off x="1757826" y="1213324"/>
            <a:ext cx="0" cy="9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1" name="Connector: Elbow 840">
            <a:extLst>
              <a:ext uri="{FF2B5EF4-FFF2-40B4-BE49-F238E27FC236}">
                <a16:creationId xmlns:a16="http://schemas.microsoft.com/office/drawing/2014/main" id="{4F87FB15-B425-4C9C-9A71-860F3A3C5F69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94059" y="2886501"/>
            <a:ext cx="714570" cy="315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3" name="Connector: Elbow 842">
            <a:extLst>
              <a:ext uri="{FF2B5EF4-FFF2-40B4-BE49-F238E27FC236}">
                <a16:creationId xmlns:a16="http://schemas.microsoft.com/office/drawing/2014/main" id="{66A91D26-FE13-497B-BFC4-53169CEBFD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24486" y="2687007"/>
            <a:ext cx="368114" cy="698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5" name="Connector: Elbow 844">
            <a:extLst>
              <a:ext uri="{FF2B5EF4-FFF2-40B4-BE49-F238E27FC236}">
                <a16:creationId xmlns:a16="http://schemas.microsoft.com/office/drawing/2014/main" id="{D270DCB5-613A-4036-B7F4-AFC63C2FA939}"/>
              </a:ext>
            </a:extLst>
          </p:cNvPr>
          <p:cNvCxnSpPr>
            <a:cxnSpLocks/>
          </p:cNvCxnSpPr>
          <p:nvPr/>
        </p:nvCxnSpPr>
        <p:spPr>
          <a:xfrm flipV="1">
            <a:off x="2684196" y="3088417"/>
            <a:ext cx="617577" cy="645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7" name="Connector: Elbow 846">
            <a:extLst>
              <a:ext uri="{FF2B5EF4-FFF2-40B4-BE49-F238E27FC236}">
                <a16:creationId xmlns:a16="http://schemas.microsoft.com/office/drawing/2014/main" id="{F5E101B9-8350-4EBA-9536-47A8B34DCC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5517" y="783598"/>
            <a:ext cx="1529966" cy="1278248"/>
          </a:xfrm>
          <a:prstGeom prst="bentConnector3">
            <a:avLst>
              <a:gd name="adj1" fmla="val -1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2" name="Connector: Elbow 851">
            <a:extLst>
              <a:ext uri="{FF2B5EF4-FFF2-40B4-BE49-F238E27FC236}">
                <a16:creationId xmlns:a16="http://schemas.microsoft.com/office/drawing/2014/main" id="{7E9B0050-5103-4E2B-8E06-34E223F95682}"/>
              </a:ext>
            </a:extLst>
          </p:cNvPr>
          <p:cNvCxnSpPr/>
          <p:nvPr/>
        </p:nvCxnSpPr>
        <p:spPr>
          <a:xfrm rot="5400000" flipH="1" flipV="1">
            <a:off x="4101561" y="1733250"/>
            <a:ext cx="1117039" cy="277244"/>
          </a:xfrm>
          <a:prstGeom prst="bentConnector3">
            <a:avLst>
              <a:gd name="adj1" fmla="val 5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5" name="Connector: Elbow 854">
            <a:extLst>
              <a:ext uri="{FF2B5EF4-FFF2-40B4-BE49-F238E27FC236}">
                <a16:creationId xmlns:a16="http://schemas.microsoft.com/office/drawing/2014/main" id="{99B809E2-62D6-46E2-AD5D-FC780EFA17C7}"/>
              </a:ext>
            </a:extLst>
          </p:cNvPr>
          <p:cNvCxnSpPr>
            <a:cxnSpLocks/>
            <a:endCxn id="62" idx="0"/>
          </p:cNvCxnSpPr>
          <p:nvPr/>
        </p:nvCxnSpPr>
        <p:spPr>
          <a:xfrm rot="16200000" flipH="1">
            <a:off x="3950726" y="3416570"/>
            <a:ext cx="1423930" cy="282464"/>
          </a:xfrm>
          <a:prstGeom prst="bentConnector3">
            <a:avLst>
              <a:gd name="adj1" fmla="val -115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BA053F45-2F5C-4AA9-8418-A058D3553983}"/>
              </a:ext>
            </a:extLst>
          </p:cNvPr>
          <p:cNvGrpSpPr/>
          <p:nvPr/>
        </p:nvGrpSpPr>
        <p:grpSpPr>
          <a:xfrm>
            <a:off x="5051798" y="878040"/>
            <a:ext cx="802384" cy="3757313"/>
            <a:chOff x="5051798" y="949857"/>
            <a:chExt cx="802384" cy="3399411"/>
          </a:xfrm>
        </p:grpSpPr>
        <p:cxnSp>
          <p:nvCxnSpPr>
            <p:cNvPr id="868" name="Connector: Elbow 867">
              <a:extLst>
                <a:ext uri="{FF2B5EF4-FFF2-40B4-BE49-F238E27FC236}">
                  <a16:creationId xmlns:a16="http://schemas.microsoft.com/office/drawing/2014/main" id="{E650D7BC-A9AB-4265-A4B0-BDCBCB8E84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49164" y="2252491"/>
              <a:ext cx="3399410" cy="794141"/>
            </a:xfrm>
            <a:prstGeom prst="bentConnector3">
              <a:avLst>
                <a:gd name="adj1" fmla="val -606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5" name="Straight Arrow Connector 874">
              <a:extLst>
                <a:ext uri="{FF2B5EF4-FFF2-40B4-BE49-F238E27FC236}">
                  <a16:creationId xmlns:a16="http://schemas.microsoft.com/office/drawing/2014/main" id="{E35F895F-66E6-4029-A791-9CEB0AD2A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5528" y="4349267"/>
              <a:ext cx="7986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ADA168FA-3172-4435-B77E-A1C1D4B4EC36}"/>
              </a:ext>
            </a:extLst>
          </p:cNvPr>
          <p:cNvCxnSpPr>
            <a:cxnSpLocks/>
          </p:cNvCxnSpPr>
          <p:nvPr/>
        </p:nvCxnSpPr>
        <p:spPr>
          <a:xfrm flipH="1">
            <a:off x="2572720" y="3910746"/>
            <a:ext cx="3768971" cy="3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4F9A8F23-4DF2-4899-83BE-6B4BC6333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348" y="4269767"/>
            <a:ext cx="529150" cy="604743"/>
          </a:xfrm>
          <a:prstGeom prst="rect">
            <a:avLst/>
          </a:prstGeom>
        </p:spPr>
      </p:pic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4C2B7067-0A22-491F-8B2D-9287BFC1619B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5368370" y="2251948"/>
            <a:ext cx="1829700" cy="833536"/>
          </a:xfrm>
          <a:prstGeom prst="bentConnector3">
            <a:avLst>
              <a:gd name="adj1" fmla="val -82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79F5AEA-4DED-48FA-BEEC-93160BE0C353}"/>
              </a:ext>
            </a:extLst>
          </p:cNvPr>
          <p:cNvSpPr txBox="1"/>
          <p:nvPr/>
        </p:nvSpPr>
        <p:spPr>
          <a:xfrm>
            <a:off x="5436952" y="1445604"/>
            <a:ext cx="90473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10a. Monthly deduction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0697B0F-556D-4ADD-8A3C-C5874E7A703A}"/>
              </a:ext>
            </a:extLst>
          </p:cNvPr>
          <p:cNvSpPr txBox="1"/>
          <p:nvPr/>
        </p:nvSpPr>
        <p:spPr>
          <a:xfrm>
            <a:off x="6071299" y="2463954"/>
            <a:ext cx="121927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11a. Deduction failed. Trigger claims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7A81E0-3D9B-42AB-9C97-6BB163E888B1}"/>
              </a:ext>
            </a:extLst>
          </p:cNvPr>
          <p:cNvSpPr txBox="1"/>
          <p:nvPr/>
        </p:nvSpPr>
        <p:spPr>
          <a:xfrm>
            <a:off x="4412890" y="3219225"/>
            <a:ext cx="90473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9b. Deposit from Private Lenders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BC8207-A030-42CE-BB33-D8BFDFFCF1B6}"/>
              </a:ext>
            </a:extLst>
          </p:cNvPr>
          <p:cNvSpPr txBox="1"/>
          <p:nvPr/>
        </p:nvSpPr>
        <p:spPr>
          <a:xfrm>
            <a:off x="4338280" y="1647165"/>
            <a:ext cx="90473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9a. Loan dispersed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0DF-CBFB-46D1-A763-1291F35474CD}"/>
              </a:ext>
            </a:extLst>
          </p:cNvPr>
          <p:cNvSpPr txBox="1"/>
          <p:nvPr/>
        </p:nvSpPr>
        <p:spPr>
          <a:xfrm>
            <a:off x="2967152" y="3366022"/>
            <a:ext cx="695614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8. Validate &amp; Confirm Enrolment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3B702C-1AEC-49A2-B971-16A79FCCC742}"/>
              </a:ext>
            </a:extLst>
          </p:cNvPr>
          <p:cNvSpPr txBox="1"/>
          <p:nvPr/>
        </p:nvSpPr>
        <p:spPr>
          <a:xfrm>
            <a:off x="2886823" y="849830"/>
            <a:ext cx="904739" cy="2000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5. Login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E9163-3C38-4D5A-8C44-3EF9EAA35198}"/>
              </a:ext>
            </a:extLst>
          </p:cNvPr>
          <p:cNvSpPr txBox="1"/>
          <p:nvPr/>
        </p:nvSpPr>
        <p:spPr>
          <a:xfrm>
            <a:off x="1475691" y="1553760"/>
            <a:ext cx="90473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800" b="1" dirty="0"/>
              <a:t>4. SMS + </a:t>
            </a:r>
            <a:r>
              <a:rPr lang="en-SG" sz="700" b="1" dirty="0"/>
              <a:t>Email</a:t>
            </a:r>
            <a:endParaRPr lang="en-SG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7B752-14C5-4E4D-BBC0-397F9A460E70}"/>
              </a:ext>
            </a:extLst>
          </p:cNvPr>
          <p:cNvSpPr txBox="1"/>
          <p:nvPr/>
        </p:nvSpPr>
        <p:spPr>
          <a:xfrm>
            <a:off x="598929" y="1774012"/>
            <a:ext cx="782031" cy="2000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1. register</a:t>
            </a:r>
            <a:endParaRPr lang="en-SG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5C308-DE89-4363-A2AA-598B67AB6A28}"/>
              </a:ext>
            </a:extLst>
          </p:cNvPr>
          <p:cNvSpPr txBox="1"/>
          <p:nvPr/>
        </p:nvSpPr>
        <p:spPr>
          <a:xfrm>
            <a:off x="-31305" y="2888362"/>
            <a:ext cx="627583" cy="2000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3. Passed</a:t>
            </a:r>
            <a:endParaRPr lang="en-SG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D443E-19D2-4366-906E-E2FD80F30786}"/>
              </a:ext>
            </a:extLst>
          </p:cNvPr>
          <p:cNvSpPr txBox="1"/>
          <p:nvPr/>
        </p:nvSpPr>
        <p:spPr>
          <a:xfrm>
            <a:off x="2118769" y="2881599"/>
            <a:ext cx="803842" cy="2000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5. Enrolment</a:t>
            </a:r>
          </a:p>
        </p:txBody>
      </p:sp>
      <p:cxnSp>
        <p:nvCxnSpPr>
          <p:cNvPr id="892" name="Connector: Elbow 891">
            <a:extLst>
              <a:ext uri="{FF2B5EF4-FFF2-40B4-BE49-F238E27FC236}">
                <a16:creationId xmlns:a16="http://schemas.microsoft.com/office/drawing/2014/main" id="{B27C9E5E-9AF0-476C-BE4D-4C1E974442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684" y="3106683"/>
            <a:ext cx="993953" cy="669084"/>
          </a:xfrm>
          <a:prstGeom prst="bentConnector3">
            <a:avLst>
              <a:gd name="adj1" fmla="val 59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F48CD7B-0429-4D35-A9A5-A84B3E787F70}"/>
              </a:ext>
            </a:extLst>
          </p:cNvPr>
          <p:cNvSpPr txBox="1"/>
          <p:nvPr/>
        </p:nvSpPr>
        <p:spPr>
          <a:xfrm>
            <a:off x="1099588" y="3678340"/>
            <a:ext cx="684439" cy="2000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2. Checked</a:t>
            </a:r>
            <a:endParaRPr lang="en-SG" sz="8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B5FAF6-52B7-4A72-AD43-5DF9409B3807}"/>
              </a:ext>
            </a:extLst>
          </p:cNvPr>
          <p:cNvSpPr txBox="1"/>
          <p:nvPr/>
        </p:nvSpPr>
        <p:spPr>
          <a:xfrm>
            <a:off x="3125738" y="3853188"/>
            <a:ext cx="1332913" cy="2000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12a. Defaulter (Blacklist) 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3BC2BDE-0E48-4965-8A25-AA2685B327B6}"/>
              </a:ext>
            </a:extLst>
          </p:cNvPr>
          <p:cNvCxnSpPr/>
          <p:nvPr/>
        </p:nvCxnSpPr>
        <p:spPr>
          <a:xfrm rot="5400000" flipH="1" flipV="1">
            <a:off x="5051351" y="1313186"/>
            <a:ext cx="3200860" cy="3130789"/>
          </a:xfrm>
          <a:prstGeom prst="bentConnector3">
            <a:avLst>
              <a:gd name="adj1" fmla="val 12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B184018A-D5DE-40F2-AE8B-B7C06AC0C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237" y="462749"/>
            <a:ext cx="529150" cy="604743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BF0F6523-0E5F-4A66-B6A0-88E1AAB2B08D}"/>
              </a:ext>
            </a:extLst>
          </p:cNvPr>
          <p:cNvSpPr txBox="1"/>
          <p:nvPr/>
        </p:nvSpPr>
        <p:spPr>
          <a:xfrm>
            <a:off x="7558567" y="3799326"/>
            <a:ext cx="121927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b="1" dirty="0"/>
              <a:t>10b. Principal + Interest dispersed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36ECF3D-2D9B-49FE-8682-2B0ADF9764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824" y="3373113"/>
            <a:ext cx="358459" cy="355823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FB7A820-B993-457A-97E1-BE52BF2D05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72" y="3420582"/>
            <a:ext cx="566547" cy="3776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F80A760-7EF3-41FC-B4C6-19B7E22568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375" y="3525585"/>
            <a:ext cx="600481" cy="4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73D96-ED6F-4A92-BBCE-664C9494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69" y="102710"/>
            <a:ext cx="7082902" cy="49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 STATEMENT  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1807370" y="2714901"/>
            <a:ext cx="4524614" cy="161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to boost financial inclusion for low to medium income families through comprehensive solutions  </a:t>
            </a:r>
            <a:r>
              <a:rPr lang="en-US" sz="1400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(micro-finance),  that enable them to be have better access to financial services </a:t>
            </a:r>
            <a:endParaRPr lang="en-SG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SOLUTION  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2583712" y="2714901"/>
            <a:ext cx="3748271" cy="161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A  one stop  virtual application  towards providing  accessibility of micro-finance to the poor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SG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A platform to guide peer-to-peer lending towards a profitable income stream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SG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Give the marginalized segment of society an opportunity to become self-sufficient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SG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S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9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 MODEL</a:t>
            </a:r>
            <a:endParaRPr dirty="0"/>
          </a:p>
        </p:txBody>
      </p:sp>
      <p:sp>
        <p:nvSpPr>
          <p:cNvPr id="754" name="Google Shape;754;p62"/>
          <p:cNvSpPr txBox="1">
            <a:spLocks noGrp="1"/>
          </p:cNvSpPr>
          <p:nvPr>
            <p:ph type="ctrTitle" idx="4294967295"/>
          </p:nvPr>
        </p:nvSpPr>
        <p:spPr>
          <a:xfrm>
            <a:off x="633756" y="932269"/>
            <a:ext cx="4467566" cy="2108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bg2"/>
                </a:solidFill>
              </a:rPr>
              <a:t>Platform is the middleman</a:t>
            </a:r>
            <a:br>
              <a:rPr lang="en-SG" sz="1600" dirty="0">
                <a:solidFill>
                  <a:schemeClr val="bg2"/>
                </a:solidFill>
              </a:rPr>
            </a:br>
            <a:br>
              <a:rPr lang="en-SG" sz="1600" dirty="0">
                <a:solidFill>
                  <a:schemeClr val="bg2"/>
                </a:solidFill>
              </a:rPr>
            </a:br>
            <a:r>
              <a:rPr lang="en-SG" sz="1600" dirty="0">
                <a:solidFill>
                  <a:schemeClr val="bg2"/>
                </a:solidFill>
              </a:rPr>
              <a:t>Supply Side </a:t>
            </a:r>
            <a:r>
              <a:rPr lang="en-SG" sz="1600" dirty="0">
                <a:solidFill>
                  <a:schemeClr val="bg2"/>
                </a:solidFill>
                <a:sym typeface="Wingdings" panose="05000000000000000000" pitchFamily="2" charset="2"/>
              </a:rPr>
              <a:t> Lenders</a:t>
            </a:r>
            <a:br>
              <a:rPr lang="en-SG" sz="1600" dirty="0">
                <a:solidFill>
                  <a:schemeClr val="bg2"/>
                </a:solidFill>
                <a:sym typeface="Wingdings" panose="05000000000000000000" pitchFamily="2" charset="2"/>
              </a:rPr>
            </a:br>
            <a:br>
              <a:rPr lang="en-SG" sz="1600" dirty="0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SG" sz="1600" dirty="0">
                <a:solidFill>
                  <a:schemeClr val="bg2"/>
                </a:solidFill>
                <a:sym typeface="Wingdings" panose="05000000000000000000" pitchFamily="2" charset="2"/>
              </a:rPr>
              <a:t>Demand Side  Borrowers</a:t>
            </a:r>
            <a:br>
              <a:rPr lang="en-SG" sz="1600" dirty="0">
                <a:sym typeface="Wingdings" panose="05000000000000000000" pitchFamily="2" charset="2"/>
              </a:rPr>
            </a:b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78BFE-3A0F-49E4-AD0A-A454B36A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84" y="1988655"/>
            <a:ext cx="1571625" cy="248115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0F64E93-CB62-45AE-899A-A697C92A62BC}"/>
              </a:ext>
            </a:extLst>
          </p:cNvPr>
          <p:cNvSpPr/>
          <p:nvPr/>
        </p:nvSpPr>
        <p:spPr>
          <a:xfrm>
            <a:off x="3902149" y="3508744"/>
            <a:ext cx="772567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82BA00-64F3-4600-BD0B-45B969D2A29A}"/>
              </a:ext>
            </a:extLst>
          </p:cNvPr>
          <p:cNvSpPr/>
          <p:nvPr/>
        </p:nvSpPr>
        <p:spPr>
          <a:xfrm flipH="1">
            <a:off x="6597477" y="3508744"/>
            <a:ext cx="627320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383;p50">
            <a:extLst>
              <a:ext uri="{FF2B5EF4-FFF2-40B4-BE49-F238E27FC236}">
                <a16:creationId xmlns:a16="http://schemas.microsoft.com/office/drawing/2014/main" id="{DD109465-26B9-41E2-ACB5-C6EFE9B4C96B}"/>
              </a:ext>
            </a:extLst>
          </p:cNvPr>
          <p:cNvSpPr txBox="1">
            <a:spLocks/>
          </p:cNvSpPr>
          <p:nvPr/>
        </p:nvSpPr>
        <p:spPr>
          <a:xfrm>
            <a:off x="474225" y="4211231"/>
            <a:ext cx="3955901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Lender Borrower smart application to be marketed through to Co-operatives  and Self- Help Groups</a:t>
            </a:r>
          </a:p>
          <a:p>
            <a:pPr algn="ctr"/>
            <a:endParaRPr lang="en-US" dirty="0"/>
          </a:p>
        </p:txBody>
      </p:sp>
      <p:pic>
        <p:nvPicPr>
          <p:cNvPr id="11" name="Graphic 10" descr="Hold Gesture">
            <a:extLst>
              <a:ext uri="{FF2B5EF4-FFF2-40B4-BE49-F238E27FC236}">
                <a16:creationId xmlns:a16="http://schemas.microsoft.com/office/drawing/2014/main" id="{A81A9019-4928-44C4-8D0D-A72D93B3B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1347" y="4469807"/>
            <a:ext cx="591737" cy="5917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7873E42-A6F3-4B57-B4FC-659BFB6AF0A9}"/>
              </a:ext>
            </a:extLst>
          </p:cNvPr>
          <p:cNvGrpSpPr/>
          <p:nvPr/>
        </p:nvGrpSpPr>
        <p:grpSpPr>
          <a:xfrm>
            <a:off x="2908436" y="2865956"/>
            <a:ext cx="1179568" cy="1338277"/>
            <a:chOff x="2908436" y="2865956"/>
            <a:chExt cx="1179568" cy="1338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F72A9-8D3C-4902-9DEF-152661046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4372" y="2865956"/>
              <a:ext cx="387697" cy="9381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99FC5-EB24-49E8-A561-1402F6EFB49B}"/>
                </a:ext>
              </a:extLst>
            </p:cNvPr>
            <p:cNvSpPr txBox="1"/>
            <p:nvPr/>
          </p:nvSpPr>
          <p:spPr>
            <a:xfrm>
              <a:off x="2908436" y="3804123"/>
              <a:ext cx="1179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b="1" dirty="0"/>
                <a:t>Investors &amp; Private Lenders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A5F68C-0392-4616-ADBA-E1A0A55CE55A}"/>
              </a:ext>
            </a:extLst>
          </p:cNvPr>
          <p:cNvGrpSpPr/>
          <p:nvPr/>
        </p:nvGrpSpPr>
        <p:grpSpPr>
          <a:xfrm>
            <a:off x="7124964" y="3213629"/>
            <a:ext cx="1179568" cy="797969"/>
            <a:chOff x="7124964" y="3213629"/>
            <a:chExt cx="1179568" cy="7979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BB7114-88D3-4E25-9D05-E9DEBB2CE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0669" y="3213629"/>
              <a:ext cx="728157" cy="5517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E05F4B-5567-4F6D-ADCF-6FF6EDFD1977}"/>
                </a:ext>
              </a:extLst>
            </p:cNvPr>
            <p:cNvSpPr txBox="1"/>
            <p:nvPr/>
          </p:nvSpPr>
          <p:spPr>
            <a:xfrm>
              <a:off x="7124964" y="3765377"/>
              <a:ext cx="117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b="1" dirty="0"/>
                <a:t>Borrowers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0"/>
          <p:cNvSpPr txBox="1">
            <a:spLocks noGrp="1"/>
          </p:cNvSpPr>
          <p:nvPr>
            <p:ph type="ctrTitle"/>
          </p:nvPr>
        </p:nvSpPr>
        <p:spPr>
          <a:xfrm flipH="1">
            <a:off x="909269" y="187959"/>
            <a:ext cx="6450631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 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6106A-1185-46F7-98E0-F59E2051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2" y="1031238"/>
            <a:ext cx="9144000" cy="1376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A1E5F-0B5B-4CFB-8D41-6F7132124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2" y="2571750"/>
            <a:ext cx="8865031" cy="19437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0"/>
          <p:cNvSpPr txBox="1">
            <a:spLocks noGrp="1"/>
          </p:cNvSpPr>
          <p:nvPr>
            <p:ph type="ctrTitle"/>
          </p:nvPr>
        </p:nvSpPr>
        <p:spPr>
          <a:xfrm flipH="1">
            <a:off x="909269" y="187959"/>
            <a:ext cx="6450631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 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D6AA0-8608-435A-80C5-19BC0D71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" y="1752498"/>
            <a:ext cx="8995502" cy="16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0"/>
          <p:cNvSpPr txBox="1">
            <a:spLocks noGrp="1"/>
          </p:cNvSpPr>
          <p:nvPr>
            <p:ph type="ctrTitle"/>
          </p:nvPr>
        </p:nvSpPr>
        <p:spPr>
          <a:xfrm flipH="1">
            <a:off x="909269" y="187959"/>
            <a:ext cx="6450631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 MODEL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F50AF-A99C-432B-A488-AE402F9F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07" y="810261"/>
            <a:ext cx="5623560" cy="414528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86BE3E1-3FAC-4079-95BB-EF3AB5A502C9}"/>
              </a:ext>
            </a:extLst>
          </p:cNvPr>
          <p:cNvSpPr/>
          <p:nvPr/>
        </p:nvSpPr>
        <p:spPr>
          <a:xfrm rot="5400000">
            <a:off x="7246232" y="4502258"/>
            <a:ext cx="360336" cy="58118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9293B-C7B4-4500-88BA-FE3147FA7A65}"/>
              </a:ext>
            </a:extLst>
          </p:cNvPr>
          <p:cNvSpPr txBox="1"/>
          <p:nvPr/>
        </p:nvSpPr>
        <p:spPr>
          <a:xfrm>
            <a:off x="7857641" y="4531241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2"/>
                </a:solidFill>
              </a:rPr>
              <a:t>Most</a:t>
            </a:r>
          </a:p>
          <a:p>
            <a:r>
              <a:rPr lang="en-SG" b="1" dirty="0">
                <a:solidFill>
                  <a:schemeClr val="bg2"/>
                </a:solidFill>
              </a:rPr>
              <a:t>Favourable</a:t>
            </a:r>
          </a:p>
        </p:txBody>
      </p:sp>
    </p:spTree>
    <p:extLst>
      <p:ext uri="{BB962C8B-B14F-4D97-AF65-F5344CB8AC3E}">
        <p14:creationId xmlns:p14="http://schemas.microsoft.com/office/powerpoint/2010/main" val="32638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59"/>
          <p:cNvGrpSpPr/>
          <p:nvPr/>
        </p:nvGrpSpPr>
        <p:grpSpPr>
          <a:xfrm>
            <a:off x="2042561" y="870372"/>
            <a:ext cx="5000779" cy="3465161"/>
            <a:chOff x="2042561" y="870372"/>
            <a:chExt cx="5000779" cy="3465161"/>
          </a:xfrm>
        </p:grpSpPr>
        <p:grpSp>
          <p:nvGrpSpPr>
            <p:cNvPr id="621" name="Google Shape;621;p59"/>
            <p:cNvGrpSpPr/>
            <p:nvPr/>
          </p:nvGrpSpPr>
          <p:grpSpPr>
            <a:xfrm>
              <a:off x="3022376" y="870372"/>
              <a:ext cx="2580574" cy="3465161"/>
              <a:chOff x="3559326" y="365797"/>
              <a:chExt cx="2580574" cy="3465161"/>
            </a:xfrm>
          </p:grpSpPr>
          <p:sp>
            <p:nvSpPr>
              <p:cNvPr id="622" name="Google Shape;622;p59"/>
              <p:cNvSpPr/>
              <p:nvPr/>
            </p:nvSpPr>
            <p:spPr>
              <a:xfrm rot="5400000">
                <a:off x="3451197" y="2315678"/>
                <a:ext cx="1623409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9"/>
              <p:cNvSpPr/>
              <p:nvPr/>
            </p:nvSpPr>
            <p:spPr>
              <a:xfrm rot="5400000">
                <a:off x="3939713" y="509804"/>
                <a:ext cx="2162069" cy="187405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9"/>
              <p:cNvSpPr/>
              <p:nvPr/>
            </p:nvSpPr>
            <p:spPr>
              <a:xfrm rot="5400000">
                <a:off x="4999843" y="2392385"/>
                <a:ext cx="1221410" cy="1058703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25" name="Google Shape;625;p59"/>
            <p:cNvCxnSpPr/>
            <p:nvPr/>
          </p:nvCxnSpPr>
          <p:spPr>
            <a:xfrm>
              <a:off x="5421704" y="1415336"/>
              <a:ext cx="11196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59"/>
            <p:cNvCxnSpPr/>
            <p:nvPr/>
          </p:nvCxnSpPr>
          <p:spPr>
            <a:xfrm rot="10800000">
              <a:off x="2042561" y="3111736"/>
              <a:ext cx="9906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59"/>
            <p:cNvCxnSpPr/>
            <p:nvPr/>
          </p:nvCxnSpPr>
          <p:spPr>
            <a:xfrm>
              <a:off x="6446339" y="3138882"/>
              <a:ext cx="597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59"/>
            <p:cNvCxnSpPr/>
            <p:nvPr/>
          </p:nvCxnSpPr>
          <p:spPr>
            <a:xfrm>
              <a:off x="5068868" y="4027789"/>
              <a:ext cx="0" cy="305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9" name="Google Shape;629;p59"/>
          <p:cNvSpPr/>
          <p:nvPr/>
        </p:nvSpPr>
        <p:spPr>
          <a:xfrm rot="5400000">
            <a:off x="5647349" y="2973635"/>
            <a:ext cx="859508" cy="74494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9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MARKET SIZE</a:t>
            </a:r>
            <a:endParaRPr dirty="0"/>
          </a:p>
        </p:txBody>
      </p:sp>
      <p:sp>
        <p:nvSpPr>
          <p:cNvPr id="631" name="Google Shape;631;p59"/>
          <p:cNvSpPr txBox="1"/>
          <p:nvPr/>
        </p:nvSpPr>
        <p:spPr>
          <a:xfrm>
            <a:off x="1472822" y="3111725"/>
            <a:ext cx="1407151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2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r>
              <a:rPr lang="es" sz="12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he lower 20%* percentile of the Singapore Population</a:t>
            </a:r>
            <a:endParaRPr sz="12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2" name="Google Shape;632;p59"/>
          <p:cNvSpPr txBox="1"/>
          <p:nvPr/>
        </p:nvSpPr>
        <p:spPr>
          <a:xfrm>
            <a:off x="5288285" y="1424063"/>
            <a:ext cx="1623959" cy="80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2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Population of Singapore </a:t>
            </a:r>
            <a:r>
              <a:rPr lang="en-SG" sz="1200" i="1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(Singaporeans &amp; PRs)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3" name="Google Shape;633;p59"/>
          <p:cNvSpPr txBox="1"/>
          <p:nvPr/>
        </p:nvSpPr>
        <p:spPr>
          <a:xfrm>
            <a:off x="6386661" y="3132082"/>
            <a:ext cx="2242332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2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20% of them will take Micro-loans at least twice per year</a:t>
            </a:r>
            <a:endParaRPr sz="12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4" name="Google Shape;634;p59"/>
          <p:cNvSpPr txBox="1"/>
          <p:nvPr/>
        </p:nvSpPr>
        <p:spPr>
          <a:xfrm>
            <a:off x="5077695" y="3978889"/>
            <a:ext cx="2530099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2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30% of “Low to Medium” income will tap into Micro-loans (once per year)</a:t>
            </a:r>
            <a:endParaRPr sz="12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5" name="Google Shape;635;p59"/>
          <p:cNvSpPr txBox="1"/>
          <p:nvPr/>
        </p:nvSpPr>
        <p:spPr>
          <a:xfrm>
            <a:off x="3793649" y="1870482"/>
            <a:ext cx="1484126" cy="40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36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4.03m</a:t>
            </a:r>
            <a:endParaRPr sz="36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6" name="Google Shape;636;p59"/>
          <p:cNvSpPr txBox="1"/>
          <p:nvPr/>
        </p:nvSpPr>
        <p:spPr>
          <a:xfrm>
            <a:off x="3056324" y="3466633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30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806k</a:t>
            </a:r>
            <a:endParaRPr sz="3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7" name="Google Shape;637;p59"/>
          <p:cNvSpPr txBox="1"/>
          <p:nvPr/>
        </p:nvSpPr>
        <p:spPr>
          <a:xfrm>
            <a:off x="4436624" y="3355321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242k</a:t>
            </a:r>
            <a:endParaRPr sz="24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8" name="Google Shape;638;p59"/>
          <p:cNvSpPr txBox="1"/>
          <p:nvPr/>
        </p:nvSpPr>
        <p:spPr>
          <a:xfrm>
            <a:off x="5633249" y="3264125"/>
            <a:ext cx="8877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48k</a:t>
            </a:r>
            <a:endParaRPr sz="18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C1FB6B-F778-46C3-ABD0-2058A198D1FC}"/>
              </a:ext>
            </a:extLst>
          </p:cNvPr>
          <p:cNvSpPr txBox="1"/>
          <p:nvPr/>
        </p:nvSpPr>
        <p:spPr>
          <a:xfrm>
            <a:off x="90974" y="4551263"/>
            <a:ext cx="9084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</a:rPr>
              <a:t>*There is no definition on “Low to income Families”  in Singapore. For lower income, it is usually 1. Total Monthly Gross Household Income of $3,400 &amp; below OR 2. Per Capita Income $850 &amp; below. Based on SingStat.gov.sg, we will base “Low to medium income” Families as the lower 20% percentile of the population (</a:t>
            </a:r>
            <a:r>
              <a:rPr lang="en-US" sz="1000" i="1" dirty="0" err="1">
                <a:solidFill>
                  <a:schemeClr val="bg2"/>
                </a:solidFill>
              </a:rPr>
              <a:t>ie</a:t>
            </a:r>
            <a:r>
              <a:rPr lang="en-US" sz="1000" i="1" dirty="0">
                <a:solidFill>
                  <a:schemeClr val="bg2"/>
                </a:solidFill>
              </a:rPr>
              <a:t> per capita income of $1,179 &amp; below)							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4EB1D7AA8A1E4E95B17FA7203DA172" ma:contentTypeVersion="2" ma:contentTypeDescription="Create a new document." ma:contentTypeScope="" ma:versionID="022c5ba20f0bf59effb02995dec57a97">
  <xsd:schema xmlns:xsd="http://www.w3.org/2001/XMLSchema" xmlns:xs="http://www.w3.org/2001/XMLSchema" xmlns:p="http://schemas.microsoft.com/office/2006/metadata/properties" xmlns:ns2="108cbad4-1f1b-43e8-ab74-1b5a3da415cb" targetNamespace="http://schemas.microsoft.com/office/2006/metadata/properties" ma:root="true" ma:fieldsID="1596fdbf29b60fcafca969fee3f5d64a" ns2:_="">
    <xsd:import namespace="108cbad4-1f1b-43e8-ab74-1b5a3da415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cbad4-1f1b-43e8-ab74-1b5a3da415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0D2A64-D78D-4F9F-949A-8125D37805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CECFB-DB83-4E33-BF3F-8FFB163CD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8cbad4-1f1b-43e8-ab74-1b5a3da415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2ADFA6-58C5-4A2A-99DB-26A15038A5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863</Words>
  <Application>Microsoft Office PowerPoint</Application>
  <PresentationFormat>On-screen Show (16:9)</PresentationFormat>
  <Paragraphs>155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Fira Sans Extra Condensed Medium</vt:lpstr>
      <vt:lpstr>inherit</vt:lpstr>
      <vt:lpstr>Open Sans</vt:lpstr>
      <vt:lpstr>Righteous</vt:lpstr>
      <vt:lpstr>Roboto Condensed</vt:lpstr>
      <vt:lpstr>Roboto Condensed Light</vt:lpstr>
      <vt:lpstr>Squada One</vt:lpstr>
      <vt:lpstr>Arial</vt:lpstr>
      <vt:lpstr>Calibri</vt:lpstr>
      <vt:lpstr>Segoe UI</vt:lpstr>
      <vt:lpstr>Wingdings</vt:lpstr>
      <vt:lpstr>Tech Startup by Slidesgo</vt:lpstr>
      <vt:lpstr>95</vt:lpstr>
      <vt:lpstr>PowerPoint Presentation</vt:lpstr>
      <vt:lpstr>PROBLEM STATEMENT  </vt:lpstr>
      <vt:lpstr>OUR SOLUTION  </vt:lpstr>
      <vt:lpstr>BUSINESS MODEL</vt:lpstr>
      <vt:lpstr>BUSINESS MODEL</vt:lpstr>
      <vt:lpstr>BUSINESS MODEL</vt:lpstr>
      <vt:lpstr>BUSINESS MODEL</vt:lpstr>
      <vt:lpstr>MARKET SIZE</vt:lpstr>
      <vt:lpstr>POTENTIAL MARKET REVENUE</vt:lpstr>
      <vt:lpstr>TRACTION</vt:lpstr>
      <vt:lpstr>FUNDING</vt:lpstr>
      <vt:lpstr>COMPETITORS</vt:lpstr>
      <vt:lpstr>PowerPoint Presentation</vt:lpstr>
      <vt:lpstr>Borrowers’  Eligibility Criteria</vt:lpstr>
      <vt:lpstr>ADOPTION STRATEGY</vt:lpstr>
      <vt:lpstr>PREDICTED GROWTH</vt:lpstr>
      <vt:lpstr>Five-Years Forecast</vt:lpstr>
      <vt:lpstr>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INC.</dc:title>
  <dc:creator>Anannya</dc:creator>
  <cp:lastModifiedBy>TAN JOO SAY</cp:lastModifiedBy>
  <cp:revision>131</cp:revision>
  <dcterms:modified xsi:type="dcterms:W3CDTF">2021-01-07T03:19:18Z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0x010100F54EB1D7AA8A1E4E95B17FA7203DA172</vt:lpwstr>
  </property>
</Properties>
</file>