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0410-3564-495B-A0F1-68C9FBE5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850B4-3AF6-414F-B3E4-A4387CEAF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AF24-6887-4141-A9DB-31DEB2E1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815-7092-470A-8D06-AC992AAE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4C4B-19CF-423B-8B62-B83DC425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1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D5C6-BCAB-4ED5-B5DC-AF2C836A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8B66D-3B9B-4251-BF4C-F22A66127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23F4-BB54-4E11-A7C9-5E3AA698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8B09-EE2B-49B2-983B-24CF35B8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247C-95E1-4C9D-8E40-D63FF00E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4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60FF7-985B-4144-A97C-0BE8766A8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94A31-01D6-4704-8DAA-C15CD390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1E7-9C59-454D-9ECD-95F682EB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9E0-0322-4908-AD77-67B58951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F888-9F5B-4444-BB94-D0FE57A8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37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F6EC-07EC-482E-9AB4-8D31293F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8C14-317D-4E19-B7C7-89910E89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EB4A-B265-4288-BDAB-B6A38E06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A338-94D8-4195-B61F-9B066790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DA79-28C0-409A-AE24-C0E0E7DE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36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466E-205A-446F-ABFE-7BD33BEF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AD1E-C386-47A5-B12C-ADFD7DE4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3362-2FA4-416A-9BAF-7693516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6DB6-E229-4D7B-AE01-C21EB94E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87BD-FD14-4E1C-8B4B-B657644E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7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16C7-A6E3-4AE9-BC38-7EFC8D9E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736-6F19-4044-B22C-2E6A393A4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28D6C-9281-43FC-B456-5F8924685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C000C-E93E-488C-B8A8-3C910022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2B3E1-815C-4000-96EF-70D7149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6F16-5AD9-4C23-99F7-19E9D893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8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D696-8E8D-4840-BE70-C466E82D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617A-2B05-4EA6-8211-1D87C861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677E7-075F-4CD4-B45C-21733BF8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AA062-2796-4E5E-97D7-BDFA65663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3FD17-6AA0-4DF6-BC63-036D985A3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591A5-AF25-45FC-B5FA-11AB9395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8821B-B27B-40BC-B2D5-D2A1C818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5E532-1D9B-462D-8340-1C860FD5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1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A7F7-0FFD-41C9-A949-D2F20855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0C6A8-A104-400D-B0AB-F586B61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48BA0-A761-4941-82F3-472A9F8D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A97B0-3586-4841-8074-6444DA75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72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D6D8F-8CC8-4035-9F9D-5AF2F435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6ADEB-AC67-4073-A594-59593105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D06D-187F-413C-967D-9B708436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70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6E14-41EF-4E5A-AF5D-34680ACB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A71B-43AD-4EEE-892A-EF6FD010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1456-B2BB-4671-BF42-C0F3D0DB2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A74D3-A05E-421F-AAC5-06ED68EC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9D59E-C598-4020-BD5E-9AD5324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B6946-27B7-4FD7-930A-C34755CA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54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A81F-7F66-44D5-8AD0-C4E6B7E9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2A66D-FD6B-4A47-A874-A815CF976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1DBF9-5F41-4181-8388-FEA1A1F35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FEED-FE52-487B-92F6-68254C01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0BDD7-341A-4801-8092-E636C893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6196E-BC8E-439C-BF22-0D09D4ED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10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18271-9FAE-45B6-9D63-61BB18FF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FA302-8FCC-4E3D-BE31-1FC11444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2825-CB39-4413-9152-6FB57E875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234F-EF9F-4F9B-A227-5784DF383114}" type="datetimeFigureOut">
              <a:rPr lang="en-SG" smtClean="0"/>
              <a:t>7/1/2021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00847-49A0-4DE3-99E4-9C6DA131F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6909-6756-4042-9E63-7C51A7D4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FB70-C48B-4AC5-9D92-EF217810E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36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1.sg/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ips.ethereum.org/EIPS/eip-20#methods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eips.ethereum.org/EIPS/eip-20#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3js.readthedocs.io/en/v1.3.0/" TargetMode="External"/><Relationship Id="rId2" Type="http://schemas.openxmlformats.org/officeDocument/2006/relationships/hyperlink" Target="https://docs.soliditylang.org/en/v0.7.5/contrac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metamask/https-medium-com-metamask-breaking-change-injecting-web3-7722797916a8" TargetMode="External"/><Relationship Id="rId5" Type="http://schemas.openxmlformats.org/officeDocument/2006/relationships/hyperlink" Target="https://reactjs.org/" TargetMode="External"/><Relationship Id="rId4" Type="http://schemas.openxmlformats.org/officeDocument/2006/relationships/hyperlink" Target="https://eips.ethereum.org/EIPS/eip-2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E3A57-34EE-4C65-9180-C27403C5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6" y="398462"/>
            <a:ext cx="10868025" cy="28575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C1904831-1032-474D-B433-A5F3F6427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169" y="2006353"/>
            <a:ext cx="601462" cy="601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0A3AF-851D-443B-BC71-98B5033E7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293" y="3602039"/>
            <a:ext cx="8210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9A24B0-8098-4493-B1D6-80A96CC3D506}"/>
              </a:ext>
            </a:extLst>
          </p:cNvPr>
          <p:cNvGrpSpPr/>
          <p:nvPr/>
        </p:nvGrpSpPr>
        <p:grpSpPr>
          <a:xfrm>
            <a:off x="297352" y="977479"/>
            <a:ext cx="2663753" cy="1937034"/>
            <a:chOff x="297352" y="977479"/>
            <a:chExt cx="2663753" cy="193703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A792E7-8AC0-47D5-8400-00D553C1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352" y="977479"/>
              <a:ext cx="2663753" cy="14519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0DFBA4-0DC8-4DB9-962F-3D2ADA515FCC}"/>
                </a:ext>
              </a:extLst>
            </p:cNvPr>
            <p:cNvSpPr txBox="1"/>
            <p:nvPr/>
          </p:nvSpPr>
          <p:spPr>
            <a:xfrm>
              <a:off x="761716" y="2545181"/>
              <a:ext cx="1636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hlinkClick r:id="rId3"/>
                </a:rPr>
                <a:t>https://1.sg/</a:t>
              </a:r>
              <a:endParaRPr lang="en-SG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026A248-A6A7-486A-8C26-857CD6955D59}"/>
              </a:ext>
            </a:extLst>
          </p:cNvPr>
          <p:cNvGrpSpPr/>
          <p:nvPr/>
        </p:nvGrpSpPr>
        <p:grpSpPr>
          <a:xfrm>
            <a:off x="3544617" y="2637143"/>
            <a:ext cx="6128283" cy="4038824"/>
            <a:chOff x="3544617" y="2637143"/>
            <a:chExt cx="6128283" cy="4038824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565B21B-7575-4EDC-BDC7-01F533CE366D}"/>
                </a:ext>
              </a:extLst>
            </p:cNvPr>
            <p:cNvSpPr/>
            <p:nvPr/>
          </p:nvSpPr>
          <p:spPr>
            <a:xfrm rot="5400000">
              <a:off x="5914302" y="3827225"/>
              <a:ext cx="1146543" cy="2977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5A2245-45CD-4536-BB82-B45FA5FA4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0242" y="4720236"/>
              <a:ext cx="2516252" cy="1955731"/>
            </a:xfrm>
            <a:prstGeom prst="rect">
              <a:avLst/>
            </a:prstGeom>
          </p:spPr>
        </p:pic>
        <p:sp>
          <p:nvSpPr>
            <p:cNvPr id="14" name="Arrow: Curved Left 13">
              <a:extLst>
                <a:ext uri="{FF2B5EF4-FFF2-40B4-BE49-F238E27FC236}">
                  <a16:creationId xmlns:a16="http://schemas.microsoft.com/office/drawing/2014/main" id="{4F604356-9729-46F4-B823-1950BC7E49C6}"/>
                </a:ext>
              </a:extLst>
            </p:cNvPr>
            <p:cNvSpPr/>
            <p:nvPr/>
          </p:nvSpPr>
          <p:spPr>
            <a:xfrm rot="10800000">
              <a:off x="3544617" y="2637143"/>
              <a:ext cx="1729075" cy="336463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7A132D47-B710-4417-857B-3E115FE52774}"/>
                </a:ext>
              </a:extLst>
            </p:cNvPr>
            <p:cNvSpPr/>
            <p:nvPr/>
          </p:nvSpPr>
          <p:spPr>
            <a:xfrm>
              <a:off x="8101276" y="4414410"/>
              <a:ext cx="1571624" cy="1349405"/>
            </a:xfrm>
            <a:prstGeom prst="bentUpArrow">
              <a:avLst>
                <a:gd name="adj1" fmla="val 11842"/>
                <a:gd name="adj2" fmla="val 1842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DA965D7-E62E-4ED5-BA1A-308CF9B22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3397" y="4886660"/>
              <a:ext cx="587381" cy="5787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454E20-1BC3-4648-835E-A47FB1AFCBAB}"/>
                </a:ext>
              </a:extLst>
            </p:cNvPr>
            <p:cNvSpPr txBox="1"/>
            <p:nvPr/>
          </p:nvSpPr>
          <p:spPr>
            <a:xfrm>
              <a:off x="3684093" y="4424993"/>
              <a:ext cx="1088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b="1" dirty="0" err="1">
                  <a:solidFill>
                    <a:srgbClr val="002060"/>
                  </a:solidFill>
                </a:rPr>
                <a:t>DApp</a:t>
              </a:r>
              <a:r>
                <a:rPr lang="en-SG" sz="1400" b="1" dirty="0">
                  <a:solidFill>
                    <a:srgbClr val="002060"/>
                  </a:solidFill>
                </a:rPr>
                <a:t> Token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E9D4CE-FFAA-42D1-96EF-66C61C555C22}"/>
                </a:ext>
              </a:extLst>
            </p:cNvPr>
            <p:cNvSpPr txBox="1"/>
            <p:nvPr/>
          </p:nvSpPr>
          <p:spPr>
            <a:xfrm>
              <a:off x="4322580" y="5544212"/>
              <a:ext cx="1088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b="1" dirty="0">
                  <a:solidFill>
                    <a:srgbClr val="002060"/>
                  </a:solidFill>
                </a:rPr>
                <a:t>Interest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F41C534-94D6-4975-AE66-439BDF89E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735" y="3852773"/>
            <a:ext cx="588907" cy="5889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1763A6-9CB2-4E8D-A53A-7B7AEC78B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967" y="3598118"/>
            <a:ext cx="540990" cy="5093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C856FF9-A7BD-4B78-8B96-D8D911021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6036" y="617198"/>
            <a:ext cx="1571625" cy="2481152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F5B42C25-B67E-42E6-821C-FA697D4F7521}"/>
              </a:ext>
            </a:extLst>
          </p:cNvPr>
          <p:cNvSpPr/>
          <p:nvPr/>
        </p:nvSpPr>
        <p:spPr>
          <a:xfrm>
            <a:off x="7027901" y="2137287"/>
            <a:ext cx="772567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DF6FC32-8150-43C5-AEBF-B55DD79CADC2}"/>
              </a:ext>
            </a:extLst>
          </p:cNvPr>
          <p:cNvSpPr/>
          <p:nvPr/>
        </p:nvSpPr>
        <p:spPr>
          <a:xfrm flipH="1">
            <a:off x="9723229" y="2137287"/>
            <a:ext cx="627320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Graphic 31" descr="Hold Gesture">
            <a:extLst>
              <a:ext uri="{FF2B5EF4-FFF2-40B4-BE49-F238E27FC236}">
                <a16:creationId xmlns:a16="http://schemas.microsoft.com/office/drawing/2014/main" id="{CC6DD5B0-4CD7-4AC3-A8B2-6202546DE9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77099" y="3098350"/>
            <a:ext cx="591737" cy="59173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0D4CB01-111E-439B-91C4-B278B5D7EE20}"/>
              </a:ext>
            </a:extLst>
          </p:cNvPr>
          <p:cNvGrpSpPr/>
          <p:nvPr/>
        </p:nvGrpSpPr>
        <p:grpSpPr>
          <a:xfrm>
            <a:off x="6034188" y="1494499"/>
            <a:ext cx="1179568" cy="1184388"/>
            <a:chOff x="2908436" y="2865956"/>
            <a:chExt cx="1179568" cy="118438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A9C2F8C-CF49-452F-86BE-0620E19F0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04372" y="2865956"/>
              <a:ext cx="387697" cy="93816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26DE2F-CCCF-45FE-AB9E-F98B3DC64549}"/>
                </a:ext>
              </a:extLst>
            </p:cNvPr>
            <p:cNvSpPr txBox="1"/>
            <p:nvPr/>
          </p:nvSpPr>
          <p:spPr>
            <a:xfrm>
              <a:off x="2908436" y="3804123"/>
              <a:ext cx="117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b="1" dirty="0"/>
                <a:t>Private Lenders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E16831-D423-4F0F-8D5A-1768BE06184E}"/>
              </a:ext>
            </a:extLst>
          </p:cNvPr>
          <p:cNvGrpSpPr/>
          <p:nvPr/>
        </p:nvGrpSpPr>
        <p:grpSpPr>
          <a:xfrm>
            <a:off x="10250716" y="1842172"/>
            <a:ext cx="1179568" cy="797969"/>
            <a:chOff x="7124964" y="3213629"/>
            <a:chExt cx="1179568" cy="79796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72BF75A-9688-4156-ABC9-B2FF69CCF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50669" y="3213629"/>
              <a:ext cx="728157" cy="55174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B24C87-E9F8-4485-B2DF-8DEB92A378AA}"/>
                </a:ext>
              </a:extLst>
            </p:cNvPr>
            <p:cNvSpPr txBox="1"/>
            <p:nvPr/>
          </p:nvSpPr>
          <p:spPr>
            <a:xfrm>
              <a:off x="7124964" y="3765377"/>
              <a:ext cx="117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b="1" dirty="0"/>
                <a:t>Borrowers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8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8A5F-9362-49DD-95DB-9B0D4F08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" y="25520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Demo</a:t>
            </a:r>
            <a:br>
              <a:rPr lang="en-SG" dirty="0"/>
            </a:br>
            <a:r>
              <a:rPr lang="en-SG" dirty="0"/>
              <a:t>+</a:t>
            </a:r>
            <a:br>
              <a:rPr lang="en-SG" dirty="0"/>
            </a:br>
            <a:r>
              <a:rPr lang="en-SG" dirty="0"/>
              <a:t>Disclosure</a:t>
            </a:r>
          </a:p>
        </p:txBody>
      </p:sp>
    </p:spTree>
    <p:extLst>
      <p:ext uri="{BB962C8B-B14F-4D97-AF65-F5344CB8AC3E}">
        <p14:creationId xmlns:p14="http://schemas.microsoft.com/office/powerpoint/2010/main" val="207144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7732CF7-EBEB-4FD1-AB07-0B0761F5E06A}"/>
              </a:ext>
            </a:extLst>
          </p:cNvPr>
          <p:cNvGrpSpPr/>
          <p:nvPr/>
        </p:nvGrpSpPr>
        <p:grpSpPr>
          <a:xfrm>
            <a:off x="5765564" y="100771"/>
            <a:ext cx="6271874" cy="1448119"/>
            <a:chOff x="87759" y="153041"/>
            <a:chExt cx="6271874" cy="14481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92E8BE-EF08-4D56-9F73-9D5A41ED6AB4}"/>
                </a:ext>
              </a:extLst>
            </p:cNvPr>
            <p:cNvSpPr txBox="1"/>
            <p:nvPr/>
          </p:nvSpPr>
          <p:spPr>
            <a:xfrm>
              <a:off x="175234" y="493164"/>
              <a:ext cx="6184399" cy="1107996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>
                  <a:hlinkClick r:id="rId2"/>
                </a:rPr>
                <a:t>event</a:t>
              </a:r>
              <a:r>
                <a:rPr lang="en-SG" sz="1100" b="1" dirty="0"/>
                <a:t> Transfer(address indexed _from, address indexed _to, uint256 _value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/>
                <a:t>event Approval(address indexed _owner, address indexed _spender, uint256 _value);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SG" sz="11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>
                  <a:hlinkClick r:id="rId3"/>
                </a:rPr>
                <a:t>function</a:t>
              </a:r>
              <a:r>
                <a:rPr lang="en-SG" sz="1100" b="1" dirty="0"/>
                <a:t> transfer(address _to, uint256 _value) public returns (bool success)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/>
                <a:t>function approve(address _spender, uint256 _value) public returns (bool success)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/>
                <a:t>function </a:t>
              </a:r>
              <a:r>
                <a:rPr lang="en-SG" sz="1100" b="1" dirty="0" err="1"/>
                <a:t>transferFrom</a:t>
              </a:r>
              <a:r>
                <a:rPr lang="en-SG" sz="1100" b="1" dirty="0"/>
                <a:t>(address _from, address _to, uint256 _value) public returns (bool success)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FD9310-371E-4AC5-AA2E-228B90582F64}"/>
                </a:ext>
              </a:extLst>
            </p:cNvPr>
            <p:cNvSpPr txBox="1"/>
            <p:nvPr/>
          </p:nvSpPr>
          <p:spPr>
            <a:xfrm>
              <a:off x="87759" y="153041"/>
              <a:ext cx="2624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 dirty="0" err="1">
                  <a:solidFill>
                    <a:srgbClr val="FF0000"/>
                  </a:solidFill>
                </a:rPr>
                <a:t>DAppToken.sol</a:t>
              </a:r>
              <a:r>
                <a:rPr lang="en-SG" sz="1400" b="1" dirty="0">
                  <a:solidFill>
                    <a:srgbClr val="FF0000"/>
                  </a:solidFill>
                </a:rPr>
                <a:t> &amp; 1SGToken.sol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B1450F-57DD-474C-B383-C5B0CFD78717}"/>
              </a:ext>
            </a:extLst>
          </p:cNvPr>
          <p:cNvGrpSpPr/>
          <p:nvPr/>
        </p:nvGrpSpPr>
        <p:grpSpPr>
          <a:xfrm>
            <a:off x="5765564" y="1808375"/>
            <a:ext cx="2992793" cy="936133"/>
            <a:chOff x="87759" y="1950653"/>
            <a:chExt cx="2992793" cy="9361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A4980C-DFC1-4DAD-AE52-3450085C5772}"/>
                </a:ext>
              </a:extLst>
            </p:cNvPr>
            <p:cNvSpPr txBox="1"/>
            <p:nvPr/>
          </p:nvSpPr>
          <p:spPr>
            <a:xfrm>
              <a:off x="87759" y="1950653"/>
              <a:ext cx="1328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 dirty="0" err="1">
                  <a:solidFill>
                    <a:srgbClr val="FF0000"/>
                  </a:solidFill>
                </a:rPr>
                <a:t>TokenFarm.sol</a:t>
              </a:r>
              <a:endParaRPr lang="en-SG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0B161C-CE4D-41DB-96CC-88FA2EFD3FE5}"/>
                </a:ext>
              </a:extLst>
            </p:cNvPr>
            <p:cNvSpPr txBox="1"/>
            <p:nvPr/>
          </p:nvSpPr>
          <p:spPr>
            <a:xfrm>
              <a:off x="189768" y="2286622"/>
              <a:ext cx="2890784" cy="6001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/>
                <a:t>function </a:t>
              </a:r>
              <a:r>
                <a:rPr lang="en-SG" sz="1100" b="1" dirty="0" err="1"/>
                <a:t>stakeTokens</a:t>
              </a:r>
              <a:r>
                <a:rPr lang="en-SG" sz="1100" b="1" dirty="0"/>
                <a:t>(</a:t>
              </a:r>
              <a:r>
                <a:rPr lang="en-SG" sz="1100" b="1" dirty="0" err="1"/>
                <a:t>uint</a:t>
              </a:r>
              <a:r>
                <a:rPr lang="en-SG" sz="1100" b="1" dirty="0"/>
                <a:t> _amount) public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/>
                <a:t>function </a:t>
              </a:r>
              <a:r>
                <a:rPr lang="en-SG" sz="1100" b="1" dirty="0" err="1"/>
                <a:t>unstakeTokens</a:t>
              </a:r>
              <a:r>
                <a:rPr lang="en-SG" sz="1100" b="1" dirty="0"/>
                <a:t>() public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/>
                <a:t>function </a:t>
              </a:r>
              <a:r>
                <a:rPr lang="en-SG" sz="1100" b="1" dirty="0" err="1"/>
                <a:t>issueTokens</a:t>
              </a:r>
              <a:r>
                <a:rPr lang="en-SG" sz="1100" b="1" dirty="0"/>
                <a:t>() public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BF73C5-5A3F-4836-9A34-EDB9C7230EFA}"/>
              </a:ext>
            </a:extLst>
          </p:cNvPr>
          <p:cNvGrpSpPr/>
          <p:nvPr/>
        </p:nvGrpSpPr>
        <p:grpSpPr>
          <a:xfrm>
            <a:off x="5814851" y="2903611"/>
            <a:ext cx="1328377" cy="907941"/>
            <a:chOff x="578897" y="2948595"/>
            <a:chExt cx="1328377" cy="90794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A97211A-CCBF-43C1-83C4-16F4CB910990}"/>
                </a:ext>
              </a:extLst>
            </p:cNvPr>
            <p:cNvSpPr txBox="1"/>
            <p:nvPr/>
          </p:nvSpPr>
          <p:spPr>
            <a:xfrm>
              <a:off x="655375" y="3256372"/>
              <a:ext cx="1009243" cy="6001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/>
                <a:t>Main.js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/>
                <a:t>Navbar.js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100" b="1" dirty="0"/>
                <a:t>App.js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A72F4A2-9CF2-44C7-BC8C-BFD34B89772F}"/>
                </a:ext>
              </a:extLst>
            </p:cNvPr>
            <p:cNvSpPr txBox="1"/>
            <p:nvPr/>
          </p:nvSpPr>
          <p:spPr>
            <a:xfrm>
              <a:off x="578897" y="2948595"/>
              <a:ext cx="1328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 dirty="0">
                  <a:solidFill>
                    <a:srgbClr val="FF0000"/>
                  </a:solidFill>
                </a:rPr>
                <a:t>React JS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AF452C3-E98D-4A5C-99BF-594A6D45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345" y="4130667"/>
            <a:ext cx="8684781" cy="2653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58D23-0CCD-405D-95A3-99F3CDA06923}"/>
              </a:ext>
            </a:extLst>
          </p:cNvPr>
          <p:cNvCxnSpPr>
            <a:cxnSpLocks/>
          </p:cNvCxnSpPr>
          <p:nvPr/>
        </p:nvCxnSpPr>
        <p:spPr>
          <a:xfrm>
            <a:off x="6646897" y="3370491"/>
            <a:ext cx="1658903" cy="155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712AD1-5562-4DC7-873C-400BF6D793D7}"/>
              </a:ext>
            </a:extLst>
          </p:cNvPr>
          <p:cNvCxnSpPr>
            <a:cxnSpLocks/>
          </p:cNvCxnSpPr>
          <p:nvPr/>
        </p:nvCxnSpPr>
        <p:spPr>
          <a:xfrm>
            <a:off x="6734175" y="3568751"/>
            <a:ext cx="4000500" cy="94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F78777-EE9F-4138-B747-FCBBA2D2CFA6}"/>
              </a:ext>
            </a:extLst>
          </p:cNvPr>
          <p:cNvCxnSpPr>
            <a:cxnSpLocks/>
          </p:cNvCxnSpPr>
          <p:nvPr/>
        </p:nvCxnSpPr>
        <p:spPr>
          <a:xfrm>
            <a:off x="6563243" y="3689606"/>
            <a:ext cx="1047232" cy="2501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526E91-70DF-43F2-96C4-D64555D87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831" y="4233481"/>
            <a:ext cx="1755992" cy="1364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59131-66F5-47C9-A132-4A703706B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246" y="1536216"/>
            <a:ext cx="540990" cy="5093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205480-F35F-42EC-A430-A032EE4B162E}"/>
              </a:ext>
            </a:extLst>
          </p:cNvPr>
          <p:cNvSpPr txBox="1"/>
          <p:nvPr/>
        </p:nvSpPr>
        <p:spPr>
          <a:xfrm>
            <a:off x="2150360" y="1259692"/>
            <a:ext cx="108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 err="1">
                <a:solidFill>
                  <a:srgbClr val="002060"/>
                </a:solidFill>
              </a:rPr>
              <a:t>DApp</a:t>
            </a:r>
            <a:r>
              <a:rPr lang="en-SG" sz="1400" b="1" dirty="0">
                <a:solidFill>
                  <a:srgbClr val="002060"/>
                </a:solidFill>
              </a:rPr>
              <a:t> Token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C82FD6-3734-4FDE-8FDB-DC73B76944BC}"/>
              </a:ext>
            </a:extLst>
          </p:cNvPr>
          <p:cNvSpPr txBox="1"/>
          <p:nvPr/>
        </p:nvSpPr>
        <p:spPr>
          <a:xfrm>
            <a:off x="1205378" y="1266161"/>
            <a:ext cx="108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002060"/>
                </a:solidFill>
              </a:rPr>
              <a:t>1SG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508F2-AD70-4F7C-B756-699345EC5883}"/>
              </a:ext>
            </a:extLst>
          </p:cNvPr>
          <p:cNvSpPr txBox="1"/>
          <p:nvPr/>
        </p:nvSpPr>
        <p:spPr>
          <a:xfrm>
            <a:off x="1452318" y="3927333"/>
            <a:ext cx="180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 err="1">
                <a:solidFill>
                  <a:srgbClr val="002060"/>
                </a:solidFill>
              </a:rPr>
              <a:t>DApp</a:t>
            </a:r>
            <a:r>
              <a:rPr lang="en-SG" sz="1400" b="1" dirty="0">
                <a:solidFill>
                  <a:srgbClr val="002060"/>
                </a:solidFill>
              </a:rPr>
              <a:t> Token Farm</a:t>
            </a:r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C4D11387-1224-4548-BDEA-79CEEDAC0F77}"/>
              </a:ext>
            </a:extLst>
          </p:cNvPr>
          <p:cNvSpPr/>
          <p:nvPr/>
        </p:nvSpPr>
        <p:spPr>
          <a:xfrm>
            <a:off x="1441575" y="2715441"/>
            <a:ext cx="1541850" cy="6669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React </a:t>
            </a:r>
            <a:r>
              <a:rPr lang="en-SG" sz="1200" dirty="0" err="1">
                <a:solidFill>
                  <a:schemeClr val="tx1"/>
                </a:solidFill>
              </a:rPr>
              <a:t>js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8988DEC7-4ED8-4E30-936A-B06C67D3EB9F}"/>
              </a:ext>
            </a:extLst>
          </p:cNvPr>
          <p:cNvSpPr/>
          <p:nvPr/>
        </p:nvSpPr>
        <p:spPr>
          <a:xfrm>
            <a:off x="2150360" y="3468685"/>
            <a:ext cx="231212" cy="462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8F215-2300-47A8-AC9D-1E14772EA2C1}"/>
              </a:ext>
            </a:extLst>
          </p:cNvPr>
          <p:cNvSpPr txBox="1"/>
          <p:nvPr/>
        </p:nvSpPr>
        <p:spPr>
          <a:xfrm>
            <a:off x="2319459" y="3593544"/>
            <a:ext cx="864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1" dirty="0">
                <a:highlight>
                  <a:srgbClr val="FFFF00"/>
                </a:highlight>
              </a:rPr>
              <a:t>web3js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00D13-EF42-451C-99F3-0C5A5DE09EE2}"/>
              </a:ext>
            </a:extLst>
          </p:cNvPr>
          <p:cNvSpPr txBox="1"/>
          <p:nvPr/>
        </p:nvSpPr>
        <p:spPr>
          <a:xfrm>
            <a:off x="2005541" y="4699726"/>
            <a:ext cx="86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highlight>
                  <a:srgbClr val="FFFF00"/>
                </a:highlight>
              </a:rPr>
              <a:t>Ganache</a:t>
            </a:r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4A3642FF-1A27-4521-8A2B-BB5239FF0499}"/>
              </a:ext>
            </a:extLst>
          </p:cNvPr>
          <p:cNvSpPr/>
          <p:nvPr/>
        </p:nvSpPr>
        <p:spPr>
          <a:xfrm rot="1898621">
            <a:off x="2428514" y="2118908"/>
            <a:ext cx="236233" cy="5685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48929DAE-90E3-4D26-B08E-1CEAE8E6A030}"/>
              </a:ext>
            </a:extLst>
          </p:cNvPr>
          <p:cNvSpPr/>
          <p:nvPr/>
        </p:nvSpPr>
        <p:spPr>
          <a:xfrm rot="8676019">
            <a:off x="1791252" y="2132055"/>
            <a:ext cx="236233" cy="5685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3A2AADD-637F-4301-9800-A79C6DE65B03}"/>
              </a:ext>
            </a:extLst>
          </p:cNvPr>
          <p:cNvGrpSpPr/>
          <p:nvPr/>
        </p:nvGrpSpPr>
        <p:grpSpPr>
          <a:xfrm>
            <a:off x="105815" y="4251591"/>
            <a:ext cx="1338328" cy="1351583"/>
            <a:chOff x="9019714" y="3047108"/>
            <a:chExt cx="1338328" cy="13515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E3F8F5-E89A-4B24-B375-4D924943B7B9}"/>
                </a:ext>
              </a:extLst>
            </p:cNvPr>
            <p:cNvSpPr/>
            <p:nvPr/>
          </p:nvSpPr>
          <p:spPr>
            <a:xfrm>
              <a:off x="9019714" y="3047108"/>
              <a:ext cx="1321630" cy="1351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3E5743-061D-4126-8A7C-D5423D6F21AC}"/>
                </a:ext>
              </a:extLst>
            </p:cNvPr>
            <p:cNvSpPr txBox="1"/>
            <p:nvPr/>
          </p:nvSpPr>
          <p:spPr>
            <a:xfrm>
              <a:off x="9140633" y="3853913"/>
              <a:ext cx="1187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b="1" dirty="0">
                  <a:solidFill>
                    <a:srgbClr val="FF0000"/>
                  </a:solidFill>
                </a:rPr>
                <a:t>1SGToken.sol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D382C7-98C9-46B3-A6F5-A2857CA98DDB}"/>
                </a:ext>
              </a:extLst>
            </p:cNvPr>
            <p:cNvSpPr txBox="1"/>
            <p:nvPr/>
          </p:nvSpPr>
          <p:spPr>
            <a:xfrm>
              <a:off x="9070298" y="4086048"/>
              <a:ext cx="1287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b="1" dirty="0" err="1">
                  <a:solidFill>
                    <a:srgbClr val="FF0000"/>
                  </a:solidFill>
                </a:rPr>
                <a:t>DAppToken.sol</a:t>
              </a:r>
              <a:endParaRPr lang="en-SG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D0FA7B-D1E0-4256-8916-1654C1F5196C}"/>
                </a:ext>
              </a:extLst>
            </p:cNvPr>
            <p:cNvSpPr txBox="1"/>
            <p:nvPr/>
          </p:nvSpPr>
          <p:spPr>
            <a:xfrm>
              <a:off x="9036656" y="3100420"/>
              <a:ext cx="1287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b="1" dirty="0" err="1">
                  <a:solidFill>
                    <a:srgbClr val="FF0000"/>
                  </a:solidFill>
                </a:rPr>
                <a:t>TokenFarm.sol</a:t>
              </a:r>
              <a:endParaRPr lang="en-SG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6E369A15-98D4-4C82-91CF-0B2F54C5EF37}"/>
                </a:ext>
              </a:extLst>
            </p:cNvPr>
            <p:cNvSpPr/>
            <p:nvPr/>
          </p:nvSpPr>
          <p:spPr>
            <a:xfrm rot="10800000">
              <a:off x="9571442" y="3467005"/>
              <a:ext cx="251192" cy="396185"/>
            </a:xfrm>
            <a:prstGeom prst="downArrow">
              <a:avLst>
                <a:gd name="adj1" fmla="val 48430"/>
                <a:gd name="adj2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7525707-6E30-4B08-AA5E-6C555F13D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741" y="527699"/>
            <a:ext cx="1057275" cy="6953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4BF1B7-049F-40C4-AC91-ACB4EF7CABBA}"/>
              </a:ext>
            </a:extLst>
          </p:cNvPr>
          <p:cNvSpPr txBox="1"/>
          <p:nvPr/>
        </p:nvSpPr>
        <p:spPr>
          <a:xfrm>
            <a:off x="1664511" y="294010"/>
            <a:ext cx="143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002060"/>
                </a:solidFill>
              </a:rPr>
              <a:t>Private Lenders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7AA67-1266-48BF-9048-DDF75EA4C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826" y="1497754"/>
            <a:ext cx="576875" cy="5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7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398D1-640C-4C0D-A475-2C6CBC94CF6E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References …</a:t>
            </a:r>
          </a:p>
          <a:p>
            <a:endParaRPr lang="en-SG" sz="1800" dirty="0"/>
          </a:p>
          <a:p>
            <a:r>
              <a:rPr lang="en-SG" sz="1800" dirty="0"/>
              <a:t>1. Main</a:t>
            </a:r>
            <a:endParaRPr lang="en-SG" sz="1800" dirty="0">
              <a:hlinkClick r:id="rId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>
                <a:hlinkClick r:id="rId2"/>
              </a:rPr>
              <a:t>https://docs.soliditylang.org/en/v0.7.5/contracts.html</a:t>
            </a:r>
            <a:endParaRPr lang="en-SG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>
                <a:hlinkClick r:id="rId3"/>
              </a:rPr>
              <a:t>https://web3js.readthedocs.io/en/v1.3.0/</a:t>
            </a:r>
            <a:endParaRPr lang="en-SG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>
                <a:hlinkClick r:id="rId4"/>
              </a:rPr>
              <a:t>https://eips.ethereum.org/EIPS/eip-20</a:t>
            </a:r>
            <a:endParaRPr lang="en-SG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>
                <a:hlinkClick r:id="rId5"/>
              </a:rPr>
              <a:t>https://reactjs.org/</a:t>
            </a:r>
            <a:endParaRPr lang="en-SG" sz="1800" dirty="0"/>
          </a:p>
          <a:p>
            <a:endParaRPr lang="en-SG" sz="1800" dirty="0"/>
          </a:p>
          <a:p>
            <a:r>
              <a:rPr lang="en-SG" sz="1800" dirty="0"/>
              <a:t>2.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>
                <a:hlinkClick r:id="rId6"/>
              </a:rPr>
              <a:t>https://medium.com/metamask/https-medium-com-metamask-breaking-change-injecting-web3-7722797916a8</a:t>
            </a:r>
            <a:endParaRPr lang="en-SG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/>
              <a:t>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 err="1"/>
              <a:t>StackOverflow</a:t>
            </a:r>
            <a:endParaRPr lang="en-SG" sz="1800" dirty="0"/>
          </a:p>
          <a:p>
            <a:endParaRPr lang="en-SG" sz="1800" dirty="0"/>
          </a:p>
          <a:p>
            <a:r>
              <a:rPr lang="en-SG" sz="1800" dirty="0"/>
              <a:t>3. Videos &amp; Website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 err="1"/>
              <a:t>DappUniversity</a:t>
            </a:r>
            <a:r>
              <a:rPr lang="en-SG" sz="1800" dirty="0"/>
              <a:t>/Bootcamp (React </a:t>
            </a:r>
            <a:r>
              <a:rPr lang="en-SG" sz="1800" dirty="0" err="1"/>
              <a:t>js</a:t>
            </a:r>
            <a:r>
              <a:rPr lang="en-SG" sz="1800" dirty="0"/>
              <a:t>, Smart Contract)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/>
              <a:t>Eat The Block (</a:t>
            </a:r>
            <a:r>
              <a:rPr lang="en-SG" sz="1800" dirty="0" err="1"/>
              <a:t>Openzeppelin</a:t>
            </a:r>
            <a:r>
              <a:rPr lang="en-SG" sz="1800" dirty="0"/>
              <a:t>, Truffle, Ganache, Web3, Smart Contract)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/>
              <a:t>Will It Scale (Solidity for Beginner)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/>
              <a:t>Shlomi </a:t>
            </a:r>
            <a:r>
              <a:rPr lang="en-SG" sz="1800" dirty="0" err="1"/>
              <a:t>Zeltsinger</a:t>
            </a:r>
            <a:r>
              <a:rPr lang="en-SG" sz="1800" dirty="0"/>
              <a:t> (Truffle)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/>
              <a:t>Filip Martinsson (Truffle &amp; Web3)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 err="1"/>
              <a:t>Tutorialslum</a:t>
            </a:r>
            <a:r>
              <a:rPr lang="en-SG" sz="1800" dirty="0"/>
              <a:t> (</a:t>
            </a:r>
            <a:r>
              <a:rPr lang="en-SG" sz="1800" dirty="0" err="1"/>
              <a:t>DApp</a:t>
            </a:r>
            <a:r>
              <a:rPr lang="en-SG" sz="1800" dirty="0"/>
              <a:t> for Beginner)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800" dirty="0"/>
              <a:t>Giveth (</a:t>
            </a:r>
            <a:r>
              <a:rPr lang="en-SG" sz="1800" dirty="0" err="1"/>
              <a:t>DApp</a:t>
            </a:r>
            <a:r>
              <a:rPr lang="en-SG" sz="1800" dirty="0"/>
              <a:t> Step by Step)</a:t>
            </a:r>
          </a:p>
        </p:txBody>
      </p:sp>
    </p:spTree>
    <p:extLst>
      <p:ext uri="{BB962C8B-B14F-4D97-AF65-F5344CB8AC3E}">
        <p14:creationId xmlns:p14="http://schemas.microsoft.com/office/powerpoint/2010/main" val="1488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4F3D-CDE3-4CCF-9B71-EB6581D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Demo steps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A7B7-0CFF-485A-B325-0E8C046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SG" dirty="0"/>
              <a:t>Compile:</a:t>
            </a:r>
          </a:p>
          <a:p>
            <a:r>
              <a:rPr lang="en-SG" dirty="0"/>
              <a:t>In </a:t>
            </a:r>
            <a:r>
              <a:rPr lang="en-SG" dirty="0" err="1"/>
              <a:t>VSCode</a:t>
            </a:r>
            <a:r>
              <a:rPr lang="en-SG" dirty="0"/>
              <a:t>, run Terminal</a:t>
            </a:r>
          </a:p>
          <a:p>
            <a:pPr lvl="1"/>
            <a:r>
              <a:rPr lang="en-SG"/>
              <a:t>Truffle compile</a:t>
            </a:r>
          </a:p>
          <a:p>
            <a:pPr marL="0" indent="0">
              <a:buNone/>
            </a:pPr>
            <a:r>
              <a:rPr lang="en-SG" dirty="0"/>
              <a:t>Deploy:</a:t>
            </a:r>
          </a:p>
          <a:p>
            <a:r>
              <a:rPr lang="en-SG" dirty="0"/>
              <a:t>In Windows, run ganache</a:t>
            </a:r>
          </a:p>
          <a:p>
            <a:r>
              <a:rPr lang="en-SG" dirty="0"/>
              <a:t>In </a:t>
            </a:r>
            <a:r>
              <a:rPr lang="en-SG" dirty="0" err="1"/>
              <a:t>VSCode</a:t>
            </a:r>
            <a:r>
              <a:rPr lang="en-SG" dirty="0"/>
              <a:t>, run Terminal</a:t>
            </a:r>
          </a:p>
          <a:p>
            <a:pPr lvl="1"/>
            <a:r>
              <a:rPr lang="en-SG" dirty="0"/>
              <a:t>Truffle migrate --reset</a:t>
            </a:r>
          </a:p>
          <a:p>
            <a:pPr lvl="1"/>
            <a:r>
              <a:rPr lang="en-SG" dirty="0" err="1"/>
              <a:t>nmp</a:t>
            </a:r>
            <a:r>
              <a:rPr lang="en-SG" dirty="0"/>
              <a:t> run start</a:t>
            </a:r>
          </a:p>
          <a:p>
            <a:r>
              <a:rPr lang="en-SG" dirty="0" err="1"/>
              <a:t>Goto</a:t>
            </a:r>
            <a:r>
              <a:rPr lang="en-SG" dirty="0"/>
              <a:t> </a:t>
            </a:r>
            <a:r>
              <a:rPr lang="en-SG" dirty="0" err="1"/>
              <a:t>Metamask</a:t>
            </a:r>
            <a:r>
              <a:rPr lang="en-SG" dirty="0"/>
              <a:t> login and select account</a:t>
            </a:r>
          </a:p>
          <a:p>
            <a:r>
              <a:rPr lang="en-SG" dirty="0" err="1"/>
              <a:t>Goto</a:t>
            </a:r>
            <a:r>
              <a:rPr lang="en-SG" dirty="0"/>
              <a:t> website and stake</a:t>
            </a:r>
          </a:p>
          <a:p>
            <a:r>
              <a:rPr lang="en-SG" dirty="0"/>
              <a:t>In </a:t>
            </a:r>
            <a:r>
              <a:rPr lang="en-SG" dirty="0" err="1"/>
              <a:t>VSCode</a:t>
            </a:r>
            <a:r>
              <a:rPr lang="en-SG" dirty="0"/>
              <a:t>, run another Terminal</a:t>
            </a:r>
          </a:p>
          <a:p>
            <a:pPr lvl="1"/>
            <a:r>
              <a:rPr lang="en-SG" dirty="0"/>
              <a:t>Truffle exec scripts/issue-token.js</a:t>
            </a:r>
          </a:p>
          <a:p>
            <a:r>
              <a:rPr lang="en-SG" dirty="0" err="1"/>
              <a:t>Goto</a:t>
            </a:r>
            <a:r>
              <a:rPr lang="en-SG" dirty="0"/>
              <a:t> website to confirm </a:t>
            </a:r>
            <a:r>
              <a:rPr lang="en-SG" dirty="0" err="1"/>
              <a:t>payout</a:t>
            </a:r>
            <a:r>
              <a:rPr lang="en-SG" dirty="0"/>
              <a:t> &amp; </a:t>
            </a:r>
            <a:r>
              <a:rPr lang="en-SG" dirty="0" err="1"/>
              <a:t>unstake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Test:</a:t>
            </a:r>
          </a:p>
          <a:p>
            <a:r>
              <a:rPr lang="en-SG" dirty="0"/>
              <a:t>Truffle test</a:t>
            </a:r>
          </a:p>
        </p:txBody>
      </p:sp>
    </p:spTree>
    <p:extLst>
      <p:ext uri="{BB962C8B-B14F-4D97-AF65-F5344CB8AC3E}">
        <p14:creationId xmlns:p14="http://schemas.microsoft.com/office/powerpoint/2010/main" val="258254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4F3D-CDE3-4CCF-9B71-EB6581D8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2559"/>
          </a:xfrm>
        </p:spPr>
        <p:txBody>
          <a:bodyPr>
            <a:normAutofit fontScale="90000"/>
          </a:bodyPr>
          <a:lstStyle/>
          <a:p>
            <a:r>
              <a:rPr lang="en-SG" dirty="0" err="1"/>
              <a:t>Metamask</a:t>
            </a:r>
            <a:r>
              <a:rPr lang="en-SG" dirty="0"/>
              <a:t>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751D3-AECA-46E9-BAD0-7E6A8ED96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7439"/>
            <a:ext cx="6800295" cy="103663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7B6036-29F0-490B-8282-03A406F3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7875"/>
            <a:ext cx="3990975" cy="481012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28D1893-A062-4396-93B9-F06B4AB8A73C}"/>
              </a:ext>
            </a:extLst>
          </p:cNvPr>
          <p:cNvSpPr/>
          <p:nvPr/>
        </p:nvSpPr>
        <p:spPr>
          <a:xfrm>
            <a:off x="3036163" y="3968318"/>
            <a:ext cx="1260629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7C32AB-BBC7-4E70-8C7A-0E846D059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960" y="2047874"/>
            <a:ext cx="2748995" cy="4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1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357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Demo + Disclosure</vt:lpstr>
      <vt:lpstr>PowerPoint Presentation</vt:lpstr>
      <vt:lpstr>PowerPoint Presentation</vt:lpstr>
      <vt:lpstr>Demo steps ..</vt:lpstr>
      <vt:lpstr>Metamask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JOO SAY</dc:creator>
  <cp:lastModifiedBy>TAN JOO SAY</cp:lastModifiedBy>
  <cp:revision>30</cp:revision>
  <dcterms:created xsi:type="dcterms:W3CDTF">2020-12-12T01:14:28Z</dcterms:created>
  <dcterms:modified xsi:type="dcterms:W3CDTF">2021-01-07T04:19:51Z</dcterms:modified>
</cp:coreProperties>
</file>