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35D5-F5DF-44D7-AA0E-477782E16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2F109-FF4C-4573-B463-ABCD78E3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3B1C3-F01D-4C61-9EF4-7D1379F4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76F-C8FD-4D1C-8635-B3C54F5C2A9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39FA3-45C5-49C7-AEA3-1A639524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FECC-6F5D-4EDD-A2A6-453B840D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30C9-B6EC-4021-9E06-4720AB0B47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61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1C68-8A11-4491-87B3-CE59CA6E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0ECAB-B230-4E65-8FE4-D0B6A572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8ECBA-310E-438F-8743-B77948FE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76F-C8FD-4D1C-8635-B3C54F5C2A9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218A-EBB7-4F28-89E7-276F6E30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A912-535E-4F52-81EA-3A2E7A74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30C9-B6EC-4021-9E06-4720AB0B47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052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9997B-DC04-4883-AB35-2BEA46D59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17711-5600-46C7-B6B4-2FFBCE78D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48900-30BE-4D72-89E9-1FB0D9F5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76F-C8FD-4D1C-8635-B3C54F5C2A9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62F08-59CA-4C22-A56E-421CB9D0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9D2F8-55BC-4F78-B1D2-0817169D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30C9-B6EC-4021-9E06-4720AB0B47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739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4FF4-E883-4AD1-974B-DA2165C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3E22-46EA-49E6-A13D-53B94014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2803-3800-43C6-A4C6-E586AABA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76F-C8FD-4D1C-8635-B3C54F5C2A9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CB86-1C82-48A9-AC08-DA65DC4F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B1F8-5541-4D96-B8E9-158FB11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30C9-B6EC-4021-9E06-4720AB0B47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69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1C5F-329E-48CB-91A9-3459A6A0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5C05D-EFD8-46BF-B814-9EB18F3A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9C28-051C-40C9-8B0E-3834DA0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76F-C8FD-4D1C-8635-B3C54F5C2A9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03B0-581F-4A00-8D2D-EFCBFB48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6035-F0FA-464E-B2C3-EA2509A7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30C9-B6EC-4021-9E06-4720AB0B47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37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16C2-F66A-46CE-B664-5A0989CD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CD29-D958-4827-8985-819644DAE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7FB5A-6C76-4035-B952-18769D78D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6A53B-2AB4-4E63-9313-2CD52620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76F-C8FD-4D1C-8635-B3C54F5C2A9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0292C-D708-46DA-90B3-98741B2B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BD44-CA24-4654-B48F-AB514BDA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30C9-B6EC-4021-9E06-4720AB0B47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01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D172-D362-48EF-B194-2DBFA1FA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2D74D-2B7A-441D-9A10-1466F56E9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3A8FB-9DED-4EB9-9142-82B452BF3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57E50-7205-4EBF-ABCB-506EC4AA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CA2BA-7682-4850-9542-EF4F08EDE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13BBE-3688-4811-8253-5A8EEAC2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76F-C8FD-4D1C-8635-B3C54F5C2A9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72DEF-F5F4-413B-A0D2-2D702FCC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E7BCD-8487-4000-846E-DAFD809C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30C9-B6EC-4021-9E06-4720AB0B47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682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429F-46CB-4D73-B64C-71DF2DC2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15B3C-EFDB-4B58-B17A-C69E544B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76F-C8FD-4D1C-8635-B3C54F5C2A9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0C31D-6703-40CE-9634-BBA50CDE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5F415-515C-49A1-B837-2F3D1B0E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30C9-B6EC-4021-9E06-4720AB0B47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844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95166-45F4-4D87-8A09-260CD1AF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76F-C8FD-4D1C-8635-B3C54F5C2A9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402C4-6FDE-4B23-A922-15D21D91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59853-4498-44A0-9762-AE4D337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30C9-B6EC-4021-9E06-4720AB0B47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59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73FF-4363-4950-9E18-EE67E3D0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13E0-EFF1-459F-A871-A4204AAB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3E974-2F3E-4C80-A274-B87995A7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44F6-9AD8-4C6A-B931-96F580AF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76F-C8FD-4D1C-8635-B3C54F5C2A9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A2BA3-B70E-40C7-A799-EEFBC7EB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B9602-FC4C-4CD0-8FFF-D76A58F7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30C9-B6EC-4021-9E06-4720AB0B47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997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3166-A6E9-471A-8D2B-A7DCC1E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F26DE-C6EC-496A-8539-9E3B2D5AC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50E0-F12D-4C0A-8FDB-9EF1B10E8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1D115-2168-4606-9DE8-22B4AC2C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76F-C8FD-4D1C-8635-B3C54F5C2A9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77AB4-5220-44E8-A7E8-C5077548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D54A4-D005-4C8B-9944-216C4717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30C9-B6EC-4021-9E06-4720AB0B47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62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21CF6-432A-40A3-A15A-6619F588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ECB4B-513C-4F79-9EB5-78DE80CD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564FB-F3CF-4F91-8DDC-9C860B141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2376F-C8FD-4D1C-8635-B3C54F5C2A9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05D3-2FB6-4656-9D6D-C451FB692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55AD-E459-456C-B28B-F1F97892F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30C9-B6EC-4021-9E06-4720AB0B47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00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2FFE-CE1D-4CF4-B6CE-9385F1C4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84" y="2103437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Chatbot Masterclass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2B44-D4EA-48BD-A0EA-340C0A5B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053" y="5708341"/>
            <a:ext cx="3514818" cy="690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400" b="1" dirty="0"/>
              <a:t>By Douglas Tan</a:t>
            </a:r>
          </a:p>
          <a:p>
            <a:pPr marL="0" indent="0">
              <a:buNone/>
            </a:pPr>
            <a:r>
              <a:rPr lang="en-SG" sz="1400" b="1" dirty="0"/>
              <a:t>Student ID: p7397372</a:t>
            </a:r>
          </a:p>
          <a:p>
            <a:pPr marL="0" indent="0">
              <a:buNone/>
            </a:pPr>
            <a:r>
              <a:rPr lang="en-SG" sz="1400" b="1" dirty="0"/>
              <a:t>Email : TAN_JOO_SAY01.pt@ichat.sp.edu.sg</a:t>
            </a:r>
          </a:p>
        </p:txBody>
      </p:sp>
    </p:spTree>
    <p:extLst>
      <p:ext uri="{BB962C8B-B14F-4D97-AF65-F5344CB8AC3E}">
        <p14:creationId xmlns:p14="http://schemas.microsoft.com/office/powerpoint/2010/main" val="36395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1E29AB-1340-4675-965E-517008AC0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30820"/>
              </p:ext>
            </p:extLst>
          </p:nvPr>
        </p:nvGraphicFramePr>
        <p:xfrm>
          <a:off x="0" y="719666"/>
          <a:ext cx="12192000" cy="637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698681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542052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188359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767222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90612321"/>
                    </a:ext>
                  </a:extLst>
                </a:gridCol>
              </a:tblGrid>
              <a:tr h="1227667">
                <a:tc>
                  <a:txBody>
                    <a:bodyPr/>
                    <a:lstStyle/>
                    <a:p>
                      <a:r>
                        <a:rPr lang="en-SG" dirty="0"/>
                        <a:t>Why are you building chatbot?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How is it going to interact?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How can you build a conversation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How are you going to get people to use?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How are you going to make money?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66787"/>
                  </a:ext>
                </a:extLst>
              </a:tr>
              <a:tr h="1227667">
                <a:tc>
                  <a:txBody>
                    <a:bodyPr/>
                    <a:lstStyle/>
                    <a:p>
                      <a:r>
                        <a:rPr lang="en-SG" dirty="0"/>
                        <a:t>Increase sales by reaching customers from other parts of Singapore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Target customer: &gt;= 13yo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Control the flow by providing menu to choose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Publish chatbot on FB Messenger &amp; Websites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Inform diners that website and FB Messenger can also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10939"/>
                  </a:ext>
                </a:extLst>
              </a:tr>
              <a:tr h="1227667">
                <a:tc>
                  <a:txBody>
                    <a:bodyPr/>
                    <a:lstStyle/>
                    <a:p>
                      <a:r>
                        <a:rPr lang="en-SG" dirty="0"/>
                        <a:t>Branding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Informal &amp; friendly 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Only 3 sizes – Small, Medium and Small</a:t>
                      </a:r>
                    </a:p>
                    <a:p>
                      <a:r>
                        <a:rPr lang="en-SG" dirty="0"/>
                        <a:t>Only 3 option – No chilli, chilli and extra chilli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Redirection from 3</a:t>
                      </a:r>
                      <a:r>
                        <a:rPr lang="en-SG" baseline="30000" dirty="0"/>
                        <a:t>rd</a:t>
                      </a:r>
                      <a:r>
                        <a:rPr lang="en-SG" dirty="0"/>
                        <a:t> parties website such as Food Gourmet, Tourism promotion, Hotel, Airlines,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Increase online delivery sales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65984"/>
                  </a:ext>
                </a:extLst>
              </a:tr>
              <a:tr h="1227667">
                <a:tc>
                  <a:txBody>
                    <a:bodyPr/>
                    <a:lstStyle/>
                    <a:p>
                      <a:r>
                        <a:rPr lang="en-SG" dirty="0"/>
                        <a:t>Digital presence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Simple and straight-forward order taking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Delivery or self collect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Viral marketing through fans and food lovers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Convenient and far reaching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02722"/>
                  </a:ext>
                </a:extLst>
              </a:tr>
              <a:tr h="1227667">
                <a:tc>
                  <a:txBody>
                    <a:bodyPr/>
                    <a:lstStyle/>
                    <a:p>
                      <a:r>
                        <a:rPr lang="en-SG" dirty="0"/>
                        <a:t>Online order shorten queue.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681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2C9538-95FA-4450-8BF4-09C1429F5BC1}"/>
              </a:ext>
            </a:extLst>
          </p:cNvPr>
          <p:cNvSpPr txBox="1"/>
          <p:nvPr/>
        </p:nvSpPr>
        <p:spPr>
          <a:xfrm>
            <a:off x="2042760" y="125265"/>
            <a:ext cx="852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Business Case for </a:t>
            </a:r>
            <a:r>
              <a:rPr lang="zh-CN" altLang="en-US" sz="2400" b="1" dirty="0"/>
              <a:t>天天来炒虾面 </a:t>
            </a:r>
            <a:r>
              <a:rPr lang="en-SG" altLang="zh-CN" sz="2400" b="1" dirty="0"/>
              <a:t>(come daily Fried </a:t>
            </a:r>
            <a:r>
              <a:rPr lang="en-SG" altLang="zh-CN" sz="2400" b="1" dirty="0" err="1"/>
              <a:t>Hokkien</a:t>
            </a:r>
            <a:r>
              <a:rPr lang="en-SG" altLang="zh-CN" sz="2400" b="1" dirty="0"/>
              <a:t> </a:t>
            </a:r>
            <a:r>
              <a:rPr lang="en-SG" altLang="zh-CN" sz="2400" b="1" dirty="0" err="1"/>
              <a:t>Mee</a:t>
            </a:r>
            <a:r>
              <a:rPr lang="en-SG" altLang="zh-CN" sz="2400" b="1" dirty="0"/>
              <a:t>)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412710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1A182E-B751-4981-8065-91F8B736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61912"/>
            <a:ext cx="9696450" cy="67341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209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47E0CD-A286-4C8F-9AF4-13771FC3D640}"/>
              </a:ext>
            </a:extLst>
          </p:cNvPr>
          <p:cNvSpPr/>
          <p:nvPr/>
        </p:nvSpPr>
        <p:spPr>
          <a:xfrm>
            <a:off x="4625266" y="326990"/>
            <a:ext cx="1074198" cy="319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Hi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5873C7-B4AE-4522-93F7-EF0B2C478159}"/>
              </a:ext>
            </a:extLst>
          </p:cNvPr>
          <p:cNvSpPr/>
          <p:nvPr/>
        </p:nvSpPr>
        <p:spPr>
          <a:xfrm>
            <a:off x="4128117" y="843380"/>
            <a:ext cx="2068497" cy="31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Default Welcome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DCA4A0-16A1-4B2D-B775-BC5D7AA33089}"/>
              </a:ext>
            </a:extLst>
          </p:cNvPr>
          <p:cNvSpPr/>
          <p:nvPr/>
        </p:nvSpPr>
        <p:spPr>
          <a:xfrm>
            <a:off x="6846162" y="1536578"/>
            <a:ext cx="2068497" cy="31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Size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563887-2E3C-42D2-9906-7AFDE1E9CA01}"/>
              </a:ext>
            </a:extLst>
          </p:cNvPr>
          <p:cNvSpPr/>
          <p:nvPr/>
        </p:nvSpPr>
        <p:spPr>
          <a:xfrm>
            <a:off x="4135513" y="1529909"/>
            <a:ext cx="2068497" cy="31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About 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84F61B-0E2A-4ADF-9452-6141CCC55305}"/>
              </a:ext>
            </a:extLst>
          </p:cNvPr>
          <p:cNvSpPr/>
          <p:nvPr/>
        </p:nvSpPr>
        <p:spPr>
          <a:xfrm>
            <a:off x="1208843" y="1536578"/>
            <a:ext cx="2068497" cy="31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Location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A4814B-66CD-400B-85CC-D5FCE6566F15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162365" y="646587"/>
            <a:ext cx="1" cy="19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0F0D78-649C-4812-8071-A0202506DB97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162366" y="1162976"/>
            <a:ext cx="7396" cy="36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13A8A4-25BE-4C10-A39F-C4296ABA89EE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5400000">
            <a:off x="3515928" y="-109860"/>
            <a:ext cx="373602" cy="2919274"/>
          </a:xfrm>
          <a:prstGeom prst="bentConnector3">
            <a:avLst>
              <a:gd name="adj1" fmla="val 286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5D1F44A-F19D-415C-A331-C4FCA930F73F}"/>
              </a:ext>
            </a:extLst>
          </p:cNvPr>
          <p:cNvSpPr/>
          <p:nvPr/>
        </p:nvSpPr>
        <p:spPr>
          <a:xfrm>
            <a:off x="2043344" y="2050742"/>
            <a:ext cx="399496" cy="3906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819054-5383-45BF-B1C5-CD3E937F53EF}"/>
              </a:ext>
            </a:extLst>
          </p:cNvPr>
          <p:cNvSpPr/>
          <p:nvPr/>
        </p:nvSpPr>
        <p:spPr>
          <a:xfrm>
            <a:off x="4962617" y="2050742"/>
            <a:ext cx="399496" cy="3906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4D7174-0FE9-4FEB-8903-8CF691D80B2F}"/>
              </a:ext>
            </a:extLst>
          </p:cNvPr>
          <p:cNvCxnSpPr>
            <a:endCxn id="27" idx="0"/>
          </p:cNvCxnSpPr>
          <p:nvPr/>
        </p:nvCxnSpPr>
        <p:spPr>
          <a:xfrm>
            <a:off x="5162365" y="1572829"/>
            <a:ext cx="0" cy="47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B5EA0-05A2-4BF0-8E92-69A3B6A055A3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2243092" y="1856174"/>
            <a:ext cx="0" cy="19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A22C390-8843-4190-8BF8-01638AABE3A1}"/>
              </a:ext>
            </a:extLst>
          </p:cNvPr>
          <p:cNvSpPr/>
          <p:nvPr/>
        </p:nvSpPr>
        <p:spPr>
          <a:xfrm>
            <a:off x="3277341" y="807869"/>
            <a:ext cx="399496" cy="3906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265ABE-AB43-4631-8A03-F36114C46424}"/>
              </a:ext>
            </a:extLst>
          </p:cNvPr>
          <p:cNvCxnSpPr>
            <a:stCxn id="34" idx="6"/>
            <a:endCxn id="5" idx="1"/>
          </p:cNvCxnSpPr>
          <p:nvPr/>
        </p:nvCxnSpPr>
        <p:spPr>
          <a:xfrm>
            <a:off x="3676837" y="1003178"/>
            <a:ext cx="451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08946AD-FDDD-4477-9D14-A68C47AAB2FF}"/>
              </a:ext>
            </a:extLst>
          </p:cNvPr>
          <p:cNvSpPr/>
          <p:nvPr/>
        </p:nvSpPr>
        <p:spPr>
          <a:xfrm>
            <a:off x="6846163" y="2121394"/>
            <a:ext cx="2068497" cy="31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Chilli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83EF944-EA95-43D6-98D2-3CF56276961F}"/>
              </a:ext>
            </a:extLst>
          </p:cNvPr>
          <p:cNvSpPr/>
          <p:nvPr/>
        </p:nvSpPr>
        <p:spPr>
          <a:xfrm>
            <a:off x="6846163" y="2688454"/>
            <a:ext cx="2068497" cy="31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Quantity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94C4060-49B1-4BD5-B1AC-38D4130F0511}"/>
              </a:ext>
            </a:extLst>
          </p:cNvPr>
          <p:cNvSpPr/>
          <p:nvPr/>
        </p:nvSpPr>
        <p:spPr>
          <a:xfrm>
            <a:off x="6846161" y="3215185"/>
            <a:ext cx="2068497" cy="31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Delivery Method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0DA9D78-B779-4EB6-B206-B20CAACD13E5}"/>
              </a:ext>
            </a:extLst>
          </p:cNvPr>
          <p:cNvSpPr/>
          <p:nvPr/>
        </p:nvSpPr>
        <p:spPr>
          <a:xfrm>
            <a:off x="9083336" y="4731515"/>
            <a:ext cx="2068497" cy="31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Self-Collect 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FD307A6-71BB-438A-8E3F-14AEDC8599FF}"/>
              </a:ext>
            </a:extLst>
          </p:cNvPr>
          <p:cNvSpPr/>
          <p:nvPr/>
        </p:nvSpPr>
        <p:spPr>
          <a:xfrm>
            <a:off x="4452891" y="4129786"/>
            <a:ext cx="2068497" cy="31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Delivery Address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BFD4F89-8AC7-401D-BFA5-D12D45FBEDB2}"/>
              </a:ext>
            </a:extLst>
          </p:cNvPr>
          <p:cNvSpPr/>
          <p:nvPr/>
        </p:nvSpPr>
        <p:spPr>
          <a:xfrm>
            <a:off x="4452891" y="5257093"/>
            <a:ext cx="2068497" cy="31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Home Delivery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0B3F40-9BCF-4E6D-8C1B-B7D2D837A983}"/>
              </a:ext>
            </a:extLst>
          </p:cNvPr>
          <p:cNvCxnSpPr>
            <a:stCxn id="7" idx="2"/>
            <a:endCxn id="39" idx="0"/>
          </p:cNvCxnSpPr>
          <p:nvPr/>
        </p:nvCxnSpPr>
        <p:spPr>
          <a:xfrm>
            <a:off x="7880411" y="1856174"/>
            <a:ext cx="1" cy="26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6D9EB0-5F8C-41F1-876E-081B003283F9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7880412" y="2440990"/>
            <a:ext cx="0" cy="24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B26A9D-F363-4759-9445-69BB5F3FB779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flipH="1">
            <a:off x="7880410" y="3008050"/>
            <a:ext cx="2" cy="20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C39AAEB-97DD-470E-A37B-790EE6A563BE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rot="16200000" flipH="1">
            <a:off x="8400630" y="3014560"/>
            <a:ext cx="1196734" cy="2237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48DC328-250B-426D-8A1B-5BEB619FFCEF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5487140" y="3909310"/>
            <a:ext cx="2393270" cy="220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5B2D56-426E-423D-9691-0BA7D73A324C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>
            <a:off x="5487140" y="4449382"/>
            <a:ext cx="0" cy="80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05A665D-8CFC-4C08-9D42-A952F9F18024}"/>
              </a:ext>
            </a:extLst>
          </p:cNvPr>
          <p:cNvSpPr/>
          <p:nvPr/>
        </p:nvSpPr>
        <p:spPr>
          <a:xfrm>
            <a:off x="7250649" y="6130615"/>
            <a:ext cx="1074198" cy="319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End </a:t>
            </a:r>
          </a:p>
        </p:txBody>
      </p:sp>
      <p:sp>
        <p:nvSpPr>
          <p:cNvPr id="73" name="Cylinder 72">
            <a:extLst>
              <a:ext uri="{FF2B5EF4-FFF2-40B4-BE49-F238E27FC236}">
                <a16:creationId xmlns:a16="http://schemas.microsoft.com/office/drawing/2014/main" id="{4B75EC46-3DF0-4976-8187-0559FEBE8306}"/>
              </a:ext>
            </a:extLst>
          </p:cNvPr>
          <p:cNvSpPr/>
          <p:nvPr/>
        </p:nvSpPr>
        <p:spPr>
          <a:xfrm>
            <a:off x="7524560" y="5104112"/>
            <a:ext cx="537099" cy="6374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31EA70-023A-4E64-8D42-B6261702CB5A}"/>
              </a:ext>
            </a:extLst>
          </p:cNvPr>
          <p:cNvSpPr txBox="1"/>
          <p:nvPr/>
        </p:nvSpPr>
        <p:spPr>
          <a:xfrm>
            <a:off x="5046954" y="1286938"/>
            <a:ext cx="1179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Click About Us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777B0C8-B6DB-4BFB-9A4F-E64D309F5600}"/>
              </a:ext>
            </a:extLst>
          </p:cNvPr>
          <p:cNvSpPr txBox="1"/>
          <p:nvPr/>
        </p:nvSpPr>
        <p:spPr>
          <a:xfrm>
            <a:off x="2080334" y="1284871"/>
            <a:ext cx="1179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Click Location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9E1352-E8B1-429A-8E40-0818ED5AD30C}"/>
              </a:ext>
            </a:extLst>
          </p:cNvPr>
          <p:cNvSpPr txBox="1"/>
          <p:nvPr/>
        </p:nvSpPr>
        <p:spPr>
          <a:xfrm>
            <a:off x="2114364" y="1849505"/>
            <a:ext cx="1179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Back to Menu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7896A86-F3B3-47E6-8B70-86126DA403A6}"/>
              </a:ext>
            </a:extLst>
          </p:cNvPr>
          <p:cNvSpPr txBox="1"/>
          <p:nvPr/>
        </p:nvSpPr>
        <p:spPr>
          <a:xfrm>
            <a:off x="5017363" y="1832969"/>
            <a:ext cx="1179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Back to Menu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ED22C4-8227-4B96-BDC2-EDC786666E23}"/>
              </a:ext>
            </a:extLst>
          </p:cNvPr>
          <p:cNvSpPr txBox="1"/>
          <p:nvPr/>
        </p:nvSpPr>
        <p:spPr>
          <a:xfrm>
            <a:off x="3477089" y="606000"/>
            <a:ext cx="772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Back to Menu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89207B-0E9B-4FBD-97FB-1996724C2BBC}"/>
              </a:ext>
            </a:extLst>
          </p:cNvPr>
          <p:cNvSpPr txBox="1"/>
          <p:nvPr/>
        </p:nvSpPr>
        <p:spPr>
          <a:xfrm>
            <a:off x="9585844" y="1710537"/>
            <a:ext cx="1179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/>
              <a:t>Small 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/>
              <a:t>Medium 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/>
              <a:t>Large plate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7C2D302-A513-4B62-B70E-52661EBE8CF9}"/>
              </a:ext>
            </a:extLst>
          </p:cNvPr>
          <p:cNvSpPr txBox="1"/>
          <p:nvPr/>
        </p:nvSpPr>
        <p:spPr>
          <a:xfrm>
            <a:off x="9585845" y="2324236"/>
            <a:ext cx="1179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/>
              <a:t>No Chilli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/>
              <a:t>Chilli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/>
              <a:t>Extra Chilli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006B20A-85F1-41B5-B7CF-3C9C47111EE4}"/>
              </a:ext>
            </a:extLst>
          </p:cNvPr>
          <p:cNvSpPr txBox="1"/>
          <p:nvPr/>
        </p:nvSpPr>
        <p:spPr>
          <a:xfrm>
            <a:off x="9527960" y="3516229"/>
            <a:ext cx="117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/>
              <a:t>Home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/>
              <a:t>Self collect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A7C85B-B746-4FB7-B061-FEF3084F1DAD}"/>
              </a:ext>
            </a:extLst>
          </p:cNvPr>
          <p:cNvSpPr txBox="1"/>
          <p:nvPr/>
        </p:nvSpPr>
        <p:spPr>
          <a:xfrm>
            <a:off x="8865833" y="4270238"/>
            <a:ext cx="117925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Display Order for confirmation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C5ECA3-0CD0-4558-BC0C-FBCF7E911E52}"/>
              </a:ext>
            </a:extLst>
          </p:cNvPr>
          <p:cNvSpPr txBox="1"/>
          <p:nvPr/>
        </p:nvSpPr>
        <p:spPr>
          <a:xfrm>
            <a:off x="9359279" y="3012975"/>
            <a:ext cx="1179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SG" sz="1000" dirty="0"/>
              <a:t>Quantity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9BB016A-D6EF-4061-9C8F-7720DD8911C4}"/>
              </a:ext>
            </a:extLst>
          </p:cNvPr>
          <p:cNvSpPr txBox="1"/>
          <p:nvPr/>
        </p:nvSpPr>
        <p:spPr>
          <a:xfrm>
            <a:off x="2345935" y="4427004"/>
            <a:ext cx="1356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SG" sz="1000" dirty="0"/>
              <a:t>Delivery Address</a:t>
            </a:r>
          </a:p>
        </p:txBody>
      </p:sp>
      <p:sp>
        <p:nvSpPr>
          <p:cNvPr id="127" name="Arrow: Striped Right 126">
            <a:extLst>
              <a:ext uri="{FF2B5EF4-FFF2-40B4-BE49-F238E27FC236}">
                <a16:creationId xmlns:a16="http://schemas.microsoft.com/office/drawing/2014/main" id="{B1D994CF-234E-414B-8FEC-9102CDD7482F}"/>
              </a:ext>
            </a:extLst>
          </p:cNvPr>
          <p:cNvSpPr/>
          <p:nvPr/>
        </p:nvSpPr>
        <p:spPr>
          <a:xfrm>
            <a:off x="8023935" y="1874818"/>
            <a:ext cx="1561910" cy="188491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rgbClr val="FF0000"/>
                </a:solidFill>
              </a:rPr>
              <a:t>retrieve</a:t>
            </a:r>
          </a:p>
        </p:txBody>
      </p:sp>
      <p:sp>
        <p:nvSpPr>
          <p:cNvPr id="133" name="Arrow: Striped Right 132">
            <a:extLst>
              <a:ext uri="{FF2B5EF4-FFF2-40B4-BE49-F238E27FC236}">
                <a16:creationId xmlns:a16="http://schemas.microsoft.com/office/drawing/2014/main" id="{35A30CC2-9693-49E7-809E-4D7C15D114F9}"/>
              </a:ext>
            </a:extLst>
          </p:cNvPr>
          <p:cNvSpPr/>
          <p:nvPr/>
        </p:nvSpPr>
        <p:spPr>
          <a:xfrm>
            <a:off x="8023935" y="2462392"/>
            <a:ext cx="1561910" cy="188491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rgbClr val="FF0000"/>
                </a:solidFill>
              </a:rPr>
              <a:t>retrieve</a:t>
            </a:r>
          </a:p>
        </p:txBody>
      </p:sp>
      <p:sp>
        <p:nvSpPr>
          <p:cNvPr id="135" name="Arrow: Striped Right 134">
            <a:extLst>
              <a:ext uri="{FF2B5EF4-FFF2-40B4-BE49-F238E27FC236}">
                <a16:creationId xmlns:a16="http://schemas.microsoft.com/office/drawing/2014/main" id="{E9FA90A4-D118-404E-8BD8-64722C5BE87D}"/>
              </a:ext>
            </a:extLst>
          </p:cNvPr>
          <p:cNvSpPr/>
          <p:nvPr/>
        </p:nvSpPr>
        <p:spPr>
          <a:xfrm>
            <a:off x="8004884" y="3019587"/>
            <a:ext cx="1561910" cy="188491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rgbClr val="FF0000"/>
                </a:solidFill>
              </a:rPr>
              <a:t>retrieve</a:t>
            </a:r>
          </a:p>
        </p:txBody>
      </p:sp>
      <p:sp>
        <p:nvSpPr>
          <p:cNvPr id="137" name="Arrow: Striped Right 136">
            <a:extLst>
              <a:ext uri="{FF2B5EF4-FFF2-40B4-BE49-F238E27FC236}">
                <a16:creationId xmlns:a16="http://schemas.microsoft.com/office/drawing/2014/main" id="{AB35959E-E4E9-462E-9099-49FB6B2B980F}"/>
              </a:ext>
            </a:extLst>
          </p:cNvPr>
          <p:cNvSpPr/>
          <p:nvPr/>
        </p:nvSpPr>
        <p:spPr>
          <a:xfrm>
            <a:off x="7993966" y="3572498"/>
            <a:ext cx="1561910" cy="188491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rgbClr val="FF0000"/>
                </a:solidFill>
              </a:rPr>
              <a:t>retrieve</a:t>
            </a:r>
          </a:p>
        </p:txBody>
      </p:sp>
      <p:sp>
        <p:nvSpPr>
          <p:cNvPr id="144" name="Arrow: Striped Right 143">
            <a:extLst>
              <a:ext uri="{FF2B5EF4-FFF2-40B4-BE49-F238E27FC236}">
                <a16:creationId xmlns:a16="http://schemas.microsoft.com/office/drawing/2014/main" id="{88AB6E13-1642-49C9-B050-49EA6B0ED664}"/>
              </a:ext>
            </a:extLst>
          </p:cNvPr>
          <p:cNvSpPr/>
          <p:nvPr/>
        </p:nvSpPr>
        <p:spPr>
          <a:xfrm flipH="1">
            <a:off x="3844311" y="4436300"/>
            <a:ext cx="1561910" cy="258650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rgbClr val="FF0000"/>
                </a:solidFill>
              </a:rPr>
              <a:t>retrieve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CEAA783-E3E7-4711-98D0-2BB974CA1CD1}"/>
              </a:ext>
            </a:extLst>
          </p:cNvPr>
          <p:cNvSpPr txBox="1"/>
          <p:nvPr/>
        </p:nvSpPr>
        <p:spPr>
          <a:xfrm>
            <a:off x="10117585" y="4035374"/>
            <a:ext cx="1179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Click Self-collect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3C61261-905F-4FBF-B525-D2A086AEC6C9}"/>
              </a:ext>
            </a:extLst>
          </p:cNvPr>
          <p:cNvSpPr txBox="1"/>
          <p:nvPr/>
        </p:nvSpPr>
        <p:spPr>
          <a:xfrm>
            <a:off x="5406221" y="3879559"/>
            <a:ext cx="1404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Click Home Delivery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CF7D763-E9A9-4D5F-8306-708ED0971F3F}"/>
              </a:ext>
            </a:extLst>
          </p:cNvPr>
          <p:cNvSpPr txBox="1"/>
          <p:nvPr/>
        </p:nvSpPr>
        <p:spPr>
          <a:xfrm>
            <a:off x="5594409" y="4550114"/>
            <a:ext cx="1179251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Display delivery address &amp; order for confirmation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82AA774-3D78-4C6E-A5E3-6BCCE0260946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793110" y="5741605"/>
            <a:ext cx="7358" cy="37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06D5AE01-C2A4-4C84-960A-0FE2A173A3FC}"/>
              </a:ext>
            </a:extLst>
          </p:cNvPr>
          <p:cNvSpPr txBox="1"/>
          <p:nvPr/>
        </p:nvSpPr>
        <p:spPr>
          <a:xfrm>
            <a:off x="6328848" y="5208834"/>
            <a:ext cx="1179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Click Confirm</a:t>
            </a: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9D04907A-3BE5-4727-B994-A1901532F75D}"/>
              </a:ext>
            </a:extLst>
          </p:cNvPr>
          <p:cNvCxnSpPr>
            <a:cxnSpLocks/>
            <a:stCxn id="45" idx="1"/>
            <a:endCxn id="73" idx="4"/>
          </p:cNvCxnSpPr>
          <p:nvPr/>
        </p:nvCxnSpPr>
        <p:spPr>
          <a:xfrm rot="10800000" flipV="1">
            <a:off x="8061660" y="4891313"/>
            <a:ext cx="1021677" cy="531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E216873-D131-42EF-AF0C-997DC7F560F1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6554309" y="5422859"/>
            <a:ext cx="970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941FD55F-1C62-4FAF-99DB-D65E3455D62E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6439837" y="4623992"/>
            <a:ext cx="400577" cy="2305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A7E6A14F-9497-418D-960B-B1EF21E85B84}"/>
              </a:ext>
            </a:extLst>
          </p:cNvPr>
          <p:cNvCxnSpPr>
            <a:stCxn id="45" idx="2"/>
          </p:cNvCxnSpPr>
          <p:nvPr/>
        </p:nvCxnSpPr>
        <p:spPr>
          <a:xfrm rot="5400000">
            <a:off x="8499771" y="4344449"/>
            <a:ext cx="911152" cy="2324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7D68163D-5C5B-4F7D-A652-382590EEED7E}"/>
              </a:ext>
            </a:extLst>
          </p:cNvPr>
          <p:cNvSpPr txBox="1"/>
          <p:nvPr/>
        </p:nvSpPr>
        <p:spPr>
          <a:xfrm>
            <a:off x="9585844" y="5157086"/>
            <a:ext cx="117925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Click Cancel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D281044-BFC5-4D38-BDB8-98F937FB869F}"/>
              </a:ext>
            </a:extLst>
          </p:cNvPr>
          <p:cNvSpPr txBox="1"/>
          <p:nvPr/>
        </p:nvSpPr>
        <p:spPr>
          <a:xfrm>
            <a:off x="4929086" y="5650019"/>
            <a:ext cx="117925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Click Cancel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BB18FB6-2709-48CD-A57C-5D15DE67B9FF}"/>
              </a:ext>
            </a:extLst>
          </p:cNvPr>
          <p:cNvSpPr txBox="1"/>
          <p:nvPr/>
        </p:nvSpPr>
        <p:spPr>
          <a:xfrm>
            <a:off x="8219245" y="5058217"/>
            <a:ext cx="92475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Click Confirm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603F32D-DF0C-49C3-B628-2E26A4DE3AC6}"/>
              </a:ext>
            </a:extLst>
          </p:cNvPr>
          <p:cNvSpPr txBox="1"/>
          <p:nvPr/>
        </p:nvSpPr>
        <p:spPr>
          <a:xfrm>
            <a:off x="10425713" y="1557325"/>
            <a:ext cx="1506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>
                <a:highlight>
                  <a:srgbClr val="00FF00"/>
                </a:highlight>
              </a:rPr>
              <a:t>In: </a:t>
            </a:r>
            <a:r>
              <a:rPr lang="en-SG" sz="800" dirty="0" err="1">
                <a:highlight>
                  <a:srgbClr val="00FF00"/>
                </a:highlight>
              </a:rPr>
              <a:t>awaiting_Phone</a:t>
            </a:r>
            <a:endParaRPr lang="en-SG" sz="800" dirty="0">
              <a:highlight>
                <a:srgbClr val="00FF00"/>
              </a:highlight>
            </a:endParaRPr>
          </a:p>
          <a:p>
            <a:pPr algn="ctr"/>
            <a:r>
              <a:rPr lang="en-SG" sz="800" dirty="0">
                <a:highlight>
                  <a:srgbClr val="00FF00"/>
                </a:highlight>
              </a:rPr>
              <a:t>Out: </a:t>
            </a:r>
            <a:r>
              <a:rPr lang="en-SG" sz="800" dirty="0" err="1">
                <a:highlight>
                  <a:srgbClr val="00FF00"/>
                </a:highlight>
              </a:rPr>
              <a:t>awaiting_size</a:t>
            </a:r>
            <a:r>
              <a:rPr lang="en-SG" sz="800" dirty="0">
                <a:highlight>
                  <a:srgbClr val="00FF00"/>
                </a:highlight>
              </a:rPr>
              <a:t> = 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4825EF3-687E-47F5-8D8C-C238C5A0363B}"/>
              </a:ext>
            </a:extLst>
          </p:cNvPr>
          <p:cNvSpPr txBox="1"/>
          <p:nvPr/>
        </p:nvSpPr>
        <p:spPr>
          <a:xfrm>
            <a:off x="10398715" y="2142632"/>
            <a:ext cx="1506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>
                <a:highlight>
                  <a:srgbClr val="00FF00"/>
                </a:highlight>
              </a:rPr>
              <a:t>In : </a:t>
            </a:r>
            <a:r>
              <a:rPr lang="en-SG" sz="800" dirty="0" err="1">
                <a:highlight>
                  <a:srgbClr val="00FF00"/>
                </a:highlight>
              </a:rPr>
              <a:t>awaiting_size</a:t>
            </a:r>
            <a:endParaRPr lang="en-SG" sz="800" dirty="0">
              <a:highlight>
                <a:srgbClr val="00FF00"/>
              </a:highlight>
            </a:endParaRPr>
          </a:p>
          <a:p>
            <a:pPr algn="ctr"/>
            <a:r>
              <a:rPr lang="en-SG" sz="800" dirty="0">
                <a:highlight>
                  <a:srgbClr val="00FF00"/>
                </a:highlight>
              </a:rPr>
              <a:t>Out: </a:t>
            </a:r>
            <a:r>
              <a:rPr lang="en-SG" sz="800" dirty="0" err="1">
                <a:highlight>
                  <a:srgbClr val="00FF00"/>
                </a:highlight>
              </a:rPr>
              <a:t>awaiting_chilli</a:t>
            </a:r>
            <a:r>
              <a:rPr lang="en-SG" sz="800" dirty="0">
                <a:highlight>
                  <a:srgbClr val="00FF00"/>
                </a:highlight>
              </a:rPr>
              <a:t> =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7329B9-1AF9-46D1-B2DF-426F6A900E33}"/>
              </a:ext>
            </a:extLst>
          </p:cNvPr>
          <p:cNvSpPr txBox="1"/>
          <p:nvPr/>
        </p:nvSpPr>
        <p:spPr>
          <a:xfrm>
            <a:off x="10398715" y="2735450"/>
            <a:ext cx="1506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>
                <a:highlight>
                  <a:srgbClr val="00FF00"/>
                </a:highlight>
              </a:rPr>
              <a:t>In : </a:t>
            </a:r>
            <a:r>
              <a:rPr lang="en-SG" sz="800" dirty="0" err="1">
                <a:highlight>
                  <a:srgbClr val="00FF00"/>
                </a:highlight>
              </a:rPr>
              <a:t>awaiting_chilli</a:t>
            </a:r>
            <a:endParaRPr lang="en-SG" sz="800" dirty="0">
              <a:highlight>
                <a:srgbClr val="00FF00"/>
              </a:highlight>
            </a:endParaRPr>
          </a:p>
          <a:p>
            <a:pPr algn="ctr"/>
            <a:r>
              <a:rPr lang="en-SG" sz="800" dirty="0">
                <a:highlight>
                  <a:srgbClr val="00FF00"/>
                </a:highlight>
              </a:rPr>
              <a:t>Out: </a:t>
            </a:r>
            <a:r>
              <a:rPr lang="en-SG" sz="800" dirty="0" err="1">
                <a:highlight>
                  <a:srgbClr val="00FF00"/>
                </a:highlight>
              </a:rPr>
              <a:t>awaiting_qty</a:t>
            </a:r>
            <a:r>
              <a:rPr lang="en-SG" sz="800" dirty="0">
                <a:highlight>
                  <a:srgbClr val="00FF00"/>
                </a:highlight>
              </a:rPr>
              <a:t> = 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E50D620-326F-40BE-ADC0-838CCDA80ED8}"/>
              </a:ext>
            </a:extLst>
          </p:cNvPr>
          <p:cNvSpPr txBox="1"/>
          <p:nvPr/>
        </p:nvSpPr>
        <p:spPr>
          <a:xfrm>
            <a:off x="10344609" y="3189642"/>
            <a:ext cx="170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>
                <a:highlight>
                  <a:srgbClr val="00FF00"/>
                </a:highlight>
              </a:rPr>
              <a:t>In : </a:t>
            </a:r>
            <a:r>
              <a:rPr lang="en-SG" sz="800" dirty="0" err="1">
                <a:highlight>
                  <a:srgbClr val="00FF00"/>
                </a:highlight>
              </a:rPr>
              <a:t>awaiting_qty</a:t>
            </a:r>
            <a:endParaRPr lang="en-SG" sz="800" dirty="0">
              <a:highlight>
                <a:srgbClr val="00FF00"/>
              </a:highlight>
            </a:endParaRPr>
          </a:p>
          <a:p>
            <a:pPr algn="ctr"/>
            <a:r>
              <a:rPr lang="en-SG" sz="800" dirty="0">
                <a:highlight>
                  <a:srgbClr val="00FF00"/>
                </a:highlight>
              </a:rPr>
              <a:t>Out: </a:t>
            </a:r>
            <a:r>
              <a:rPr lang="en-SG" sz="800" dirty="0" err="1">
                <a:highlight>
                  <a:srgbClr val="00FF00"/>
                </a:highlight>
              </a:rPr>
              <a:t>awaiting_method</a:t>
            </a:r>
            <a:r>
              <a:rPr lang="en-SG" sz="800" dirty="0">
                <a:highlight>
                  <a:srgbClr val="00FF00"/>
                </a:highlight>
              </a:rPr>
              <a:t> = 1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12887DC-2A5C-4FB9-824D-A7DEDF99F80A}"/>
              </a:ext>
            </a:extLst>
          </p:cNvPr>
          <p:cNvCxnSpPr>
            <a:cxnSpLocks/>
          </p:cNvCxnSpPr>
          <p:nvPr/>
        </p:nvCxnSpPr>
        <p:spPr>
          <a:xfrm flipH="1">
            <a:off x="8744504" y="1678297"/>
            <a:ext cx="1881610" cy="76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5A0BDAF-5DF4-4B12-B2F3-493C9EF4BFF9}"/>
              </a:ext>
            </a:extLst>
          </p:cNvPr>
          <p:cNvCxnSpPr>
            <a:cxnSpLocks/>
          </p:cNvCxnSpPr>
          <p:nvPr/>
        </p:nvCxnSpPr>
        <p:spPr>
          <a:xfrm flipH="1">
            <a:off x="8681624" y="2234644"/>
            <a:ext cx="2083471" cy="484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8D60A4E-5C4F-4985-9884-19F0AF178ED0}"/>
              </a:ext>
            </a:extLst>
          </p:cNvPr>
          <p:cNvCxnSpPr>
            <a:cxnSpLocks/>
          </p:cNvCxnSpPr>
          <p:nvPr/>
        </p:nvCxnSpPr>
        <p:spPr>
          <a:xfrm flipH="1">
            <a:off x="8681624" y="2815114"/>
            <a:ext cx="2025586" cy="331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104BA5E-44FC-40DA-B227-C98F46213A61}"/>
              </a:ext>
            </a:extLst>
          </p:cNvPr>
          <p:cNvCxnSpPr>
            <a:cxnSpLocks/>
          </p:cNvCxnSpPr>
          <p:nvPr/>
        </p:nvCxnSpPr>
        <p:spPr>
          <a:xfrm flipH="1">
            <a:off x="8681624" y="3290865"/>
            <a:ext cx="2083471" cy="841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FFF853C8-D4DE-43F0-AB28-80C54BAD690C}"/>
              </a:ext>
            </a:extLst>
          </p:cNvPr>
          <p:cNvSpPr txBox="1"/>
          <p:nvPr/>
        </p:nvSpPr>
        <p:spPr>
          <a:xfrm>
            <a:off x="10626114" y="4264900"/>
            <a:ext cx="170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>
                <a:highlight>
                  <a:srgbClr val="00FF00"/>
                </a:highlight>
              </a:rPr>
              <a:t>In : </a:t>
            </a:r>
            <a:r>
              <a:rPr lang="en-SG" sz="800" dirty="0" err="1">
                <a:highlight>
                  <a:srgbClr val="00FF00"/>
                </a:highlight>
              </a:rPr>
              <a:t>awaiting_method</a:t>
            </a:r>
            <a:endParaRPr lang="en-SG" sz="800" dirty="0">
              <a:highlight>
                <a:srgbClr val="00FF00"/>
              </a:highlight>
            </a:endParaRPr>
          </a:p>
          <a:p>
            <a:pPr algn="ctr"/>
            <a:r>
              <a:rPr lang="en-SG" sz="800" dirty="0">
                <a:highlight>
                  <a:srgbClr val="00FF00"/>
                </a:highlight>
              </a:rPr>
              <a:t>Out: </a:t>
            </a:r>
            <a:r>
              <a:rPr lang="en-SG" sz="800" dirty="0" err="1">
                <a:highlight>
                  <a:srgbClr val="00FF00"/>
                </a:highlight>
              </a:rPr>
              <a:t>awaiting_confirm</a:t>
            </a:r>
            <a:r>
              <a:rPr lang="en-SG" sz="800" dirty="0">
                <a:highlight>
                  <a:srgbClr val="00FF00"/>
                </a:highlight>
              </a:rPr>
              <a:t>= 1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F65BE8C-1808-4828-9353-A31891FB1039}"/>
              </a:ext>
            </a:extLst>
          </p:cNvPr>
          <p:cNvCxnSpPr/>
          <p:nvPr/>
        </p:nvCxnSpPr>
        <p:spPr>
          <a:xfrm flipH="1">
            <a:off x="10707210" y="4449382"/>
            <a:ext cx="198478" cy="3777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013BB94A-F852-4BFF-84A3-5BC3E1A14F6C}"/>
              </a:ext>
            </a:extLst>
          </p:cNvPr>
          <p:cNvSpPr txBox="1"/>
          <p:nvPr/>
        </p:nvSpPr>
        <p:spPr>
          <a:xfrm>
            <a:off x="2826345" y="3387377"/>
            <a:ext cx="170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>
                <a:highlight>
                  <a:srgbClr val="00FF00"/>
                </a:highlight>
              </a:rPr>
              <a:t>In : </a:t>
            </a:r>
            <a:r>
              <a:rPr lang="en-SG" sz="800" dirty="0" err="1">
                <a:highlight>
                  <a:srgbClr val="00FF00"/>
                </a:highlight>
              </a:rPr>
              <a:t>awaiting_method</a:t>
            </a:r>
            <a:endParaRPr lang="en-SG" sz="800" dirty="0">
              <a:highlight>
                <a:srgbClr val="00FF00"/>
              </a:highlight>
            </a:endParaRPr>
          </a:p>
          <a:p>
            <a:pPr algn="ctr"/>
            <a:r>
              <a:rPr lang="en-SG" sz="800" dirty="0">
                <a:highlight>
                  <a:srgbClr val="00FF00"/>
                </a:highlight>
              </a:rPr>
              <a:t>Out: </a:t>
            </a:r>
            <a:r>
              <a:rPr lang="en-SG" sz="800" dirty="0" err="1">
                <a:highlight>
                  <a:srgbClr val="00FF00"/>
                </a:highlight>
              </a:rPr>
              <a:t>awaiting_address</a:t>
            </a:r>
            <a:r>
              <a:rPr lang="en-SG" sz="800" dirty="0">
                <a:highlight>
                  <a:srgbClr val="00FF00"/>
                </a:highlight>
              </a:rPr>
              <a:t> = 1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B0F7DA6-03E2-4037-BDF9-51CF71C4DAB0}"/>
              </a:ext>
            </a:extLst>
          </p:cNvPr>
          <p:cNvCxnSpPr/>
          <p:nvPr/>
        </p:nvCxnSpPr>
        <p:spPr>
          <a:xfrm>
            <a:off x="4249445" y="3666743"/>
            <a:ext cx="375821" cy="49558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12A7E7CD-2D8B-41A2-98CC-9EAAAA2E1969}"/>
              </a:ext>
            </a:extLst>
          </p:cNvPr>
          <p:cNvSpPr txBox="1"/>
          <p:nvPr/>
        </p:nvSpPr>
        <p:spPr>
          <a:xfrm>
            <a:off x="2454899" y="4870280"/>
            <a:ext cx="170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>
                <a:highlight>
                  <a:srgbClr val="00FF00"/>
                </a:highlight>
              </a:rPr>
              <a:t>In : </a:t>
            </a:r>
            <a:r>
              <a:rPr lang="en-SG" sz="800" dirty="0" err="1">
                <a:highlight>
                  <a:srgbClr val="00FF00"/>
                </a:highlight>
              </a:rPr>
              <a:t>awaiting_address</a:t>
            </a:r>
            <a:r>
              <a:rPr lang="en-SG" sz="800" dirty="0">
                <a:highlight>
                  <a:srgbClr val="00FF00"/>
                </a:highlight>
              </a:rPr>
              <a:t> </a:t>
            </a:r>
          </a:p>
          <a:p>
            <a:pPr algn="ctr"/>
            <a:r>
              <a:rPr lang="en-SG" sz="800" dirty="0">
                <a:highlight>
                  <a:srgbClr val="00FF00"/>
                </a:highlight>
              </a:rPr>
              <a:t>Out: </a:t>
            </a:r>
            <a:r>
              <a:rPr lang="en-SG" sz="800" dirty="0" err="1">
                <a:highlight>
                  <a:srgbClr val="00FF00"/>
                </a:highlight>
              </a:rPr>
              <a:t>awaiting_confirm</a:t>
            </a:r>
            <a:r>
              <a:rPr lang="en-SG" sz="800" dirty="0">
                <a:highlight>
                  <a:srgbClr val="00FF00"/>
                </a:highlight>
              </a:rPr>
              <a:t>= 1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664D1D4-3569-4BF3-9537-67FF632C9ACB}"/>
              </a:ext>
            </a:extLst>
          </p:cNvPr>
          <p:cNvCxnSpPr/>
          <p:nvPr/>
        </p:nvCxnSpPr>
        <p:spPr>
          <a:xfrm>
            <a:off x="3902477" y="5104112"/>
            <a:ext cx="624852" cy="2316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B8FA254D-0B44-4670-9EE7-8F9FB30C8D24}"/>
              </a:ext>
            </a:extLst>
          </p:cNvPr>
          <p:cNvSpPr txBox="1"/>
          <p:nvPr/>
        </p:nvSpPr>
        <p:spPr>
          <a:xfrm>
            <a:off x="6748650" y="6475509"/>
            <a:ext cx="217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>
                <a:highlight>
                  <a:srgbClr val="00FF00"/>
                </a:highlight>
              </a:rPr>
              <a:t>In : </a:t>
            </a:r>
            <a:r>
              <a:rPr lang="en-SG" sz="800" dirty="0" err="1">
                <a:highlight>
                  <a:srgbClr val="00FF00"/>
                </a:highlight>
              </a:rPr>
              <a:t>awaiting_confirm</a:t>
            </a:r>
            <a:r>
              <a:rPr lang="en-SG" sz="800" dirty="0">
                <a:highlight>
                  <a:srgbClr val="00FF00"/>
                </a:highlight>
              </a:rPr>
              <a:t> </a:t>
            </a:r>
          </a:p>
          <a:p>
            <a:pPr algn="ctr"/>
            <a:r>
              <a:rPr lang="en-SG" sz="8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(Set this intent as end of conversation)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BC0DEC44-B66F-4DEC-BF93-6F538FFE7FFF}"/>
              </a:ext>
            </a:extLst>
          </p:cNvPr>
          <p:cNvCxnSpPr>
            <a:cxnSpLocks/>
          </p:cNvCxnSpPr>
          <p:nvPr/>
        </p:nvCxnSpPr>
        <p:spPr>
          <a:xfrm flipV="1">
            <a:off x="6490312" y="4686658"/>
            <a:ext cx="867502" cy="57043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73DE6C83-2EC7-4091-9F60-5DAC1F891AF4}"/>
              </a:ext>
            </a:extLst>
          </p:cNvPr>
          <p:cNvSpPr txBox="1"/>
          <p:nvPr/>
        </p:nvSpPr>
        <p:spPr>
          <a:xfrm>
            <a:off x="6860687" y="4501151"/>
            <a:ext cx="170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>
                <a:highlight>
                  <a:srgbClr val="00FF00"/>
                </a:highlight>
              </a:rPr>
              <a:t>In : </a:t>
            </a:r>
            <a:r>
              <a:rPr lang="en-SG" sz="800" dirty="0" err="1">
                <a:highlight>
                  <a:srgbClr val="00FF00"/>
                </a:highlight>
              </a:rPr>
              <a:t>awaiting_confirm</a:t>
            </a:r>
            <a:r>
              <a:rPr lang="en-SG" sz="800" dirty="0">
                <a:highlight>
                  <a:srgbClr val="00FF00"/>
                </a:highlight>
              </a:rPr>
              <a:t> </a:t>
            </a:r>
          </a:p>
          <a:p>
            <a:pPr algn="ctr"/>
            <a:r>
              <a:rPr lang="en-SG" sz="8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(Webhook call enabled)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726B383-D3A6-46D9-960A-6F89E742AF02}"/>
              </a:ext>
            </a:extLst>
          </p:cNvPr>
          <p:cNvCxnSpPr/>
          <p:nvPr/>
        </p:nvCxnSpPr>
        <p:spPr>
          <a:xfrm>
            <a:off x="7993966" y="4670348"/>
            <a:ext cx="1005031" cy="1567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8B9FEBE-BC5B-4669-80DC-073C840212E2}"/>
              </a:ext>
            </a:extLst>
          </p:cNvPr>
          <p:cNvCxnSpPr>
            <a:cxnSpLocks/>
          </p:cNvCxnSpPr>
          <p:nvPr/>
        </p:nvCxnSpPr>
        <p:spPr>
          <a:xfrm flipH="1" flipV="1">
            <a:off x="5889072" y="5741605"/>
            <a:ext cx="1400645" cy="8436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7C79301-2495-41FF-955F-4DD518A1F880}"/>
              </a:ext>
            </a:extLst>
          </p:cNvPr>
          <p:cNvCxnSpPr>
            <a:cxnSpLocks/>
          </p:cNvCxnSpPr>
          <p:nvPr/>
        </p:nvCxnSpPr>
        <p:spPr>
          <a:xfrm flipV="1">
            <a:off x="8337565" y="5157087"/>
            <a:ext cx="1385794" cy="14281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8314046-3F8C-44EC-9EB9-C623EBA57BCF}"/>
              </a:ext>
            </a:extLst>
          </p:cNvPr>
          <p:cNvGrpSpPr/>
          <p:nvPr/>
        </p:nvGrpSpPr>
        <p:grpSpPr>
          <a:xfrm>
            <a:off x="-224940" y="5842677"/>
            <a:ext cx="2713121" cy="848734"/>
            <a:chOff x="-224940" y="5842677"/>
            <a:chExt cx="2713121" cy="848734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D9ABA9E-9546-4A66-BECF-5B17C6F74384}"/>
                </a:ext>
              </a:extLst>
            </p:cNvPr>
            <p:cNvGrpSpPr/>
            <p:nvPr/>
          </p:nvGrpSpPr>
          <p:grpSpPr>
            <a:xfrm>
              <a:off x="5583" y="5871175"/>
              <a:ext cx="2482598" cy="820236"/>
              <a:chOff x="9422351" y="75501"/>
              <a:chExt cx="2482598" cy="820236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44F426C1-54F8-4727-97F7-EA5E4125C3CC}"/>
                  </a:ext>
                </a:extLst>
              </p:cNvPr>
              <p:cNvSpPr/>
              <p:nvPr/>
            </p:nvSpPr>
            <p:spPr>
              <a:xfrm>
                <a:off x="9527960" y="75501"/>
                <a:ext cx="2376989" cy="82023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1C95652-AED7-4CB5-9A22-999C9C4B244C}"/>
                  </a:ext>
                </a:extLst>
              </p:cNvPr>
              <p:cNvSpPr/>
              <p:nvPr/>
            </p:nvSpPr>
            <p:spPr>
              <a:xfrm>
                <a:off x="9759520" y="251536"/>
                <a:ext cx="2068497" cy="3195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/>
                  <a:t>Intents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C437A2E-0544-499B-A7F5-14E3C1EF973D}"/>
                  </a:ext>
                </a:extLst>
              </p:cNvPr>
              <p:cNvSpPr txBox="1"/>
              <p:nvPr/>
            </p:nvSpPr>
            <p:spPr>
              <a:xfrm>
                <a:off x="9422351" y="632089"/>
                <a:ext cx="15062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800" dirty="0">
                    <a:highlight>
                      <a:srgbClr val="00FF00"/>
                    </a:highlight>
                  </a:rPr>
                  <a:t>Contexts variables</a:t>
                </a:r>
              </a:p>
            </p:txBody>
          </p:sp>
        </p:grp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48D51C5E-A993-4429-BC0D-8DE79503476C}"/>
                </a:ext>
              </a:extLst>
            </p:cNvPr>
            <p:cNvSpPr txBox="1"/>
            <p:nvPr/>
          </p:nvSpPr>
          <p:spPr>
            <a:xfrm>
              <a:off x="-224940" y="5842677"/>
              <a:ext cx="11792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>
                  <a:solidFill>
                    <a:srgbClr val="FF0000"/>
                  </a:solidFill>
                </a:rPr>
                <a:t>Legend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86D489BD-B41A-4647-951D-6DCE5C19B068}"/>
              </a:ext>
            </a:extLst>
          </p:cNvPr>
          <p:cNvSpPr txBox="1"/>
          <p:nvPr/>
        </p:nvSpPr>
        <p:spPr>
          <a:xfrm>
            <a:off x="-49971" y="-8132"/>
            <a:ext cx="479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/>
              <a:t>天天来炒虾面 </a:t>
            </a:r>
            <a:r>
              <a:rPr lang="en-SG" altLang="zh-CN" sz="1800" b="1" dirty="0"/>
              <a:t>(come daily Fried </a:t>
            </a:r>
            <a:r>
              <a:rPr lang="en-SG" altLang="zh-CN" sz="1800" b="1" dirty="0" err="1"/>
              <a:t>Hokkien</a:t>
            </a:r>
            <a:r>
              <a:rPr lang="en-SG" altLang="zh-CN" sz="1800" b="1" dirty="0"/>
              <a:t> </a:t>
            </a:r>
            <a:r>
              <a:rPr lang="en-SG" altLang="zh-CN" sz="1800" b="1" dirty="0" err="1"/>
              <a:t>Mee</a:t>
            </a:r>
            <a:r>
              <a:rPr lang="en-SG" altLang="zh-CN" sz="1800" b="1" dirty="0"/>
              <a:t>)</a:t>
            </a:r>
            <a:endParaRPr lang="en-S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B00871-2744-482D-8127-3F4690021D9F}"/>
              </a:ext>
            </a:extLst>
          </p:cNvPr>
          <p:cNvSpPr/>
          <p:nvPr/>
        </p:nvSpPr>
        <p:spPr>
          <a:xfrm>
            <a:off x="6829839" y="979706"/>
            <a:ext cx="2068497" cy="31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Phone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19F063-9869-4899-9747-8547810242FD}"/>
              </a:ext>
            </a:extLst>
          </p:cNvPr>
          <p:cNvSpPr/>
          <p:nvPr/>
        </p:nvSpPr>
        <p:spPr>
          <a:xfrm>
            <a:off x="6846160" y="429664"/>
            <a:ext cx="2068497" cy="319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Name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912961A-AA44-4A04-A5D0-9D8BF831ADE9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5147942" y="429664"/>
            <a:ext cx="2732467" cy="845737"/>
          </a:xfrm>
          <a:prstGeom prst="bentConnector4">
            <a:avLst>
              <a:gd name="adj1" fmla="val 46670"/>
              <a:gd name="adj2" fmla="val 127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BA4FCE3-0B7F-4AB4-A688-8E746E7D9B90}"/>
              </a:ext>
            </a:extLst>
          </p:cNvPr>
          <p:cNvSpPr txBox="1"/>
          <p:nvPr/>
        </p:nvSpPr>
        <p:spPr>
          <a:xfrm>
            <a:off x="6196614" y="292343"/>
            <a:ext cx="57077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000" dirty="0"/>
              <a:t>Click Order Now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C638393-CA6C-4F8C-A2D6-9CA7BBE1952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880411" y="1316115"/>
            <a:ext cx="1474" cy="22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2EAFC5-F82A-4A25-8DA9-D7383E63E10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880409" y="749260"/>
            <a:ext cx="0" cy="21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EFB2D6AC-4E61-4392-BF13-595577E13C07}"/>
              </a:ext>
            </a:extLst>
          </p:cNvPr>
          <p:cNvSpPr txBox="1"/>
          <p:nvPr/>
        </p:nvSpPr>
        <p:spPr>
          <a:xfrm>
            <a:off x="9366856" y="751722"/>
            <a:ext cx="1179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SG" sz="1000" dirty="0"/>
              <a:t>Name</a:t>
            </a:r>
          </a:p>
        </p:txBody>
      </p:sp>
      <p:sp>
        <p:nvSpPr>
          <p:cNvPr id="237" name="Arrow: Striped Right 236">
            <a:extLst>
              <a:ext uri="{FF2B5EF4-FFF2-40B4-BE49-F238E27FC236}">
                <a16:creationId xmlns:a16="http://schemas.microsoft.com/office/drawing/2014/main" id="{76A9EE6F-DBC5-4818-AEDD-27E1D32B9E74}"/>
              </a:ext>
            </a:extLst>
          </p:cNvPr>
          <p:cNvSpPr/>
          <p:nvPr/>
        </p:nvSpPr>
        <p:spPr>
          <a:xfrm>
            <a:off x="8012461" y="758334"/>
            <a:ext cx="1561910" cy="188491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rgbClr val="FF0000"/>
                </a:solidFill>
              </a:rPr>
              <a:t>retrieve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9A718AF-8EF2-42A3-8851-B116273B570B}"/>
              </a:ext>
            </a:extLst>
          </p:cNvPr>
          <p:cNvSpPr txBox="1"/>
          <p:nvPr/>
        </p:nvSpPr>
        <p:spPr>
          <a:xfrm>
            <a:off x="9416054" y="1318963"/>
            <a:ext cx="1179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SG" sz="1000" dirty="0"/>
              <a:t>Phone</a:t>
            </a:r>
          </a:p>
        </p:txBody>
      </p:sp>
      <p:sp>
        <p:nvSpPr>
          <p:cNvPr id="241" name="Arrow: Striped Right 240">
            <a:extLst>
              <a:ext uri="{FF2B5EF4-FFF2-40B4-BE49-F238E27FC236}">
                <a16:creationId xmlns:a16="http://schemas.microsoft.com/office/drawing/2014/main" id="{3C263DB7-EAA5-44DA-8C8C-88E645D7AF1B}"/>
              </a:ext>
            </a:extLst>
          </p:cNvPr>
          <p:cNvSpPr/>
          <p:nvPr/>
        </p:nvSpPr>
        <p:spPr>
          <a:xfrm>
            <a:off x="8061659" y="1325575"/>
            <a:ext cx="1561910" cy="188491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rgbClr val="FF0000"/>
                </a:solidFill>
              </a:rPr>
              <a:t>retrieve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29C73A-5746-49E5-A260-08C29A9E7A36}"/>
              </a:ext>
            </a:extLst>
          </p:cNvPr>
          <p:cNvSpPr txBox="1"/>
          <p:nvPr/>
        </p:nvSpPr>
        <p:spPr>
          <a:xfrm>
            <a:off x="10398715" y="422093"/>
            <a:ext cx="1506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>
                <a:highlight>
                  <a:srgbClr val="00FF00"/>
                </a:highlight>
              </a:rPr>
              <a:t>Out: Session-vars = 50</a:t>
            </a:r>
          </a:p>
          <a:p>
            <a:pPr algn="ctr"/>
            <a:r>
              <a:rPr lang="en-SG" sz="800" dirty="0">
                <a:highlight>
                  <a:srgbClr val="00FF00"/>
                </a:highlight>
              </a:rPr>
              <a:t>Out: </a:t>
            </a:r>
            <a:r>
              <a:rPr lang="en-SG" sz="800" dirty="0" err="1">
                <a:highlight>
                  <a:srgbClr val="00FF00"/>
                </a:highlight>
              </a:rPr>
              <a:t>awaiting_Name</a:t>
            </a:r>
            <a:r>
              <a:rPr lang="en-SG" sz="800" dirty="0">
                <a:highlight>
                  <a:srgbClr val="00FF00"/>
                </a:highlight>
              </a:rPr>
              <a:t> = 1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5235889-2C4A-4DB0-AFEC-C29B151D86C9}"/>
              </a:ext>
            </a:extLst>
          </p:cNvPr>
          <p:cNvCxnSpPr>
            <a:cxnSpLocks/>
          </p:cNvCxnSpPr>
          <p:nvPr/>
        </p:nvCxnSpPr>
        <p:spPr>
          <a:xfrm flipH="1">
            <a:off x="8717506" y="543065"/>
            <a:ext cx="1881610" cy="76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5642C4C-C1AE-40EF-A86E-7A6912643BB3}"/>
              </a:ext>
            </a:extLst>
          </p:cNvPr>
          <p:cNvSpPr txBox="1"/>
          <p:nvPr/>
        </p:nvSpPr>
        <p:spPr>
          <a:xfrm>
            <a:off x="10434585" y="1009662"/>
            <a:ext cx="1506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>
                <a:highlight>
                  <a:srgbClr val="00FF00"/>
                </a:highlight>
              </a:rPr>
              <a:t>In : </a:t>
            </a:r>
            <a:r>
              <a:rPr lang="en-SG" sz="800" dirty="0" err="1">
                <a:highlight>
                  <a:srgbClr val="00FF00"/>
                </a:highlight>
              </a:rPr>
              <a:t>awaiting_Name</a:t>
            </a:r>
            <a:endParaRPr lang="en-SG" sz="800" dirty="0">
              <a:highlight>
                <a:srgbClr val="00FF00"/>
              </a:highlight>
            </a:endParaRPr>
          </a:p>
          <a:p>
            <a:pPr algn="ctr"/>
            <a:r>
              <a:rPr lang="en-SG" sz="800" dirty="0">
                <a:highlight>
                  <a:srgbClr val="00FF00"/>
                </a:highlight>
              </a:rPr>
              <a:t>Out: </a:t>
            </a:r>
            <a:r>
              <a:rPr lang="en-SG" sz="800" dirty="0" err="1">
                <a:highlight>
                  <a:srgbClr val="00FF00"/>
                </a:highlight>
              </a:rPr>
              <a:t>awaiting_Phone</a:t>
            </a:r>
            <a:r>
              <a:rPr lang="en-SG" sz="800" dirty="0">
                <a:highlight>
                  <a:srgbClr val="00FF00"/>
                </a:highlight>
              </a:rPr>
              <a:t> = 1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14B8E6-932C-41A4-B94C-2B20557FD2BF}"/>
              </a:ext>
            </a:extLst>
          </p:cNvPr>
          <p:cNvCxnSpPr>
            <a:cxnSpLocks/>
          </p:cNvCxnSpPr>
          <p:nvPr/>
        </p:nvCxnSpPr>
        <p:spPr>
          <a:xfrm flipH="1">
            <a:off x="8753376" y="1130634"/>
            <a:ext cx="1881610" cy="76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7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436</Words>
  <Application>Microsoft Office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Chatbot Masterclass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JOO SAY</dc:creator>
  <cp:lastModifiedBy>TAN JOO SAY</cp:lastModifiedBy>
  <cp:revision>20</cp:revision>
  <dcterms:created xsi:type="dcterms:W3CDTF">2020-10-24T07:35:58Z</dcterms:created>
  <dcterms:modified xsi:type="dcterms:W3CDTF">2020-10-29T01:36:30Z</dcterms:modified>
</cp:coreProperties>
</file>