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6" r:id="rId27"/>
    <p:sldId id="287" r:id="rId28"/>
    <p:sldId id="288" r:id="rId29"/>
    <p:sldId id="285" r:id="rId30"/>
    <p:sldId id="281" r:id="rId31"/>
    <p:sldId id="282" r:id="rId32"/>
    <p:sldId id="283" r:id="rId33"/>
    <p:sldId id="284"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3"/>
    <p:restoredTop sz="94577"/>
  </p:normalViewPr>
  <p:slideViewPr>
    <p:cSldViewPr snapToGrid="0">
      <p:cViewPr varScale="1">
        <p:scale>
          <a:sx n="155" d="100"/>
          <a:sy n="155" d="100"/>
        </p:scale>
        <p:origin x="552"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2148d79b9f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2148d79b9f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2148d79b9f_0_3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2148d79b9f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2148d79b9f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2148d79b9f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2148d79b9f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2148d79b9f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2148d79b9f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2148d79b9f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2148d79b9f_0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2148d79b9f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2148d79b9f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2148d79b9f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2148d79b9f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2148d79b9f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2148d79b9f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2148d79b9f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This is a simplified form of the decision tree training algorithm which does not take </a:t>
            </a:r>
            <a:r>
              <a:rPr lang="en" dirty="0" err="1"/>
              <a:t>recursivity</a:t>
            </a:r>
            <a:r>
              <a:rPr lang="en" dirty="0"/>
              <a:t> into account. When extending to recursive split learning the same concept holds.</a:t>
            </a:r>
            <a:endParaRPr dirty="0"/>
          </a:p>
          <a:p>
            <a:pPr marL="457200" lvl="0" indent="-298450" algn="l" rtl="0">
              <a:spcBef>
                <a:spcPts val="0"/>
              </a:spcBef>
              <a:spcAft>
                <a:spcPts val="0"/>
              </a:spcAft>
              <a:buSzPts val="1100"/>
              <a:buChar char="●"/>
            </a:pPr>
            <a:r>
              <a:rPr lang="en" dirty="0"/>
              <a:t>Can vectorize / index the weighting step by weighting all samples ahead of time and indexing the weight during the error computation</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2148d79b9f_0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2148d79b9f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 could optionally design some bayesian or optimization scheme to select weight function parameters but we can also just spend a day running a bunch of training loops to see which performs best on post-2020 test set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148d79b9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148d79b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2148d79b9f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2148d79b9f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2148d79b9f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148d79b9f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2148d79b9f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2148d79b9f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Blue sale count histogram on slide 14 shows very stable count trend (ignoring incomplete 2023 data)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2148d79b9f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2148d79b9f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This step need only apply if we are worried about the representativeness of 2024 sales characteristics. If not no need.</a:t>
            </a:r>
            <a:endParaRPr/>
          </a:p>
          <a:p>
            <a:pPr marL="457200" lvl="0" indent="-298450" algn="l" rtl="0">
              <a:spcBef>
                <a:spcPts val="0"/>
              </a:spcBef>
              <a:spcAft>
                <a:spcPts val="0"/>
              </a:spcAft>
              <a:buSzPts val="1100"/>
              <a:buChar char="●"/>
            </a:pPr>
            <a:r>
              <a:rPr lang="en"/>
              <a:t>To prepare the training data, we would break out categorical variables into binaries </a:t>
            </a:r>
            <a:endParaRPr/>
          </a:p>
          <a:p>
            <a:pPr marL="914400" lvl="1" indent="-298450" algn="l" rtl="0">
              <a:spcBef>
                <a:spcPts val="0"/>
              </a:spcBef>
              <a:spcAft>
                <a:spcPts val="0"/>
              </a:spcAft>
              <a:buSzPts val="1100"/>
              <a:buChar char="○"/>
            </a:pPr>
            <a:r>
              <a:rPr lang="en"/>
              <a:t>There is a function that will do this for a column so just loop over categorical columns and apply it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2148d79b9f_0_5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2148d79b9f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2148d79b9f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2148d79b9f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913F67DC-07F2-F080-5209-B2E96CC55201}"/>
            </a:ext>
          </a:extLst>
        </p:cNvPr>
        <p:cNvGrpSpPr/>
        <p:nvPr/>
      </p:nvGrpSpPr>
      <p:grpSpPr>
        <a:xfrm>
          <a:off x="0" y="0"/>
          <a:ext cx="0" cy="0"/>
          <a:chOff x="0" y="0"/>
          <a:chExt cx="0" cy="0"/>
        </a:xfrm>
      </p:grpSpPr>
      <p:sp>
        <p:nvSpPr>
          <p:cNvPr id="200" name="Google Shape;200;g32148d79b9f_0_544:notes">
            <a:extLst>
              <a:ext uri="{FF2B5EF4-FFF2-40B4-BE49-F238E27FC236}">
                <a16:creationId xmlns:a16="http://schemas.microsoft.com/office/drawing/2014/main" id="{02C12A35-04E3-6500-2D12-835FAE5FFB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2148d79b9f_0_544:notes">
            <a:extLst>
              <a:ext uri="{FF2B5EF4-FFF2-40B4-BE49-F238E27FC236}">
                <a16:creationId xmlns:a16="http://schemas.microsoft.com/office/drawing/2014/main" id="{87E11286-BAE1-B610-6582-D38E4DFC898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5232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2148d79b9f_0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2148d79b9f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2148d79b9f_0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2148d79b9f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2148d79b9f_0_3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2148d79b9f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2148d79b9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2148d79b9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2148d79b9f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148d79b9f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2148d79b9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2148d79b9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2148d79b9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2148d79b9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2148d79b9f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2148d79b9f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2148d79b9f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2148d79b9f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2148d79b9f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2148d79b9f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2148d79b9f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2148d79b9f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Kernel_(statistics)#Kernel_functions_in_common_use"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Inverse_probability_weighting"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en.wikipedia.org/wiki/Logistic_regression#:~:text=Logistic%20regression%20is%20a%20supervised,based%20on%20patient%20test%20result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Maximum_likelihood_estimatio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Two-Stage Conditional Sample Error Weighting for Improved CCAO Forecasting Accuracy</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By: Douglas Williams</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Variance ratios show the 2024 model is allocating complexity to match training distribution (target variance)</a:t>
            </a:r>
            <a:endParaRPr/>
          </a:p>
        </p:txBody>
      </p:sp>
      <p:pic>
        <p:nvPicPr>
          <p:cNvPr id="109" name="Google Shape;109;p22"/>
          <p:cNvPicPr preferRelativeResize="0"/>
          <p:nvPr/>
        </p:nvPicPr>
        <p:blipFill>
          <a:blip r:embed="rId3">
            <a:alphaModFix/>
          </a:blip>
          <a:stretch>
            <a:fillRect/>
          </a:stretch>
        </p:blipFill>
        <p:spPr>
          <a:xfrm>
            <a:off x="645238" y="1145650"/>
            <a:ext cx="7853525" cy="3795875"/>
          </a:xfrm>
          <a:prstGeom prst="rect">
            <a:avLst/>
          </a:prstGeom>
          <a:noFill/>
          <a:ln>
            <a:noFill/>
          </a:ln>
        </p:spPr>
      </p:pic>
      <p:sp>
        <p:nvSpPr>
          <p:cNvPr id="110" name="Google Shape;110;p22"/>
          <p:cNvSpPr txBox="1"/>
          <p:nvPr/>
        </p:nvSpPr>
        <p:spPr>
          <a:xfrm>
            <a:off x="2185050" y="2077375"/>
            <a:ext cx="4773900" cy="729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rPr>
              <a:t>Model predicted sales variance by month is consistently ~94% of actual sales price variance</a:t>
            </a:r>
            <a:endParaRPr sz="16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But true sale price variance doubled from 2020 to 2023</a:t>
            </a:r>
            <a:endParaRPr/>
          </a:p>
        </p:txBody>
      </p:sp>
      <p:pic>
        <p:nvPicPr>
          <p:cNvPr id="116" name="Google Shape;116;p23"/>
          <p:cNvPicPr preferRelativeResize="0"/>
          <p:nvPr/>
        </p:nvPicPr>
        <p:blipFill>
          <a:blip r:embed="rId3">
            <a:alphaModFix/>
          </a:blip>
          <a:stretch>
            <a:fillRect/>
          </a:stretch>
        </p:blipFill>
        <p:spPr>
          <a:xfrm>
            <a:off x="421187" y="941525"/>
            <a:ext cx="8301624" cy="40038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Gap between predicted and observed price variance grows with observed variance</a:t>
            </a:r>
            <a:endParaRPr/>
          </a:p>
        </p:txBody>
      </p:sp>
      <p:pic>
        <p:nvPicPr>
          <p:cNvPr id="122" name="Google Shape;122;p24"/>
          <p:cNvPicPr preferRelativeResize="0"/>
          <p:nvPr/>
        </p:nvPicPr>
        <p:blipFill>
          <a:blip r:embed="rId3">
            <a:alphaModFix/>
          </a:blip>
          <a:stretch>
            <a:fillRect/>
          </a:stretch>
        </p:blipFill>
        <p:spPr>
          <a:xfrm>
            <a:off x="639188" y="1160125"/>
            <a:ext cx="7865626" cy="3793525"/>
          </a:xfrm>
          <a:prstGeom prst="rect">
            <a:avLst/>
          </a:prstGeom>
          <a:noFill/>
          <a:ln>
            <a:noFill/>
          </a:ln>
        </p:spPr>
      </p:pic>
      <p:sp>
        <p:nvSpPr>
          <p:cNvPr id="123" name="Google Shape;123;p24"/>
          <p:cNvSpPr txBox="1"/>
          <p:nvPr/>
        </p:nvSpPr>
        <p:spPr>
          <a:xfrm>
            <a:off x="2396975" y="2093850"/>
            <a:ext cx="4442100" cy="572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Predicted price variance is still ~94% of observed, but observed variance increases so gap grows</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218125" y="170175"/>
            <a:ext cx="8614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“balanced” model’s error distribution will match sample frequency distribution with respect to time</a:t>
            </a:r>
            <a:endParaRPr/>
          </a:p>
        </p:txBody>
      </p:sp>
      <p:sp>
        <p:nvSpPr>
          <p:cNvPr id="129" name="Google Shape;129;p25"/>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AutoNum type="arabicPeriod"/>
            </a:pPr>
            <a:r>
              <a:rPr lang="en" sz="1500"/>
              <a:t>If model errors / accuracy are uncorrelated with sample characteristics: </a:t>
            </a:r>
            <a:endParaRPr sz="1500"/>
          </a:p>
          <a:p>
            <a:pPr marL="914400" lvl="1" indent="-323850" algn="l" rtl="0">
              <a:lnSpc>
                <a:spcPct val="115000"/>
              </a:lnSpc>
              <a:spcBef>
                <a:spcPts val="0"/>
              </a:spcBef>
              <a:spcAft>
                <a:spcPts val="0"/>
              </a:spcAft>
              <a:buSzPts val="1500"/>
              <a:buChar char="○"/>
            </a:pPr>
            <a:r>
              <a:rPr lang="en" sz="1500"/>
              <a:t>We expect the mean error per-sample to be the same for each month</a:t>
            </a:r>
            <a:endParaRPr sz="1500"/>
          </a:p>
          <a:p>
            <a:pPr marL="457200" lvl="0" indent="-323850" algn="l" rtl="0">
              <a:lnSpc>
                <a:spcPct val="115000"/>
              </a:lnSpc>
              <a:spcBef>
                <a:spcPts val="0"/>
              </a:spcBef>
              <a:spcAft>
                <a:spcPts val="0"/>
              </a:spcAft>
              <a:buSzPts val="1500"/>
              <a:buAutoNum type="arabicPeriod"/>
            </a:pPr>
            <a:r>
              <a:rPr lang="en" sz="1500"/>
              <a:t>If model errors are uncorrelated with time but the distribution of other sample characteristics is the consistent across months:</a:t>
            </a:r>
            <a:endParaRPr sz="1500"/>
          </a:p>
          <a:p>
            <a:pPr marL="914400" lvl="1" indent="-323850" algn="l" rtl="0">
              <a:lnSpc>
                <a:spcPct val="115000"/>
              </a:lnSpc>
              <a:spcBef>
                <a:spcPts val="0"/>
              </a:spcBef>
              <a:spcAft>
                <a:spcPts val="0"/>
              </a:spcAft>
              <a:buSzPts val="1500"/>
              <a:buChar char="○"/>
            </a:pPr>
            <a:r>
              <a:rPr lang="en" sz="1500"/>
              <a:t>We expect the mean error per-sample to be the same for each month</a:t>
            </a:r>
            <a:endParaRPr sz="1500"/>
          </a:p>
          <a:p>
            <a:pPr marL="91440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a:t>If (1) or (2): The normalized distributions of sum of squared errors and sample frequency by month should match. </a:t>
            </a:r>
            <a:endParaRPr sz="1500"/>
          </a:p>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a:t>If these distributions do not match: model errors are correlated with regions of input space</a:t>
            </a:r>
            <a:endParaRPr sz="1500"/>
          </a:p>
          <a:p>
            <a:pPr marL="457200" lvl="0" indent="-323850" algn="l" rtl="0">
              <a:lnSpc>
                <a:spcPct val="115000"/>
              </a:lnSpc>
              <a:spcBef>
                <a:spcPts val="0"/>
              </a:spcBef>
              <a:spcAft>
                <a:spcPts val="0"/>
              </a:spcAft>
              <a:buSzPts val="1500"/>
              <a:buChar char="●"/>
            </a:pPr>
            <a:r>
              <a:rPr lang="en" sz="1500"/>
              <a:t>Higher sum of squared error compared to sample frequency indicates higher per-sample errors (and/or substantial outlier presence)</a:t>
            </a:r>
            <a:endParaRPr sz="1500"/>
          </a:p>
          <a:p>
            <a:pPr marL="457200" lvl="0" indent="-323850" algn="l" rtl="0">
              <a:lnSpc>
                <a:spcPct val="115000"/>
              </a:lnSpc>
              <a:spcBef>
                <a:spcPts val="0"/>
              </a:spcBef>
              <a:spcAft>
                <a:spcPts val="0"/>
              </a:spcAft>
              <a:buSzPts val="1500"/>
              <a:buChar char="●"/>
            </a:pPr>
            <a:r>
              <a:rPr lang="en" sz="1500"/>
              <a:t>Lower sum of squared error compared to sample frequency indicates low per-sample errors</a:t>
            </a:r>
            <a:endParaRPr sz="1500"/>
          </a:p>
          <a:p>
            <a:pPr marL="0" lvl="0" indent="0" algn="l" rtl="0">
              <a:lnSpc>
                <a:spcPct val="115000"/>
              </a:lnSpc>
              <a:spcBef>
                <a:spcPts val="0"/>
              </a:spcBef>
              <a:spcAft>
                <a:spcPts val="0"/>
              </a:spcAft>
              <a:buNone/>
            </a:pPr>
            <a:endParaRPr sz="1500" b="1"/>
          </a:p>
        </p:txBody>
      </p:sp>
      <p:sp>
        <p:nvSpPr>
          <p:cNvPr id="130" name="Google Shape;130;p25"/>
          <p:cNvSpPr txBox="1"/>
          <p:nvPr/>
        </p:nvSpPr>
        <p:spPr>
          <a:xfrm>
            <a:off x="771900" y="4627850"/>
            <a:ext cx="7600200" cy="339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500" b="1">
                <a:solidFill>
                  <a:schemeClr val="dk2"/>
                </a:solidFill>
              </a:rPr>
              <a:t>Together, these indicate the regions of input space the model is biased towards</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performance biased towards pre-2021, easier to learn regions of input space sacrificing post-2021 accuracy  </a:t>
            </a:r>
            <a:endParaRPr dirty="0"/>
          </a:p>
        </p:txBody>
      </p:sp>
      <p:pic>
        <p:nvPicPr>
          <p:cNvPr id="136" name="Google Shape;136;p26"/>
          <p:cNvPicPr preferRelativeResize="0"/>
          <p:nvPr/>
        </p:nvPicPr>
        <p:blipFill>
          <a:blip r:embed="rId3">
            <a:alphaModFix/>
          </a:blip>
          <a:stretch>
            <a:fillRect/>
          </a:stretch>
        </p:blipFill>
        <p:spPr>
          <a:xfrm>
            <a:off x="704113" y="1145800"/>
            <a:ext cx="7735776" cy="3867875"/>
          </a:xfrm>
          <a:prstGeom prst="rect">
            <a:avLst/>
          </a:prstGeom>
          <a:noFill/>
          <a:ln>
            <a:noFill/>
          </a:ln>
        </p:spPr>
      </p:pic>
      <p:sp>
        <p:nvSpPr>
          <p:cNvPr id="137" name="Google Shape;137;p26"/>
          <p:cNvSpPr txBox="1"/>
          <p:nvPr/>
        </p:nvSpPr>
        <p:spPr>
          <a:xfrm>
            <a:off x="3411975" y="1691575"/>
            <a:ext cx="2889900" cy="429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Average error per sample higher post-2020</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application requires strong rules for post-2020 period</a:t>
            </a:r>
            <a:endParaRPr/>
          </a:p>
        </p:txBody>
      </p:sp>
      <p:sp>
        <p:nvSpPr>
          <p:cNvPr id="143" name="Google Shape;143;p27"/>
          <p:cNvSpPr txBox="1">
            <a:spLocks noGrp="1"/>
          </p:cNvSpPr>
          <p:nvPr>
            <p:ph type="body" idx="1"/>
          </p:nvPr>
        </p:nvSpPr>
        <p:spPr>
          <a:xfrm>
            <a:off x="311700" y="10000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The use case of this model is to predict prices in January of the new year.</a:t>
            </a:r>
            <a:endParaRPr sz="1700"/>
          </a:p>
          <a:p>
            <a:pPr marL="457200" lvl="0" indent="-336550" algn="l" rtl="0">
              <a:spcBef>
                <a:spcPts val="1200"/>
              </a:spcBef>
              <a:spcAft>
                <a:spcPts val="0"/>
              </a:spcAft>
              <a:buSzPts val="1700"/>
              <a:buChar char="●"/>
            </a:pPr>
            <a:r>
              <a:rPr lang="en" sz="1700"/>
              <a:t>January 2025 is post-2020 and thus prices follow the observed higher variance / complexity rules.</a:t>
            </a:r>
            <a:endParaRPr sz="1700"/>
          </a:p>
          <a:p>
            <a:pPr marL="457200" lvl="0" indent="-336550" algn="l" rtl="0">
              <a:spcBef>
                <a:spcPts val="0"/>
              </a:spcBef>
              <a:spcAft>
                <a:spcPts val="0"/>
              </a:spcAft>
              <a:buSzPts val="1700"/>
              <a:buChar char="●"/>
            </a:pPr>
            <a:r>
              <a:rPr lang="en" sz="1700"/>
              <a:t>The composition of post-2020 sales is more likely to match the composition of January 2025 sales.</a:t>
            </a:r>
            <a:endParaRPr sz="1700"/>
          </a:p>
          <a:p>
            <a:pPr marL="0" lvl="0" indent="0" algn="l" rtl="0">
              <a:spcBef>
                <a:spcPts val="1200"/>
              </a:spcBef>
              <a:spcAft>
                <a:spcPts val="0"/>
              </a:spcAft>
              <a:buNone/>
            </a:pPr>
            <a:r>
              <a:rPr lang="en" sz="1700"/>
              <a:t>The most important rules and correlations for our application exist in the post-2020 data, but the model is biased towards pre-2020 performance.</a:t>
            </a:r>
            <a:endParaRPr sz="1700"/>
          </a:p>
          <a:p>
            <a:pPr marL="457200" lvl="0" indent="-336550" algn="l" rtl="0">
              <a:spcBef>
                <a:spcPts val="1200"/>
              </a:spcBef>
              <a:spcAft>
                <a:spcPts val="0"/>
              </a:spcAft>
              <a:buSzPts val="1700"/>
              <a:buChar char="●"/>
            </a:pPr>
            <a:r>
              <a:rPr lang="en" sz="1700"/>
              <a:t>This does not mean pre-2020 data does not contain valuable correlations for predicting post-2020 values.</a:t>
            </a:r>
            <a:endParaRPr sz="1700"/>
          </a:p>
          <a:p>
            <a:pPr marL="0" lvl="0" indent="0" algn="l" rtl="0">
              <a:spcBef>
                <a:spcPts val="1200"/>
              </a:spcBef>
              <a:spcAft>
                <a:spcPts val="1200"/>
              </a:spcAft>
              <a:buNone/>
            </a:pPr>
            <a:r>
              <a:rPr lang="en" sz="1700"/>
              <a:t>The question becomes, how do we characterize and shift the model’s pre-2020 bias?</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body" idx="1"/>
          </p:nvPr>
        </p:nvSpPr>
        <p:spPr>
          <a:xfrm>
            <a:off x="311700" y="863550"/>
            <a:ext cx="8520600" cy="3416400"/>
          </a:xfrm>
          <a:prstGeom prst="rect">
            <a:avLst/>
          </a:prstGeom>
        </p:spPr>
        <p:txBody>
          <a:bodyPr spcFirstLastPara="1" wrap="square" lIns="91425" tIns="91425" rIns="91425" bIns="91425" anchor="ctr" anchorCtr="0">
            <a:normAutofit/>
          </a:bodyPr>
          <a:lstStyle/>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Complexity bias in theory</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2024 model’s pre-2021 bias </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Proposed solutions</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Appendix I: Assumptions about conditional sales distribution</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Appendix II: Views of target time-fixed effects</a:t>
            </a:r>
          </a:p>
        </p:txBody>
      </p:sp>
      <p:sp>
        <p:nvSpPr>
          <p:cNvPr id="149" name="Google Shape;149;p28"/>
          <p:cNvSpPr txBox="1"/>
          <p:nvPr/>
        </p:nvSpPr>
        <p:spPr>
          <a:xfrm>
            <a:off x="311699" y="3117383"/>
            <a:ext cx="7538959" cy="994500"/>
          </a:xfrm>
          <a:prstGeom prst="rect">
            <a:avLst/>
          </a:prstGeom>
          <a:solidFill>
            <a:srgbClr val="FFFFFF">
              <a:alpha val="6864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50" name="Google Shape;150;p28"/>
          <p:cNvSpPr txBox="1"/>
          <p:nvPr/>
        </p:nvSpPr>
        <p:spPr>
          <a:xfrm>
            <a:off x="408187" y="262355"/>
            <a:ext cx="6068700" cy="2168100"/>
          </a:xfrm>
          <a:prstGeom prst="rect">
            <a:avLst/>
          </a:prstGeom>
          <a:solidFill>
            <a:srgbClr val="FFFFFF">
              <a:alpha val="6864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The model chooses the parameters (splitting decisions) which give it the greatest decrease in the sum of squared errors.</a:t>
            </a:r>
            <a:endParaRPr sz="1600"/>
          </a:p>
          <a:p>
            <a:pPr marL="457200" lvl="0" indent="-330200" algn="l" rtl="0">
              <a:spcBef>
                <a:spcPts val="1200"/>
              </a:spcBef>
              <a:spcAft>
                <a:spcPts val="0"/>
              </a:spcAft>
              <a:buSzPts val="1600"/>
              <a:buAutoNum type="alphaUcPeriod"/>
            </a:pPr>
            <a:r>
              <a:rPr lang="en" sz="1600"/>
              <a:t>If there are more data points in region A of input space than region B, learning region A’s patterns will accrue larger reductions in error. (Assuming evenly distributed errors)</a:t>
            </a:r>
            <a:endParaRPr sz="1600"/>
          </a:p>
          <a:p>
            <a:pPr marL="457200" lvl="0" indent="-330200" algn="l" rtl="0">
              <a:spcBef>
                <a:spcPts val="0"/>
              </a:spcBef>
              <a:spcAft>
                <a:spcPts val="0"/>
              </a:spcAft>
              <a:buSzPts val="1600"/>
              <a:buAutoNum type="alphaUcPeriod"/>
            </a:pPr>
            <a:r>
              <a:rPr lang="en" sz="1600"/>
              <a:t>If it is easier to learn rules for a region of input space, it likely takes fewer rules compared to a more complex region of input space to reduce errors an equivalent amount.</a:t>
            </a:r>
            <a:endParaRPr sz="1600"/>
          </a:p>
          <a:p>
            <a:pPr marL="0" lvl="0" indent="0" algn="l" rtl="0">
              <a:spcBef>
                <a:spcPts val="1200"/>
              </a:spcBef>
              <a:spcAft>
                <a:spcPts val="0"/>
              </a:spcAft>
              <a:buNone/>
            </a:pPr>
            <a:r>
              <a:rPr lang="en" sz="1600"/>
              <a:t>Pre-2020 trends have both more data samples (A) and lower target variance (B) compared to post-2020, so the model’s performance is biased towards this period.</a:t>
            </a:r>
            <a:endParaRPr sz="1600"/>
          </a:p>
          <a:p>
            <a:pPr marL="0" lvl="0" indent="0" algn="l" rtl="0">
              <a:spcBef>
                <a:spcPts val="1200"/>
              </a:spcBef>
              <a:spcAft>
                <a:spcPts val="1200"/>
              </a:spcAft>
              <a:buNone/>
            </a:pPr>
            <a:r>
              <a:rPr lang="en" sz="1600"/>
              <a:t>By increasing the errors generated by post-2020 samples, we nudge the model towards prioritizing performance on recent trends and counteract the pre-2020 bias.</a:t>
            </a:r>
            <a:endParaRPr sz="1600"/>
          </a:p>
        </p:txBody>
      </p:sp>
      <p:sp>
        <p:nvSpPr>
          <p:cNvPr id="156" name="Google Shape;156;p2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Weighting the errors of more recent samples shifts model’s attention during training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practice, error weighting only introduces two small steps</a:t>
            </a:r>
            <a:endParaRPr/>
          </a:p>
        </p:txBody>
      </p:sp>
      <p:sp>
        <p:nvSpPr>
          <p:cNvPr id="162" name="Google Shape;16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naïve decision tree training algorithm, including </a:t>
            </a:r>
            <a:r>
              <a:rPr lang="en" dirty="0">
                <a:solidFill>
                  <a:srgbClr val="FF0000"/>
                </a:solidFill>
              </a:rPr>
              <a:t>new weighting steps in red</a:t>
            </a:r>
            <a:r>
              <a:rPr lang="en" dirty="0"/>
              <a:t>, is as follows:</a:t>
            </a:r>
            <a:endParaRPr dirty="0"/>
          </a:p>
          <a:p>
            <a:pPr marL="0" lvl="0" indent="0" algn="l" rtl="0">
              <a:spcBef>
                <a:spcPts val="1200"/>
              </a:spcBef>
              <a:spcAft>
                <a:spcPts val="0"/>
              </a:spcAft>
              <a:buNone/>
            </a:pPr>
            <a:r>
              <a:rPr lang="en" dirty="0">
                <a:solidFill>
                  <a:srgbClr val="FF0000"/>
                </a:solidFill>
              </a:rPr>
              <a:t>def </a:t>
            </a:r>
            <a:r>
              <a:rPr lang="en" dirty="0" err="1">
                <a:solidFill>
                  <a:srgbClr val="FF0000"/>
                </a:solidFill>
              </a:rPr>
              <a:t>weight_func</a:t>
            </a:r>
            <a:r>
              <a:rPr lang="en" dirty="0">
                <a:solidFill>
                  <a:srgbClr val="FF0000"/>
                </a:solidFill>
              </a:rPr>
              <a:t>: x → w; maps sample characteristics to scalar weight</a:t>
            </a:r>
            <a:endParaRPr dirty="0">
              <a:solidFill>
                <a:srgbClr val="FF0000"/>
              </a:solidFill>
            </a:endParaRPr>
          </a:p>
          <a:p>
            <a:pPr marL="0" lvl="0" indent="0" algn="l" rtl="0">
              <a:lnSpc>
                <a:spcPct val="115000"/>
              </a:lnSpc>
              <a:spcBef>
                <a:spcPts val="1200"/>
              </a:spcBef>
              <a:spcAft>
                <a:spcPts val="0"/>
              </a:spcAft>
              <a:buNone/>
            </a:pPr>
            <a:r>
              <a:rPr lang="en" sz="1600" dirty="0"/>
              <a:t>While </a:t>
            </a:r>
            <a:r>
              <a:rPr lang="en" sz="1600" dirty="0" err="1"/>
              <a:t>stop_condition</a:t>
            </a:r>
            <a:r>
              <a:rPr lang="en" sz="1600" dirty="0"/>
              <a:t> == False:</a:t>
            </a:r>
            <a:endParaRPr sz="1600" dirty="0"/>
          </a:p>
          <a:p>
            <a:pPr marL="0" lvl="0" indent="0" algn="l" rtl="0">
              <a:lnSpc>
                <a:spcPct val="115000"/>
              </a:lnSpc>
              <a:spcBef>
                <a:spcPts val="0"/>
              </a:spcBef>
              <a:spcAft>
                <a:spcPts val="0"/>
              </a:spcAft>
              <a:buNone/>
            </a:pPr>
            <a:r>
              <a:rPr lang="en" sz="1600" dirty="0"/>
              <a:t>	</a:t>
            </a:r>
            <a:r>
              <a:rPr lang="en" sz="1600" dirty="0" err="1"/>
              <a:t>split_errors</a:t>
            </a:r>
            <a:r>
              <a:rPr lang="en" sz="1600" dirty="0"/>
              <a:t> = [ ]</a:t>
            </a:r>
            <a:endParaRPr sz="1600" dirty="0"/>
          </a:p>
          <a:p>
            <a:pPr marL="0" lvl="0" indent="0" algn="l" rtl="0">
              <a:lnSpc>
                <a:spcPct val="115000"/>
              </a:lnSpc>
              <a:spcBef>
                <a:spcPts val="0"/>
              </a:spcBef>
              <a:spcAft>
                <a:spcPts val="0"/>
              </a:spcAft>
              <a:buNone/>
            </a:pPr>
            <a:r>
              <a:rPr lang="en" sz="1600" dirty="0"/>
              <a:t>	For </a:t>
            </a:r>
            <a:r>
              <a:rPr lang="en" sz="1600" dirty="0" err="1"/>
              <a:t>split_rule</a:t>
            </a:r>
            <a:r>
              <a:rPr lang="en" sz="1600" dirty="0"/>
              <a:t> in </a:t>
            </a:r>
            <a:r>
              <a:rPr lang="en" sz="1600" dirty="0" err="1"/>
              <a:t>potential_splits</a:t>
            </a:r>
            <a:r>
              <a:rPr lang="en" sz="1600" dirty="0"/>
              <a:t>:</a:t>
            </a:r>
            <a:endParaRPr sz="1600" dirty="0"/>
          </a:p>
          <a:p>
            <a:pPr marL="0" lvl="0" indent="0" algn="l" rtl="0">
              <a:lnSpc>
                <a:spcPct val="115000"/>
              </a:lnSpc>
              <a:spcBef>
                <a:spcPts val="0"/>
              </a:spcBef>
              <a:spcAft>
                <a:spcPts val="0"/>
              </a:spcAft>
              <a:buNone/>
            </a:pPr>
            <a:r>
              <a:rPr lang="en" sz="1600" dirty="0"/>
              <a:t>		</a:t>
            </a:r>
            <a:r>
              <a:rPr lang="en" sz="1600" dirty="0" err="1"/>
              <a:t>temp_tree</a:t>
            </a:r>
            <a:r>
              <a:rPr lang="en" sz="1600" dirty="0"/>
              <a:t> = </a:t>
            </a:r>
            <a:r>
              <a:rPr lang="en" sz="1600" dirty="0" err="1"/>
              <a:t>current_tree.append</a:t>
            </a:r>
            <a:r>
              <a:rPr lang="en" sz="1600" dirty="0"/>
              <a:t>(</a:t>
            </a:r>
            <a:r>
              <a:rPr lang="en" sz="1600" dirty="0" err="1"/>
              <a:t>split_rule</a:t>
            </a:r>
            <a:r>
              <a:rPr lang="en" sz="1600" dirty="0"/>
              <a:t>)</a:t>
            </a:r>
            <a:endParaRPr sz="1600" dirty="0"/>
          </a:p>
          <a:p>
            <a:pPr marL="0" lvl="0" indent="0" algn="l" rtl="0">
              <a:lnSpc>
                <a:spcPct val="115000"/>
              </a:lnSpc>
              <a:spcBef>
                <a:spcPts val="0"/>
              </a:spcBef>
              <a:spcAft>
                <a:spcPts val="0"/>
              </a:spcAft>
              <a:buNone/>
            </a:pPr>
            <a:r>
              <a:rPr lang="en" sz="1600" dirty="0"/>
              <a:t>		</a:t>
            </a:r>
            <a:r>
              <a:rPr lang="en" sz="1600" dirty="0" err="1"/>
              <a:t>split_errors.append</a:t>
            </a:r>
            <a:r>
              <a:rPr lang="en" sz="1600" dirty="0"/>
              <a:t>( 𝚺[</a:t>
            </a:r>
            <a:r>
              <a:rPr lang="en" sz="1600" dirty="0" err="1">
                <a:solidFill>
                  <a:srgbClr val="FF0000"/>
                </a:solidFill>
              </a:rPr>
              <a:t>weight_func</a:t>
            </a:r>
            <a:r>
              <a:rPr lang="en" sz="1600" dirty="0">
                <a:solidFill>
                  <a:srgbClr val="FF0000"/>
                </a:solidFill>
              </a:rPr>
              <a:t>(xᵢ) *</a:t>
            </a:r>
            <a:r>
              <a:rPr lang="en" sz="1600" dirty="0"/>
              <a:t> (targetᵢ - </a:t>
            </a:r>
            <a:r>
              <a:rPr lang="en" sz="1600" dirty="0" err="1"/>
              <a:t>temp_tree.pred</a:t>
            </a:r>
            <a:r>
              <a:rPr lang="en" sz="1600" dirty="0"/>
              <a:t>(xᵢ)) ] ² )</a:t>
            </a:r>
            <a:endParaRPr sz="1600" dirty="0"/>
          </a:p>
          <a:p>
            <a:pPr marL="0" lvl="0" indent="0" algn="l" rtl="0">
              <a:lnSpc>
                <a:spcPct val="115000"/>
              </a:lnSpc>
              <a:spcBef>
                <a:spcPts val="0"/>
              </a:spcBef>
              <a:spcAft>
                <a:spcPts val="0"/>
              </a:spcAft>
              <a:buNone/>
            </a:pPr>
            <a:r>
              <a:rPr lang="en" sz="1600" dirty="0"/>
              <a:t>	</a:t>
            </a:r>
            <a:r>
              <a:rPr lang="en" sz="1600" dirty="0" err="1"/>
              <a:t>new_split</a:t>
            </a:r>
            <a:r>
              <a:rPr lang="en" sz="1600" dirty="0"/>
              <a:t> = </a:t>
            </a:r>
            <a:r>
              <a:rPr lang="en" sz="1600" dirty="0" err="1"/>
              <a:t>potential_splits</a:t>
            </a:r>
            <a:r>
              <a:rPr lang="en" sz="1600" dirty="0"/>
              <a:t>[ </a:t>
            </a:r>
            <a:r>
              <a:rPr lang="en" sz="1600" dirty="0" err="1"/>
              <a:t>argmin</a:t>
            </a:r>
            <a:r>
              <a:rPr lang="en" sz="1600" dirty="0"/>
              <a:t>(</a:t>
            </a:r>
            <a:r>
              <a:rPr lang="en" sz="1600" dirty="0" err="1"/>
              <a:t>split_errors</a:t>
            </a:r>
            <a:r>
              <a:rPr lang="en" sz="1600" dirty="0"/>
              <a:t>) ]</a:t>
            </a:r>
            <a:endParaRPr sz="1600" dirty="0"/>
          </a:p>
          <a:p>
            <a:pPr marL="0" lvl="0" indent="0" algn="l" rtl="0">
              <a:lnSpc>
                <a:spcPct val="115000"/>
              </a:lnSpc>
              <a:spcBef>
                <a:spcPts val="0"/>
              </a:spcBef>
              <a:spcAft>
                <a:spcPts val="0"/>
              </a:spcAft>
              <a:buNone/>
            </a:pPr>
            <a:r>
              <a:rPr lang="en" sz="1600" dirty="0"/>
              <a:t>	</a:t>
            </a:r>
            <a:r>
              <a:rPr lang="en" sz="1600" dirty="0" err="1"/>
              <a:t>current_tree.append</a:t>
            </a:r>
            <a:r>
              <a:rPr lang="en" sz="1600" dirty="0"/>
              <a:t>(</a:t>
            </a:r>
            <a:r>
              <a:rPr lang="en" sz="1600" dirty="0" err="1"/>
              <a:t>new_split</a:t>
            </a:r>
            <a:r>
              <a:rPr lang="en" sz="1600" dirty="0"/>
              <a:t>)</a:t>
            </a:r>
            <a:endParaRPr sz="1600" dirty="0"/>
          </a:p>
          <a:p>
            <a:pPr marL="0" lvl="0" indent="457200" algn="l" rtl="0">
              <a:lnSpc>
                <a:spcPct val="115000"/>
              </a:lnSpc>
              <a:spcBef>
                <a:spcPts val="0"/>
              </a:spcBef>
              <a:spcAft>
                <a:spcPts val="0"/>
              </a:spcAft>
              <a:buNone/>
            </a:pPr>
            <a:r>
              <a:rPr lang="en" sz="1600" dirty="0"/>
              <a:t>If (depth == </a:t>
            </a:r>
            <a:r>
              <a:rPr lang="en" sz="1600" dirty="0" err="1"/>
              <a:t>max_depth</a:t>
            </a:r>
            <a:r>
              <a:rPr lang="en" sz="1600" dirty="0"/>
              <a:t>) or (</a:t>
            </a:r>
            <a:r>
              <a:rPr lang="en" sz="1600" dirty="0" err="1"/>
              <a:t>lead_nodes</a:t>
            </a:r>
            <a:r>
              <a:rPr lang="en" sz="1600" dirty="0"/>
              <a:t> == </a:t>
            </a:r>
            <a:r>
              <a:rPr lang="en" sz="1600" dirty="0" err="1"/>
              <a:t>max_leaf</a:t>
            </a:r>
            <a:r>
              <a:rPr lang="en" sz="1600" dirty="0"/>
              <a:t>): </a:t>
            </a:r>
            <a:r>
              <a:rPr lang="en" sz="1600" dirty="0" err="1"/>
              <a:t>stop_condition</a:t>
            </a:r>
            <a:r>
              <a:rPr lang="en" sz="1600" dirty="0"/>
              <a:t> = True</a:t>
            </a:r>
            <a:endParaRPr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Weighting errors is low-lift for pipeline</a:t>
            </a:r>
            <a:endParaRPr/>
          </a:p>
        </p:txBody>
      </p:sp>
      <p:sp>
        <p:nvSpPr>
          <p:cNvPr id="168" name="Google Shape;168;p31"/>
          <p:cNvSpPr txBox="1">
            <a:spLocks noGrp="1"/>
          </p:cNvSpPr>
          <p:nvPr>
            <p:ph type="body" idx="1"/>
          </p:nvPr>
        </p:nvSpPr>
        <p:spPr>
          <a:xfrm>
            <a:off x="311700" y="1152475"/>
            <a:ext cx="8520600" cy="3787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Does not alter train / test split because weighting occurs on errors during training process.</a:t>
            </a:r>
            <a:endParaRPr/>
          </a:p>
          <a:p>
            <a:pPr marL="457200" lvl="0" indent="-342900" algn="l" rtl="0">
              <a:spcBef>
                <a:spcPts val="0"/>
              </a:spcBef>
              <a:spcAft>
                <a:spcPts val="0"/>
              </a:spcAft>
              <a:buSzPts val="1800"/>
              <a:buAutoNum type="arabicPeriod"/>
            </a:pPr>
            <a:r>
              <a:rPr lang="en"/>
              <a:t>Can incorporate weighting function selection as second cross-validation process:</a:t>
            </a:r>
            <a:endParaRPr/>
          </a:p>
          <a:p>
            <a:pPr marL="914400" lvl="1" indent="-317500" algn="l" rtl="0">
              <a:spcBef>
                <a:spcPts val="0"/>
              </a:spcBef>
              <a:spcAft>
                <a:spcPts val="0"/>
              </a:spcAft>
              <a:buSzPts val="1400"/>
              <a:buAutoNum type="alphaLcPeriod"/>
            </a:pPr>
            <a:r>
              <a:rPr lang="en"/>
              <a:t>CV 1: Select model hyperparameters</a:t>
            </a:r>
            <a:endParaRPr/>
          </a:p>
          <a:p>
            <a:pPr marL="914400" lvl="1" indent="-317500" algn="l" rtl="0">
              <a:spcBef>
                <a:spcPts val="0"/>
              </a:spcBef>
              <a:spcAft>
                <a:spcPts val="0"/>
              </a:spcAft>
              <a:buSzPts val="1400"/>
              <a:buAutoNum type="alphaLcPeriod"/>
            </a:pPr>
            <a:r>
              <a:rPr lang="en"/>
              <a:t>CV 2: Rolling-origin CV but focusing test sets on post-2020 data to select best weighting function</a:t>
            </a:r>
            <a:endParaRPr/>
          </a:p>
          <a:p>
            <a:pPr marL="914400" lvl="1" indent="-317500" algn="l" rtl="0">
              <a:spcBef>
                <a:spcPts val="0"/>
              </a:spcBef>
              <a:spcAft>
                <a:spcPts val="0"/>
              </a:spcAft>
              <a:buSzPts val="1400"/>
              <a:buAutoNum type="alphaLcPeriod"/>
            </a:pPr>
            <a:r>
              <a:rPr lang="en"/>
              <a:t>Train on all data with selected hyperparameters and weighting function</a:t>
            </a:r>
            <a:endParaRPr/>
          </a:p>
          <a:p>
            <a:pPr marL="457200" lvl="0" indent="-342900" algn="l" rtl="0">
              <a:spcBef>
                <a:spcPts val="0"/>
              </a:spcBef>
              <a:spcAft>
                <a:spcPts val="0"/>
              </a:spcAft>
              <a:buSzPts val="1800"/>
              <a:buAutoNum type="arabicPeriod"/>
            </a:pPr>
            <a:r>
              <a:rPr lang="en"/>
              <a:t>Weighting functions (see next slide) are algebraic and only require, at maximum, a few lines of code.</a:t>
            </a:r>
            <a:endParaRPr/>
          </a:p>
          <a:p>
            <a:pPr marL="457200" lvl="0" indent="-342900" algn="l" rtl="0">
              <a:spcBef>
                <a:spcPts val="0"/>
              </a:spcBef>
              <a:spcAft>
                <a:spcPts val="0"/>
              </a:spcAft>
              <a:buSzPts val="1800"/>
              <a:buAutoNum type="arabicPeriod"/>
            </a:pPr>
            <a:r>
              <a:rPr lang="en"/>
              <a:t>Weighting of errors is one function call in algorithm when a node’s error reduction is being computed. (see prior slide)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2025 modeling objectives</a:t>
            </a:r>
            <a:endParaRPr/>
          </a:p>
        </p:txBody>
      </p:sp>
      <p:sp>
        <p:nvSpPr>
          <p:cNvPr id="61" name="Google Shape;61;p14"/>
          <p:cNvSpPr txBox="1">
            <a:spLocks noGrp="1"/>
          </p:cNvSpPr>
          <p:nvPr>
            <p:ph type="body" idx="1"/>
          </p:nvPr>
        </p:nvSpPr>
        <p:spPr>
          <a:xfrm>
            <a:off x="311700" y="1000075"/>
            <a:ext cx="8520600" cy="3983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AutoNum type="arabicPeriod"/>
            </a:pPr>
            <a:r>
              <a:rPr lang="en"/>
              <a:t>We seek to improve the forecasting accuracy of the 2025 CCAO evaluation model such that we have reduced error when predicting January 2025 sales prices.</a:t>
            </a:r>
            <a:endParaRPr/>
          </a:p>
          <a:p>
            <a:pPr marL="457200" lvl="0" indent="-342900" algn="l" rtl="0">
              <a:lnSpc>
                <a:spcPct val="150000"/>
              </a:lnSpc>
              <a:spcBef>
                <a:spcPts val="0"/>
              </a:spcBef>
              <a:spcAft>
                <a:spcPts val="0"/>
              </a:spcAft>
              <a:buSzPts val="1800"/>
              <a:buAutoNum type="arabicPeriod"/>
            </a:pPr>
            <a:r>
              <a:rPr lang="en"/>
              <a:t>We aim to achieve improved forecasting accuracy without changing the model class, hyperparameter search protocol, or evaluation pipeline.</a:t>
            </a:r>
            <a:endParaRPr/>
          </a:p>
          <a:p>
            <a:pPr marL="914400" lvl="1" indent="-317500" algn="l" rtl="0">
              <a:lnSpc>
                <a:spcPct val="150000"/>
              </a:lnSpc>
              <a:spcBef>
                <a:spcPts val="0"/>
              </a:spcBef>
              <a:spcAft>
                <a:spcPts val="0"/>
              </a:spcAft>
              <a:buSzPts val="1400"/>
              <a:buAutoNum type="alphaLcPeriod"/>
            </a:pPr>
            <a:r>
              <a:rPr lang="en"/>
              <a:t>Gradient-boosted tree models have many benefits that we wish to preserve (e.g. lightweight, explainable, easy to generate counterfactuals).</a:t>
            </a:r>
            <a:endParaRPr/>
          </a:p>
          <a:p>
            <a:pPr marL="457200" lvl="0" indent="-342900" algn="l" rtl="0">
              <a:lnSpc>
                <a:spcPct val="150000"/>
              </a:lnSpc>
              <a:spcBef>
                <a:spcPts val="0"/>
              </a:spcBef>
              <a:spcAft>
                <a:spcPts val="0"/>
              </a:spcAft>
              <a:buSzPts val="1800"/>
              <a:buAutoNum type="arabicPeriod"/>
            </a:pPr>
            <a:r>
              <a:rPr lang="en"/>
              <a:t>New steps should be low-lift for the CCAO data team to implement and easily tunable for troubleshooting and future adjustments.</a:t>
            </a:r>
            <a:endParaRPr/>
          </a:p>
          <a:p>
            <a:pPr marL="914400" lvl="1" indent="-317500" algn="l" rtl="0">
              <a:lnSpc>
                <a:spcPct val="150000"/>
              </a:lnSpc>
              <a:spcBef>
                <a:spcPts val="0"/>
              </a:spcBef>
              <a:spcAft>
                <a:spcPts val="0"/>
              </a:spcAft>
              <a:buSzPts val="1400"/>
              <a:buAutoNum type="alphaLcPeriod"/>
            </a:pPr>
            <a:r>
              <a:rPr lang="en"/>
              <a:t>Generate very little in the way of new code and extra steps.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Potential weighting functions</a:t>
            </a:r>
            <a:endParaRPr/>
          </a:p>
        </p:txBody>
      </p:sp>
      <p:sp>
        <p:nvSpPr>
          <p:cNvPr id="174" name="Google Shape;174;p32"/>
          <p:cNvSpPr txBox="1">
            <a:spLocks noGrp="1"/>
          </p:cNvSpPr>
          <p:nvPr>
            <p:ph type="body" idx="1"/>
          </p:nvPr>
        </p:nvSpPr>
        <p:spPr>
          <a:xfrm>
            <a:off x="311700" y="1000075"/>
            <a:ext cx="8520600" cy="38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Goal: Given a month of sale, return a weight such that post-2020 sales are weighted more than pre-2020.</a:t>
            </a:r>
            <a:endParaRPr sz="1400" dirty="0"/>
          </a:p>
          <a:p>
            <a:pPr marL="457200" lvl="0" indent="-342900" algn="l" rtl="0">
              <a:spcBef>
                <a:spcPts val="1200"/>
              </a:spcBef>
              <a:spcAft>
                <a:spcPts val="0"/>
              </a:spcAft>
              <a:buSzPts val="1800"/>
              <a:buAutoNum type="arabicPeriod"/>
            </a:pPr>
            <a:r>
              <a:rPr lang="en" sz="1400" dirty="0"/>
              <a:t>Gaussian Kernel: A gaussian curve with a high standard deviation</a:t>
            </a:r>
            <a:endParaRPr sz="1400" dirty="0"/>
          </a:p>
          <a:p>
            <a:pPr marL="914400" lvl="1" indent="-317500" algn="l" rtl="0">
              <a:spcBef>
                <a:spcPts val="0"/>
              </a:spcBef>
              <a:spcAft>
                <a:spcPts val="0"/>
              </a:spcAft>
              <a:buSzPts val="1400"/>
              <a:buAutoNum type="alphaLcPeriod"/>
            </a:pPr>
            <a:r>
              <a:rPr lang="en" dirty="0"/>
              <a:t>Allows us to pick which year / period to be the most weighted (ex. 2023 when predicting 2025). </a:t>
            </a:r>
            <a:endParaRPr dirty="0"/>
          </a:p>
          <a:p>
            <a:pPr marL="914400" lvl="1" indent="-317500" algn="l" rtl="0">
              <a:spcBef>
                <a:spcPts val="0"/>
              </a:spcBef>
              <a:spcAft>
                <a:spcPts val="0"/>
              </a:spcAft>
              <a:buSzPts val="1400"/>
              <a:buAutoNum type="alphaLcPeriod"/>
            </a:pPr>
            <a:r>
              <a:rPr lang="en" dirty="0"/>
              <a:t>Can add a linear term to introduce asymmetry so weights after the peak period are higher than before.</a:t>
            </a:r>
          </a:p>
          <a:p>
            <a:pPr indent="-317500">
              <a:buSzPts val="1400"/>
              <a:buAutoNum type="arabicPeriod"/>
            </a:pPr>
            <a:r>
              <a:rPr lang="en" sz="1400" dirty="0"/>
              <a:t>Cosine Growth: Similar to gaussian curve but parameterization allows for more intuitive control of behavior</a:t>
            </a:r>
            <a:endParaRPr sz="1400" dirty="0"/>
          </a:p>
          <a:p>
            <a:pPr marL="457200" lvl="0" indent="-342900" algn="l" rtl="0">
              <a:spcBef>
                <a:spcPts val="0"/>
              </a:spcBef>
              <a:spcAft>
                <a:spcPts val="0"/>
              </a:spcAft>
              <a:buSzPts val="1800"/>
              <a:buAutoNum type="arabicPeriod"/>
            </a:pPr>
            <a:r>
              <a:rPr lang="en" sz="1400" dirty="0"/>
              <a:t>Logistic Curve: A logistic curve centered before 2020 to ramp weights up</a:t>
            </a:r>
            <a:endParaRPr sz="1400" dirty="0"/>
          </a:p>
          <a:p>
            <a:pPr marL="914400" lvl="1" indent="-317500" algn="l" rtl="0">
              <a:spcBef>
                <a:spcPts val="0"/>
              </a:spcBef>
              <a:spcAft>
                <a:spcPts val="0"/>
              </a:spcAft>
              <a:buSzPts val="1400"/>
              <a:buAutoNum type="alphaLcPeriod"/>
            </a:pPr>
            <a:r>
              <a:rPr lang="en" dirty="0"/>
              <a:t>Monotonically increases, unlike gaussian kernel, but can add code to adjust this behavior.</a:t>
            </a:r>
            <a:endParaRPr dirty="0"/>
          </a:p>
          <a:p>
            <a:pPr marL="914400" lvl="1" indent="-317500" algn="l" rtl="0">
              <a:spcBef>
                <a:spcPts val="0"/>
              </a:spcBef>
              <a:spcAft>
                <a:spcPts val="0"/>
              </a:spcAft>
              <a:buSzPts val="1400"/>
              <a:buAutoNum type="alphaLcPeriod"/>
            </a:pPr>
            <a:r>
              <a:rPr lang="en" dirty="0"/>
              <a:t>Can adjust how steep weight ramp up is.</a:t>
            </a:r>
            <a:endParaRPr dirty="0"/>
          </a:p>
          <a:p>
            <a:pPr marL="457200" lvl="0" indent="-342900" algn="l" rtl="0">
              <a:spcBef>
                <a:spcPts val="0"/>
              </a:spcBef>
              <a:spcAft>
                <a:spcPts val="0"/>
              </a:spcAft>
              <a:buSzPts val="1800"/>
              <a:buAutoNum type="arabicPeriod"/>
            </a:pPr>
            <a:r>
              <a:rPr lang="en" sz="1400" dirty="0"/>
              <a:t>Custom function: hand-decide which periods should receive more weight and code a function according to these specifications</a:t>
            </a:r>
            <a:endParaRPr sz="1400" dirty="0"/>
          </a:p>
          <a:p>
            <a:pPr marL="457200" lvl="0" indent="-342900" algn="l" rtl="0">
              <a:spcBef>
                <a:spcPts val="0"/>
              </a:spcBef>
              <a:spcAft>
                <a:spcPts val="0"/>
              </a:spcAft>
              <a:buSzPts val="1800"/>
              <a:buAutoNum type="arabicPeriod"/>
            </a:pPr>
            <a:r>
              <a:rPr lang="en" sz="1400" dirty="0"/>
              <a:t>Any </a:t>
            </a:r>
            <a:r>
              <a:rPr lang="en" sz="1400" u="sng" dirty="0">
                <a:solidFill>
                  <a:schemeClr val="hlink"/>
                </a:solidFill>
                <a:hlinkClick r:id="rId3"/>
              </a:rPr>
              <a:t>kernel function</a:t>
            </a:r>
            <a:r>
              <a:rPr lang="en" sz="1400" dirty="0"/>
              <a:t> or positive increasing function</a:t>
            </a:r>
            <a:endParaRPr sz="1400" dirty="0"/>
          </a:p>
          <a:p>
            <a:pPr marL="0" lvl="0" indent="0" algn="l" rtl="0">
              <a:spcBef>
                <a:spcPts val="1200"/>
              </a:spcBef>
              <a:spcAft>
                <a:spcPts val="1200"/>
              </a:spcAft>
              <a:buNone/>
            </a:pPr>
            <a:endParaRPr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t>A data issue faced every year is that not all current year sales are available yet.</a:t>
            </a:r>
            <a:endParaRPr sz="1600"/>
          </a:p>
          <a:p>
            <a:pPr marL="457200" lvl="0" indent="-330200" algn="l" rtl="0">
              <a:lnSpc>
                <a:spcPct val="115000"/>
              </a:lnSpc>
              <a:spcBef>
                <a:spcPts val="1200"/>
              </a:spcBef>
              <a:spcAft>
                <a:spcPts val="0"/>
              </a:spcAft>
              <a:buSzPts val="1600"/>
              <a:buAutoNum type="arabicPeriod"/>
            </a:pPr>
            <a:r>
              <a:rPr lang="en" sz="1600"/>
              <a:t>Most recent trends are underweighted by model because fewer observations exist to generate errors.</a:t>
            </a:r>
            <a:endParaRPr sz="1600"/>
          </a:p>
          <a:p>
            <a:pPr marL="457200" lvl="0" indent="-330200" algn="l" rtl="0">
              <a:lnSpc>
                <a:spcPct val="115000"/>
              </a:lnSpc>
              <a:spcBef>
                <a:spcPts val="0"/>
              </a:spcBef>
              <a:spcAft>
                <a:spcPts val="0"/>
              </a:spcAft>
              <a:buSzPts val="1600"/>
              <a:buAutoNum type="arabicPeriod"/>
            </a:pPr>
            <a:r>
              <a:rPr lang="en" sz="1600"/>
              <a:t>Most recent samples may bias model because data is not representative of most recent year’s sales.</a:t>
            </a:r>
            <a:endParaRPr sz="1600"/>
          </a:p>
          <a:p>
            <a:pPr marL="0" lvl="0" indent="0" algn="l" rtl="0">
              <a:lnSpc>
                <a:spcPct val="115000"/>
              </a:lnSpc>
              <a:spcBef>
                <a:spcPts val="1200"/>
              </a:spcBef>
              <a:spcAft>
                <a:spcPts val="0"/>
              </a:spcAft>
              <a:buNone/>
            </a:pPr>
            <a:r>
              <a:rPr lang="en" sz="1600"/>
              <a:t>We can adjust for these biases using the another error weighting scheme:</a:t>
            </a:r>
            <a:endParaRPr sz="1600"/>
          </a:p>
          <a:p>
            <a:pPr marL="457200" lvl="0" indent="-330200" algn="l" rtl="0">
              <a:lnSpc>
                <a:spcPct val="115000"/>
              </a:lnSpc>
              <a:spcBef>
                <a:spcPts val="1200"/>
              </a:spcBef>
              <a:spcAft>
                <a:spcPts val="0"/>
              </a:spcAft>
              <a:buSzPts val="1600"/>
              <a:buAutoNum type="arabicPeriod"/>
            </a:pPr>
            <a:r>
              <a:rPr lang="en" sz="1600"/>
              <a:t>Apply a weight to 2024 sales which upwardly adjusts errors such that the model treats the 2024 data as if it has the true total sales count.</a:t>
            </a:r>
            <a:endParaRPr sz="1600"/>
          </a:p>
          <a:p>
            <a:pPr marL="457200" lvl="0" indent="-330200" algn="l" rtl="0">
              <a:lnSpc>
                <a:spcPct val="115000"/>
              </a:lnSpc>
              <a:spcBef>
                <a:spcPts val="0"/>
              </a:spcBef>
              <a:spcAft>
                <a:spcPts val="0"/>
              </a:spcAft>
              <a:buSzPts val="1600"/>
              <a:buAutoNum type="arabicPeriod"/>
            </a:pPr>
            <a:r>
              <a:rPr lang="en" sz="1600"/>
              <a:t>Apply a weight to 2024 sales which adjusts errors such that the model treats the 2024 sales data as if it has the true sales characteristics distribution.</a:t>
            </a:r>
            <a:endParaRPr sz="1700"/>
          </a:p>
        </p:txBody>
      </p:sp>
      <p:sp>
        <p:nvSpPr>
          <p:cNvPr id="180" name="Google Shape;180;p33"/>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Addressing non-representative recent year sales with propensity weighting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Adjusting 2024 samples for representative sales count</a:t>
            </a:r>
            <a:endParaRPr/>
          </a:p>
        </p:txBody>
      </p:sp>
      <p:sp>
        <p:nvSpPr>
          <p:cNvPr id="186" name="Google Shape;18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Our goal is to apply a weight to the errors of the most recent sales so that, in the eyes of the model, the total number of sales is what it would be if we had all data.</a:t>
            </a:r>
            <a:endParaRPr sz="1500" dirty="0"/>
          </a:p>
          <a:p>
            <a:pPr marL="457200" lvl="0" indent="-323850" algn="l" rtl="0">
              <a:spcBef>
                <a:spcPts val="1200"/>
              </a:spcBef>
              <a:spcAft>
                <a:spcPts val="0"/>
              </a:spcAft>
              <a:buSzPts val="1500"/>
              <a:buAutoNum type="arabicPeriod"/>
            </a:pPr>
            <a:r>
              <a:rPr lang="en" sz="1500" dirty="0"/>
              <a:t>Assuming the total number of sales in 2024 is about the same as in 2023, can either:</a:t>
            </a:r>
            <a:endParaRPr sz="1500" dirty="0"/>
          </a:p>
          <a:p>
            <a:pPr marL="914400" lvl="1" indent="-323850" algn="l" rtl="0">
              <a:spcBef>
                <a:spcPts val="0"/>
              </a:spcBef>
              <a:spcAft>
                <a:spcPts val="0"/>
              </a:spcAft>
              <a:buSzPts val="1500"/>
              <a:buAutoNum type="alphaLcPeriod"/>
            </a:pPr>
            <a:r>
              <a:rPr lang="en" sz="1500" dirty="0"/>
              <a:t>Can upweight all 2024 sales flatly: number of 2023 sales / number of 2024 sales.</a:t>
            </a:r>
            <a:endParaRPr sz="1500" dirty="0"/>
          </a:p>
          <a:p>
            <a:pPr marL="914400" lvl="1" indent="-323850" algn="l" rtl="0">
              <a:spcBef>
                <a:spcPts val="0"/>
              </a:spcBef>
              <a:spcAft>
                <a:spcPts val="0"/>
              </a:spcAft>
              <a:buSzPts val="1500"/>
              <a:buAutoNum type="alphaLcPeriod"/>
            </a:pPr>
            <a:r>
              <a:rPr lang="en" sz="1500" dirty="0"/>
              <a:t>Can upweight all 2024 sales by month: number of [month] 2023 sales / number of [month] 2024 sales.</a:t>
            </a:r>
            <a:endParaRPr sz="1500" dirty="0"/>
          </a:p>
          <a:p>
            <a:pPr marL="457200" lvl="0" indent="-323850" algn="l" rtl="0">
              <a:spcBef>
                <a:spcPts val="0"/>
              </a:spcBef>
              <a:spcAft>
                <a:spcPts val="0"/>
              </a:spcAft>
              <a:buSzPts val="1500"/>
              <a:buAutoNum type="arabicPeriod"/>
            </a:pPr>
            <a:r>
              <a:rPr lang="en" sz="1500" dirty="0"/>
              <a:t>Assuming a stable trend in number of sales over time, can either:</a:t>
            </a:r>
            <a:endParaRPr sz="1500" dirty="0"/>
          </a:p>
          <a:p>
            <a:pPr marL="914400" lvl="1" indent="-323850" algn="l" rtl="0">
              <a:spcBef>
                <a:spcPts val="0"/>
              </a:spcBef>
              <a:spcAft>
                <a:spcPts val="0"/>
              </a:spcAft>
              <a:buSzPts val="1500"/>
              <a:buAutoNum type="alphaLcPeriod"/>
            </a:pPr>
            <a:r>
              <a:rPr lang="en" sz="1500" dirty="0"/>
              <a:t>Fit a linear regression model on 2015-2023 sale counts to predict total number of sales in 2024. </a:t>
            </a:r>
            <a:endParaRPr sz="1500" dirty="0"/>
          </a:p>
          <a:p>
            <a:pPr marL="1371600" lvl="2" indent="-323850" algn="l" rtl="0">
              <a:spcBef>
                <a:spcPts val="0"/>
              </a:spcBef>
              <a:spcAft>
                <a:spcPts val="0"/>
              </a:spcAft>
              <a:buSzPts val="1500"/>
              <a:buAutoNum type="romanLcPeriod"/>
            </a:pPr>
            <a:r>
              <a:rPr lang="en" sz="1500" dirty="0"/>
              <a:t>Then weight by number of 2023 sales / number of 2024 sales.</a:t>
            </a:r>
            <a:endParaRPr sz="1500" dirty="0"/>
          </a:p>
          <a:p>
            <a:pPr marL="914400" lvl="1" indent="-323850" algn="l" rtl="0">
              <a:spcBef>
                <a:spcPts val="0"/>
              </a:spcBef>
              <a:spcAft>
                <a:spcPts val="0"/>
              </a:spcAft>
              <a:buSzPts val="1500"/>
              <a:buAutoNum type="alphaLcPeriod"/>
            </a:pPr>
            <a:r>
              <a:rPr lang="en" sz="1500" dirty="0"/>
              <a:t>Fit a linear regression model on 2015-2023 sale counts by month to predict total number of sales by month in 2024. </a:t>
            </a:r>
            <a:endParaRPr sz="1500" dirty="0"/>
          </a:p>
          <a:p>
            <a:pPr marL="1371600" lvl="2" indent="-323850" algn="l" rtl="0">
              <a:spcBef>
                <a:spcPts val="0"/>
              </a:spcBef>
              <a:spcAft>
                <a:spcPts val="0"/>
              </a:spcAft>
              <a:buSzPts val="1500"/>
              <a:buAutoNum type="romanLcPeriod"/>
            </a:pPr>
            <a:r>
              <a:rPr lang="en" sz="1500" dirty="0"/>
              <a:t>Then weight by number of [month] 2023 sales / number of [month] 2024 sales.</a:t>
            </a:r>
            <a:endParaRPr sz="15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Adjusting 2024 samples for representative characteristics</a:t>
            </a:r>
            <a:endParaRPr/>
          </a:p>
        </p:txBody>
      </p:sp>
      <p:sp>
        <p:nvSpPr>
          <p:cNvPr id="192" name="Google Shape;192;p35"/>
          <p:cNvSpPr txBox="1">
            <a:spLocks noGrp="1"/>
          </p:cNvSpPr>
          <p:nvPr>
            <p:ph type="body" idx="1"/>
          </p:nvPr>
        </p:nvSpPr>
        <p:spPr>
          <a:xfrm>
            <a:off x="311700" y="1000075"/>
            <a:ext cx="8520600" cy="37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Assuming the sales characteristics distribution for 2024 is similar to 2023, we want to weight the incomplete 2024 sales so that they have the same characteristics distribution as 2023 in the eyes of the model. (This is </a:t>
            </a:r>
            <a:r>
              <a:rPr lang="en" u="sng" dirty="0">
                <a:solidFill>
                  <a:schemeClr val="hlink"/>
                </a:solidFill>
                <a:hlinkClick r:id="rId3"/>
              </a:rPr>
              <a:t>IPW weighting</a:t>
            </a:r>
            <a:r>
              <a:rPr lang="en" dirty="0"/>
              <a:t>)</a:t>
            </a:r>
            <a:endParaRPr dirty="0"/>
          </a:p>
          <a:p>
            <a:pPr>
              <a:spcBef>
                <a:spcPts val="1200"/>
              </a:spcBef>
            </a:pPr>
            <a:r>
              <a:rPr lang="en" dirty="0"/>
              <a:t>Want 2024 errors weighted by: 1 / </a:t>
            </a:r>
            <a:r>
              <a:rPr lang="en-US" dirty="0"/>
              <a:t>P(2024 sample | sale characteristics)</a:t>
            </a:r>
          </a:p>
          <a:p>
            <a:pPr lvl="1">
              <a:spcBef>
                <a:spcPts val="1200"/>
              </a:spcBef>
            </a:pPr>
            <a:r>
              <a:rPr lang="en-US" dirty="0"/>
              <a:t>Sample types overrepresented in 2024 relative to 2023 will be down weighted and vice-versa.</a:t>
            </a:r>
            <a:endParaRPr dirty="0"/>
          </a:p>
          <a:p>
            <a:pPr marL="914400" lvl="1" indent="-317500" algn="l" rtl="0">
              <a:spcBef>
                <a:spcPts val="0"/>
              </a:spcBef>
              <a:spcAft>
                <a:spcPts val="0"/>
              </a:spcAft>
              <a:buSzPts val="1400"/>
              <a:buChar char="○"/>
            </a:pPr>
            <a:r>
              <a:rPr lang="en" dirty="0"/>
              <a:t>With a good estimate of P(2024 sample | sale characteristics), the weighting will be precise enough that the weighted 2024 characteristics distribution will match the 2023 distribution.</a:t>
            </a:r>
            <a:endParaRPr dirty="0"/>
          </a:p>
          <a:p>
            <a:pPr marL="457200" lvl="0" indent="-342900" algn="l" rtl="0">
              <a:spcBef>
                <a:spcPts val="0"/>
              </a:spcBef>
              <a:spcAft>
                <a:spcPts val="0"/>
              </a:spcAft>
              <a:buSzPts val="1800"/>
              <a:buChar char="●"/>
            </a:pPr>
            <a:r>
              <a:rPr lang="en" dirty="0"/>
              <a:t>Estimate P(2024 sample | sales characteristics) with a </a:t>
            </a:r>
            <a:r>
              <a:rPr lang="en" u="sng" dirty="0">
                <a:solidFill>
                  <a:schemeClr val="hlink"/>
                </a:solidFill>
                <a:hlinkClick r:id="rId4"/>
              </a:rPr>
              <a:t>logit (or probit) regression model</a:t>
            </a:r>
            <a:r>
              <a:rPr lang="en" dirty="0"/>
              <a:t>:</a:t>
            </a:r>
            <a:endParaRPr dirty="0"/>
          </a:p>
          <a:p>
            <a:pPr marL="914400" lvl="1" indent="-317500" algn="l" rtl="0">
              <a:spcBef>
                <a:spcPts val="0"/>
              </a:spcBef>
              <a:spcAft>
                <a:spcPts val="0"/>
              </a:spcAft>
              <a:buSzPts val="1400"/>
              <a:buChar char="○"/>
            </a:pPr>
            <a:r>
              <a:rPr lang="en" dirty="0"/>
              <a:t>Training data: 2023 and 2024 sales</a:t>
            </a:r>
            <a:endParaRPr dirty="0"/>
          </a:p>
          <a:p>
            <a:pPr marL="914400" lvl="1" indent="-317500" algn="l" rtl="0">
              <a:spcBef>
                <a:spcPts val="0"/>
              </a:spcBef>
              <a:spcAft>
                <a:spcPts val="0"/>
              </a:spcAft>
              <a:buSzPts val="1400"/>
              <a:buChar char="○"/>
            </a:pPr>
            <a:r>
              <a:rPr lang="en" dirty="0"/>
              <a:t>Dependent variable: Binary indicating whether the sale is from 2024 or not</a:t>
            </a:r>
            <a:endParaRPr dirty="0"/>
          </a:p>
          <a:p>
            <a:pPr marL="914400" lvl="1" indent="-317500" algn="l" rtl="0">
              <a:spcBef>
                <a:spcPts val="0"/>
              </a:spcBef>
              <a:spcAft>
                <a:spcPts val="0"/>
              </a:spcAft>
              <a:buSzPts val="1400"/>
              <a:buChar char="○"/>
            </a:pPr>
            <a:r>
              <a:rPr lang="en" dirty="0"/>
              <a:t>Independent variables: Sales characteristics set as either numerical or binary variables</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198" name="Google Shape;19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 propose two stages of sample weighting to adjust for pre-2020 trend model bias:</a:t>
            </a:r>
            <a:endParaRPr/>
          </a:p>
          <a:p>
            <a:pPr marL="457200" lvl="0" indent="-342900" algn="l" rtl="0">
              <a:spcBef>
                <a:spcPts val="1200"/>
              </a:spcBef>
              <a:spcAft>
                <a:spcPts val="0"/>
              </a:spcAft>
              <a:buSzPts val="1800"/>
              <a:buAutoNum type="arabicPeriod"/>
            </a:pPr>
            <a:r>
              <a:rPr lang="en"/>
              <a:t>Use a function to weight all sample errors during training such that post-2020 sales produce higher errors.</a:t>
            </a:r>
            <a:endParaRPr/>
          </a:p>
          <a:p>
            <a:pPr marL="914400" lvl="1" indent="-317500" algn="l" rtl="0">
              <a:spcBef>
                <a:spcPts val="0"/>
              </a:spcBef>
              <a:spcAft>
                <a:spcPts val="0"/>
              </a:spcAft>
              <a:buSzPts val="1400"/>
              <a:buAutoNum type="alphaLcPeriod"/>
            </a:pPr>
            <a:r>
              <a:rPr lang="en"/>
              <a:t>Requires only a few additional lines of code in training script.</a:t>
            </a:r>
            <a:endParaRPr/>
          </a:p>
          <a:p>
            <a:pPr marL="914400" lvl="1" indent="-317500" algn="l" rtl="0">
              <a:spcBef>
                <a:spcPts val="0"/>
              </a:spcBef>
              <a:spcAft>
                <a:spcPts val="0"/>
              </a:spcAft>
              <a:buSzPts val="1400"/>
              <a:buAutoNum type="alphaLcPeriod"/>
            </a:pPr>
            <a:r>
              <a:rPr lang="en"/>
              <a:t>Can select best error weighting function using simple cross-validation.</a:t>
            </a:r>
            <a:endParaRPr/>
          </a:p>
          <a:p>
            <a:pPr marL="457200" lvl="0" indent="-342900" algn="l" rtl="0">
              <a:spcBef>
                <a:spcPts val="0"/>
              </a:spcBef>
              <a:spcAft>
                <a:spcPts val="0"/>
              </a:spcAft>
              <a:buSzPts val="1800"/>
              <a:buAutoNum type="arabicPeriod"/>
            </a:pPr>
            <a:r>
              <a:rPr lang="en"/>
              <a:t>Adjust incomplete 2024 samples so they represent the expected sales count and characteristics distribution.</a:t>
            </a:r>
            <a:endParaRPr/>
          </a:p>
          <a:p>
            <a:pPr marL="914400" lvl="1" indent="-317500" algn="l" rtl="0">
              <a:spcBef>
                <a:spcPts val="0"/>
              </a:spcBef>
              <a:spcAft>
                <a:spcPts val="0"/>
              </a:spcAft>
              <a:buSzPts val="1400"/>
              <a:buAutoNum type="alphaLcPeriod"/>
            </a:pPr>
            <a:r>
              <a:rPr lang="en"/>
              <a:t>Adjust for sales count by either assuming a similar count to 2023 or by predicting count using regression model.</a:t>
            </a:r>
            <a:endParaRPr/>
          </a:p>
          <a:p>
            <a:pPr marL="914400" lvl="1" indent="-317500" algn="l" rtl="0">
              <a:spcBef>
                <a:spcPts val="0"/>
              </a:spcBef>
              <a:spcAft>
                <a:spcPts val="0"/>
              </a:spcAft>
              <a:buSzPts val="1400"/>
              <a:buAutoNum type="alphaLcPeriod"/>
            </a:pPr>
            <a:r>
              <a:rPr lang="en"/>
              <a:t>Adjust for characteristics distribution using IPW weighting, where we estimate P(2023 sale | sale characteristics) with a logit model.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7"/>
          <p:cNvSpPr txBox="1">
            <a:spLocks noGrp="1"/>
          </p:cNvSpPr>
          <p:nvPr>
            <p:ph type="body" idx="1"/>
          </p:nvPr>
        </p:nvSpPr>
        <p:spPr>
          <a:xfrm>
            <a:off x="311700" y="863550"/>
            <a:ext cx="8520600" cy="3416400"/>
          </a:xfrm>
          <a:prstGeom prst="rect">
            <a:avLst/>
          </a:prstGeom>
        </p:spPr>
        <p:txBody>
          <a:bodyPr spcFirstLastPara="1" wrap="square" lIns="91425" tIns="91425" rIns="91425" bIns="91425" anchor="ctr" anchorCtr="0">
            <a:normAutofit/>
          </a:bodyPr>
          <a:lstStyle/>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Complexity bias in theory</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2024 model’s pre-2021 bias </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Proposed solutions</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Appendix I: Assumptions about conditional sales distribution</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Appendix II: Views of target time-fixed effects</a:t>
            </a:r>
          </a:p>
        </p:txBody>
      </p:sp>
      <p:sp>
        <p:nvSpPr>
          <p:cNvPr id="204" name="Google Shape;204;p37"/>
          <p:cNvSpPr txBox="1"/>
          <p:nvPr/>
        </p:nvSpPr>
        <p:spPr>
          <a:xfrm>
            <a:off x="311700" y="451825"/>
            <a:ext cx="6156900" cy="2691900"/>
          </a:xfrm>
          <a:prstGeom prst="rect">
            <a:avLst/>
          </a:prstGeom>
          <a:solidFill>
            <a:srgbClr val="FFFFFF">
              <a:alpha val="6864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2" name="Google Shape;204;p37">
            <a:extLst>
              <a:ext uri="{FF2B5EF4-FFF2-40B4-BE49-F238E27FC236}">
                <a16:creationId xmlns:a16="http://schemas.microsoft.com/office/drawing/2014/main" id="{EA537F30-387D-30F4-2DD4-7D5B96399E0C}"/>
              </a:ext>
            </a:extLst>
          </p:cNvPr>
          <p:cNvSpPr txBox="1"/>
          <p:nvPr/>
        </p:nvSpPr>
        <p:spPr>
          <a:xfrm>
            <a:off x="414672" y="3555450"/>
            <a:ext cx="7015857" cy="996832"/>
          </a:xfrm>
          <a:prstGeom prst="rect">
            <a:avLst/>
          </a:prstGeom>
          <a:solidFill>
            <a:srgbClr val="FFFFFF">
              <a:alpha val="6864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8793-C598-4FB9-F515-503BB8C3413B}"/>
              </a:ext>
            </a:extLst>
          </p:cNvPr>
          <p:cNvSpPr>
            <a:spLocks noGrp="1"/>
          </p:cNvSpPr>
          <p:nvPr>
            <p:ph type="title"/>
          </p:nvPr>
        </p:nvSpPr>
        <p:spPr/>
        <p:txBody>
          <a:bodyPr>
            <a:normAutofit fontScale="90000"/>
          </a:bodyPr>
          <a:lstStyle/>
          <a:p>
            <a:r>
              <a:rPr lang="en-US" dirty="0"/>
              <a:t>Limitations on patterns model can learn</a:t>
            </a:r>
          </a:p>
        </p:txBody>
      </p:sp>
      <p:sp>
        <p:nvSpPr>
          <p:cNvPr id="3" name="Text Placeholder 2">
            <a:extLst>
              <a:ext uri="{FF2B5EF4-FFF2-40B4-BE49-F238E27FC236}">
                <a16:creationId xmlns:a16="http://schemas.microsoft.com/office/drawing/2014/main" id="{88A0B109-DD40-B232-7B62-E350E1B764B3}"/>
              </a:ext>
            </a:extLst>
          </p:cNvPr>
          <p:cNvSpPr>
            <a:spLocks noGrp="1"/>
          </p:cNvSpPr>
          <p:nvPr>
            <p:ph type="body" idx="1"/>
          </p:nvPr>
        </p:nvSpPr>
        <p:spPr/>
        <p:txBody>
          <a:bodyPr/>
          <a:lstStyle/>
          <a:p>
            <a:r>
              <a:rPr lang="en-US" dirty="0"/>
              <a:t>Decision trees can only add cells to regions of output space which can be differentiated between with classification rules in corresponding input space </a:t>
            </a:r>
          </a:p>
          <a:p>
            <a:pPr lvl="1"/>
            <a:r>
              <a:rPr lang="en-US" dirty="0"/>
              <a:t>If if there are two different clusters in output space which are mapped from indistinguishable (or entirely overlapping) regions of input space, model cannot learn a rule to map to these two different clusters</a:t>
            </a:r>
          </a:p>
          <a:p>
            <a:r>
              <a:rPr lang="en-US" dirty="0"/>
              <a:t>We assume the increased post-2021 sales variance and prices are due to shifts in the housing market patterns that we can observe in our sales data</a:t>
            </a:r>
          </a:p>
          <a:p>
            <a:r>
              <a:rPr lang="en-US" dirty="0"/>
              <a:t>But if we cannot observe the property characteristics driving these new patterns, then model cannot learn input space classification rules to predict new sales patterns</a:t>
            </a:r>
          </a:p>
        </p:txBody>
      </p:sp>
    </p:spTree>
    <p:extLst>
      <p:ext uri="{BB962C8B-B14F-4D97-AF65-F5344CB8AC3E}">
        <p14:creationId xmlns:p14="http://schemas.microsoft.com/office/powerpoint/2010/main" val="3036469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056A-4CEB-9459-5C3C-69D60C96F681}"/>
              </a:ext>
            </a:extLst>
          </p:cNvPr>
          <p:cNvSpPr>
            <a:spLocks noGrp="1"/>
          </p:cNvSpPr>
          <p:nvPr>
            <p:ph type="title"/>
          </p:nvPr>
        </p:nvSpPr>
        <p:spPr/>
        <p:txBody>
          <a:bodyPr>
            <a:normAutofit fontScale="90000"/>
          </a:bodyPr>
          <a:lstStyle/>
          <a:p>
            <a:r>
              <a:rPr lang="en-US" dirty="0"/>
              <a:t>Testing learnability assumptions</a:t>
            </a:r>
          </a:p>
        </p:txBody>
      </p:sp>
      <p:sp>
        <p:nvSpPr>
          <p:cNvPr id="3" name="Text Placeholder 2">
            <a:extLst>
              <a:ext uri="{FF2B5EF4-FFF2-40B4-BE49-F238E27FC236}">
                <a16:creationId xmlns:a16="http://schemas.microsoft.com/office/drawing/2014/main" id="{AABD6D0F-9470-DB1B-AA18-638A7E1C87F4}"/>
              </a:ext>
            </a:extLst>
          </p:cNvPr>
          <p:cNvSpPr>
            <a:spLocks noGrp="1"/>
          </p:cNvSpPr>
          <p:nvPr>
            <p:ph type="body" idx="1"/>
          </p:nvPr>
        </p:nvSpPr>
        <p:spPr/>
        <p:txBody>
          <a:bodyPr>
            <a:normAutofit fontScale="92500" lnSpcReduction="20000"/>
          </a:bodyPr>
          <a:lstStyle/>
          <a:p>
            <a:r>
              <a:rPr lang="en-US" dirty="0"/>
              <a:t>One way to test if our input space (training data) supports the learning of new patterns is through comparing the variance of conditional sales distributions</a:t>
            </a:r>
          </a:p>
          <a:p>
            <a:r>
              <a:rPr lang="en-US" dirty="0"/>
              <a:t>If the distribution of sales mapped from a region of input space has low variance, predicting the mean of the mapped region of output space would have low mean error</a:t>
            </a:r>
          </a:p>
          <a:p>
            <a:pPr lvl="1"/>
            <a:r>
              <a:rPr lang="en-US" dirty="0"/>
              <a:t>If the distribution has high variance, predicting the mean of the mapped output space region would have high mean error</a:t>
            </a:r>
          </a:p>
          <a:p>
            <a:r>
              <a:rPr lang="en-US" dirty="0"/>
              <a:t>If this conditional sales distribution variance increases notably between pre- and post-2021 periods, this means our mean decision tree prediction accuracy will decrease and that either:</a:t>
            </a:r>
          </a:p>
          <a:p>
            <a:pPr lvl="1"/>
            <a:r>
              <a:rPr lang="en-US" dirty="0"/>
              <a:t>There is a pattern but we do not have the necessary variables to separate our input space (data collection problem)</a:t>
            </a:r>
          </a:p>
          <a:p>
            <a:pPr lvl="1"/>
            <a:r>
              <a:rPr lang="en-US" dirty="0"/>
              <a:t>And / or the conditional distribution variance is increasing but there is not a connection to any observable variables (problem space limitation)</a:t>
            </a:r>
          </a:p>
        </p:txBody>
      </p:sp>
    </p:spTree>
    <p:extLst>
      <p:ext uri="{BB962C8B-B14F-4D97-AF65-F5344CB8AC3E}">
        <p14:creationId xmlns:p14="http://schemas.microsoft.com/office/powerpoint/2010/main" val="130071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7182-0F98-7A58-C202-0462991A319E}"/>
              </a:ext>
            </a:extLst>
          </p:cNvPr>
          <p:cNvSpPr>
            <a:spLocks noGrp="1"/>
          </p:cNvSpPr>
          <p:nvPr>
            <p:ph type="title"/>
          </p:nvPr>
        </p:nvSpPr>
        <p:spPr/>
        <p:txBody>
          <a:bodyPr>
            <a:normAutofit fontScale="90000"/>
          </a:bodyPr>
          <a:lstStyle/>
          <a:p>
            <a:r>
              <a:rPr lang="en-US" dirty="0"/>
              <a:t>Defining conditional distribution variances</a:t>
            </a:r>
          </a:p>
        </p:txBody>
      </p:sp>
      <p:sp>
        <p:nvSpPr>
          <p:cNvPr id="3" name="Text Placeholder 2">
            <a:extLst>
              <a:ext uri="{FF2B5EF4-FFF2-40B4-BE49-F238E27FC236}">
                <a16:creationId xmlns:a16="http://schemas.microsoft.com/office/drawing/2014/main" id="{0507D0D3-D76F-D660-EC7A-7CD994641716}"/>
              </a:ext>
            </a:extLst>
          </p:cNvPr>
          <p:cNvSpPr>
            <a:spLocks noGrp="1"/>
          </p:cNvSpPr>
          <p:nvPr>
            <p:ph type="body" idx="1"/>
          </p:nvPr>
        </p:nvSpPr>
        <p:spPr>
          <a:xfrm>
            <a:off x="311700" y="1152474"/>
            <a:ext cx="8520600" cy="3724325"/>
          </a:xfrm>
        </p:spPr>
        <p:txBody>
          <a:bodyPr>
            <a:normAutofit fontScale="92500" lnSpcReduction="20000"/>
          </a:bodyPr>
          <a:lstStyle/>
          <a:p>
            <a:r>
              <a:rPr lang="en-US" dirty="0"/>
              <a:t>Our training dataset X lives in a d-dimensional space where d is the number of residential property characteristic variables</a:t>
            </a:r>
          </a:p>
          <a:p>
            <a:pPr lvl="1"/>
            <a:r>
              <a:rPr lang="en-US" dirty="0"/>
              <a:t>Sales are defined as “y”</a:t>
            </a:r>
          </a:p>
          <a:p>
            <a:r>
              <a:rPr lang="en-US" dirty="0"/>
              <a:t>We define a “type” to be a (near) unique combination of values of characteristic variables such that properties of the same type occupy approximately the same region of input space</a:t>
            </a:r>
          </a:p>
          <a:p>
            <a:r>
              <a:rPr lang="en-US" dirty="0"/>
              <a:t>We use a histogram of sales values for a type to approximate P(y | x in type)</a:t>
            </a:r>
          </a:p>
          <a:p>
            <a:r>
              <a:rPr lang="en-US" dirty="0"/>
              <a:t>We then generate these conditional sales distributions for pre- and post-2021 periods (for example, 2019-2023) and observe the trend in Var(y | x in type)</a:t>
            </a:r>
          </a:p>
          <a:p>
            <a:r>
              <a:rPr lang="en-US" dirty="0"/>
              <a:t>Doing this across all types we can see if the observed aggregate sales variance increase is due to:</a:t>
            </a:r>
          </a:p>
          <a:p>
            <a:pPr lvl="1"/>
            <a:r>
              <a:rPr lang="en-US" dirty="0"/>
              <a:t>The mean price of different types getting further away (good because we can map these clusters by type) or</a:t>
            </a:r>
          </a:p>
          <a:p>
            <a:pPr lvl="1"/>
            <a:r>
              <a:rPr lang="en-US" dirty="0"/>
              <a:t>The prices of nearly all types vary more (bad because for any region of input space a mean prediction will have increased error relative to pre-2021 period</a:t>
            </a:r>
          </a:p>
        </p:txBody>
      </p:sp>
    </p:spTree>
    <p:extLst>
      <p:ext uri="{BB962C8B-B14F-4D97-AF65-F5344CB8AC3E}">
        <p14:creationId xmlns:p14="http://schemas.microsoft.com/office/powerpoint/2010/main" val="2395640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D96A6700-8371-E0FA-14A3-8DBBBB68D5B8}"/>
            </a:ext>
          </a:extLst>
        </p:cNvPr>
        <p:cNvGrpSpPr/>
        <p:nvPr/>
      </p:nvGrpSpPr>
      <p:grpSpPr>
        <a:xfrm>
          <a:off x="0" y="0"/>
          <a:ext cx="0" cy="0"/>
          <a:chOff x="0" y="0"/>
          <a:chExt cx="0" cy="0"/>
        </a:xfrm>
      </p:grpSpPr>
      <p:sp>
        <p:nvSpPr>
          <p:cNvPr id="203" name="Google Shape;203;p37">
            <a:extLst>
              <a:ext uri="{FF2B5EF4-FFF2-40B4-BE49-F238E27FC236}">
                <a16:creationId xmlns:a16="http://schemas.microsoft.com/office/drawing/2014/main" id="{82B12FED-C34D-5501-7927-F7842410BCF5}"/>
              </a:ext>
            </a:extLst>
          </p:cNvPr>
          <p:cNvSpPr txBox="1">
            <a:spLocks noGrp="1"/>
          </p:cNvSpPr>
          <p:nvPr>
            <p:ph type="body" idx="1"/>
          </p:nvPr>
        </p:nvSpPr>
        <p:spPr>
          <a:xfrm>
            <a:off x="311700" y="863550"/>
            <a:ext cx="8520600" cy="3416400"/>
          </a:xfrm>
          <a:prstGeom prst="rect">
            <a:avLst/>
          </a:prstGeom>
        </p:spPr>
        <p:txBody>
          <a:bodyPr spcFirstLastPara="1" wrap="square" lIns="91425" tIns="91425" rIns="91425" bIns="91425" anchor="ctr" anchorCtr="0">
            <a:normAutofit/>
          </a:bodyPr>
          <a:lstStyle/>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Complexity bias in theory</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2024 model’s pre-2021 bias </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Proposed solutions</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Appendix I: Assumptions about conditional sales distribution</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Appendix II: Views of target time-fixed effects</a:t>
            </a:r>
          </a:p>
        </p:txBody>
      </p:sp>
      <p:sp>
        <p:nvSpPr>
          <p:cNvPr id="204" name="Google Shape;204;p37">
            <a:extLst>
              <a:ext uri="{FF2B5EF4-FFF2-40B4-BE49-F238E27FC236}">
                <a16:creationId xmlns:a16="http://schemas.microsoft.com/office/drawing/2014/main" id="{5842133C-E79D-BC29-1A7F-93406E23C51D}"/>
              </a:ext>
            </a:extLst>
          </p:cNvPr>
          <p:cNvSpPr txBox="1"/>
          <p:nvPr/>
        </p:nvSpPr>
        <p:spPr>
          <a:xfrm>
            <a:off x="311700" y="451825"/>
            <a:ext cx="6156900" cy="2691900"/>
          </a:xfrm>
          <a:prstGeom prst="rect">
            <a:avLst/>
          </a:prstGeom>
          <a:solidFill>
            <a:srgbClr val="FFFFFF">
              <a:alpha val="6864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2" name="Google Shape;204;p37">
            <a:extLst>
              <a:ext uri="{FF2B5EF4-FFF2-40B4-BE49-F238E27FC236}">
                <a16:creationId xmlns:a16="http://schemas.microsoft.com/office/drawing/2014/main" id="{1547F9CD-63E8-BC54-D013-EF4051D2432B}"/>
              </a:ext>
            </a:extLst>
          </p:cNvPr>
          <p:cNvSpPr txBox="1"/>
          <p:nvPr/>
        </p:nvSpPr>
        <p:spPr>
          <a:xfrm>
            <a:off x="480575" y="2715005"/>
            <a:ext cx="7320657" cy="996832"/>
          </a:xfrm>
          <a:prstGeom prst="rect">
            <a:avLst/>
          </a:prstGeom>
          <a:solidFill>
            <a:srgbClr val="FFFFFF">
              <a:alpha val="6864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Tree>
    <p:extLst>
      <p:ext uri="{BB962C8B-B14F-4D97-AF65-F5344CB8AC3E}">
        <p14:creationId xmlns:p14="http://schemas.microsoft.com/office/powerpoint/2010/main" val="24855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Proposal: Two-stage conditional sample weighting</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 propose two stages of sample weighting to adjust for pre-2021 trend model bias:</a:t>
            </a:r>
            <a:endParaRPr dirty="0"/>
          </a:p>
          <a:p>
            <a:pPr marL="457200" lvl="0" indent="-342900" algn="l" rtl="0">
              <a:spcBef>
                <a:spcPts val="1200"/>
              </a:spcBef>
              <a:spcAft>
                <a:spcPts val="0"/>
              </a:spcAft>
              <a:buSzPts val="1800"/>
              <a:buAutoNum type="arabicPeriod"/>
            </a:pPr>
            <a:r>
              <a:rPr lang="en" dirty="0"/>
              <a:t>Weight all samples during training to overcome model’s pre-2021 prediction accuracy bias.</a:t>
            </a:r>
            <a:endParaRPr dirty="0"/>
          </a:p>
          <a:p>
            <a:pPr marL="914400" lvl="1" indent="-317500" algn="l" rtl="0">
              <a:spcBef>
                <a:spcPts val="0"/>
              </a:spcBef>
              <a:spcAft>
                <a:spcPts val="0"/>
              </a:spcAft>
              <a:buSzPts val="1400"/>
              <a:buAutoNum type="alphaLcPeriod"/>
            </a:pPr>
            <a:r>
              <a:rPr lang="en" dirty="0"/>
              <a:t>Requires only a few additional lines of code in training script.</a:t>
            </a:r>
            <a:endParaRPr dirty="0"/>
          </a:p>
          <a:p>
            <a:pPr marL="914400" lvl="1" indent="-317500" algn="l" rtl="0">
              <a:spcBef>
                <a:spcPts val="0"/>
              </a:spcBef>
              <a:spcAft>
                <a:spcPts val="0"/>
              </a:spcAft>
              <a:buSzPts val="1400"/>
              <a:buAutoNum type="alphaLcPeriod"/>
            </a:pPr>
            <a:r>
              <a:rPr lang="en" dirty="0"/>
              <a:t>Can select best error weighting function using simple cross-validation.</a:t>
            </a:r>
            <a:endParaRPr dirty="0"/>
          </a:p>
          <a:p>
            <a:pPr marL="457200" lvl="0" indent="-342900" algn="l" rtl="0">
              <a:spcBef>
                <a:spcPts val="0"/>
              </a:spcBef>
              <a:spcAft>
                <a:spcPts val="0"/>
              </a:spcAft>
              <a:buSzPts val="1800"/>
              <a:buAutoNum type="arabicPeriod"/>
            </a:pPr>
            <a:r>
              <a:rPr lang="en" dirty="0"/>
              <a:t>Weight incomplete 2024 sales data so they represent the expected / true sales count and characteristics distribution.</a:t>
            </a:r>
            <a:endParaRPr dirty="0"/>
          </a:p>
          <a:p>
            <a:pPr marL="914400" lvl="1" indent="-317500" algn="l" rtl="0">
              <a:spcBef>
                <a:spcPts val="0"/>
              </a:spcBef>
              <a:spcAft>
                <a:spcPts val="0"/>
              </a:spcAft>
              <a:buSzPts val="1400"/>
              <a:buAutoNum type="alphaLcPeriod"/>
            </a:pPr>
            <a:r>
              <a:rPr lang="en" dirty="0"/>
              <a:t>Adjust for sales count by either assuming a similar count to 2023 or by predicting count using regression model.</a:t>
            </a:r>
            <a:endParaRPr dirty="0"/>
          </a:p>
          <a:p>
            <a:pPr marL="914400" lvl="1" indent="-317500" algn="l" rtl="0">
              <a:spcBef>
                <a:spcPts val="0"/>
              </a:spcBef>
              <a:spcAft>
                <a:spcPts val="0"/>
              </a:spcAft>
              <a:buSzPts val="1400"/>
              <a:buAutoNum type="alphaLcPeriod"/>
            </a:pPr>
            <a:r>
              <a:rPr lang="en" dirty="0"/>
              <a:t>Adjust for characteristics distribution using IPW weighting, where we estimate P(2023 sale | sale characteristics) with a logit model.</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time-fixed effects</a:t>
            </a:r>
            <a:endParaRPr/>
          </a:p>
        </p:txBody>
      </p:sp>
      <p:sp>
        <p:nvSpPr>
          <p:cNvPr id="210" name="Google Shape;210;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There are two components to the time-fixed effects being learned by the CCAO model:</a:t>
            </a:r>
            <a:endParaRPr/>
          </a:p>
          <a:p>
            <a:pPr marL="457200" lvl="0" indent="-342900" algn="l" rtl="0">
              <a:spcBef>
                <a:spcPts val="1200"/>
              </a:spcBef>
              <a:spcAft>
                <a:spcPts val="0"/>
              </a:spcAft>
              <a:buSzPts val="1800"/>
              <a:buAutoNum type="arabicPeriod"/>
            </a:pPr>
            <a:r>
              <a:rPr lang="en" b="1"/>
              <a:t>Seasonal Effects</a:t>
            </a:r>
            <a:r>
              <a:rPr lang="en"/>
              <a:t> </a:t>
            </a:r>
            <a:r>
              <a:rPr lang="en" b="1"/>
              <a:t>—</a:t>
            </a:r>
            <a:r>
              <a:rPr lang="en"/>
              <a:t> The effect the month / quarter of the sale has on price, regardless of the sale year.</a:t>
            </a:r>
            <a:endParaRPr/>
          </a:p>
          <a:p>
            <a:pPr marL="914400" lvl="1" indent="-317500" algn="l" rtl="0">
              <a:spcBef>
                <a:spcPts val="0"/>
              </a:spcBef>
              <a:spcAft>
                <a:spcPts val="0"/>
              </a:spcAft>
              <a:buSzPts val="1400"/>
              <a:buAutoNum type="alphaLcPeriod"/>
            </a:pPr>
            <a:r>
              <a:rPr lang="en"/>
              <a:t>Appears as a recurring within-year pattern.</a:t>
            </a:r>
            <a:endParaRPr/>
          </a:p>
          <a:p>
            <a:pPr marL="914400" lvl="1" indent="-317500" algn="l" rtl="0">
              <a:spcBef>
                <a:spcPts val="0"/>
              </a:spcBef>
              <a:spcAft>
                <a:spcPts val="0"/>
              </a:spcAft>
              <a:buSzPts val="1400"/>
              <a:buAutoNum type="alphaLcPeriod"/>
            </a:pPr>
            <a:r>
              <a:rPr lang="en"/>
              <a:t>Ex. “Homes sell for more in the summer than in the winter.”</a:t>
            </a:r>
            <a:endParaRPr/>
          </a:p>
          <a:p>
            <a:pPr marL="457200" lvl="0" indent="-342900" algn="l" rtl="0">
              <a:spcBef>
                <a:spcPts val="0"/>
              </a:spcBef>
              <a:spcAft>
                <a:spcPts val="0"/>
              </a:spcAft>
              <a:buSzPts val="1800"/>
              <a:buAutoNum type="arabicPeriod"/>
            </a:pPr>
            <a:r>
              <a:rPr lang="en" b="1"/>
              <a:t>Longitudinal Effects — </a:t>
            </a:r>
            <a:r>
              <a:rPr lang="en"/>
              <a:t>The effect the year of the sale has on price, regardless of the season of the sale.</a:t>
            </a:r>
            <a:endParaRPr/>
          </a:p>
          <a:p>
            <a:pPr marL="914400" lvl="1" indent="-317500" algn="l" rtl="0">
              <a:spcBef>
                <a:spcPts val="0"/>
              </a:spcBef>
              <a:spcAft>
                <a:spcPts val="0"/>
              </a:spcAft>
              <a:buSzPts val="1400"/>
              <a:buAutoNum type="alphaLcPeriod"/>
            </a:pPr>
            <a:r>
              <a:rPr lang="en"/>
              <a:t>Captured by the year-over-year trend in prices.</a:t>
            </a:r>
            <a:endParaRPr/>
          </a:p>
          <a:p>
            <a:pPr marL="914400" lvl="1" indent="-317500" algn="l" rtl="0">
              <a:spcBef>
                <a:spcPts val="0"/>
              </a:spcBef>
              <a:spcAft>
                <a:spcPts val="0"/>
              </a:spcAft>
              <a:buSzPts val="1400"/>
              <a:buAutoNum type="alphaLcPeriod"/>
            </a:pPr>
            <a:r>
              <a:rPr lang="en"/>
              <a:t>Ex. “Homes are more expensive in in 2023 than they were in 2017”</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Sales price rises steadily to peak in June before returning to winter low in December / January </a:t>
            </a:r>
            <a:endParaRPr/>
          </a:p>
        </p:txBody>
      </p:sp>
      <p:pic>
        <p:nvPicPr>
          <p:cNvPr id="216" name="Google Shape;216;p39"/>
          <p:cNvPicPr preferRelativeResize="0"/>
          <p:nvPr/>
        </p:nvPicPr>
        <p:blipFill>
          <a:blip r:embed="rId3">
            <a:alphaModFix/>
          </a:blip>
          <a:stretch>
            <a:fillRect/>
          </a:stretch>
        </p:blipFill>
        <p:spPr>
          <a:xfrm>
            <a:off x="474075" y="1152475"/>
            <a:ext cx="8195851" cy="3782050"/>
          </a:xfrm>
          <a:prstGeom prst="rect">
            <a:avLst/>
          </a:prstGeom>
          <a:noFill/>
          <a:ln>
            <a:noFill/>
          </a:ln>
        </p:spPr>
      </p:pic>
      <p:grpSp>
        <p:nvGrpSpPr>
          <p:cNvPr id="217" name="Google Shape;217;p39"/>
          <p:cNvGrpSpPr/>
          <p:nvPr/>
        </p:nvGrpSpPr>
        <p:grpSpPr>
          <a:xfrm>
            <a:off x="2471756" y="2903075"/>
            <a:ext cx="673555" cy="711000"/>
            <a:chOff x="2582475" y="3184313"/>
            <a:chExt cx="1690650" cy="711000"/>
          </a:xfrm>
        </p:grpSpPr>
        <p:cxnSp>
          <p:nvCxnSpPr>
            <p:cNvPr id="218" name="Google Shape;218;p39"/>
            <p:cNvCxnSpPr/>
            <p:nvPr/>
          </p:nvCxnSpPr>
          <p:spPr>
            <a:xfrm rot="5400000" flipH="1">
              <a:off x="2649675" y="3117113"/>
              <a:ext cx="711000" cy="845400"/>
            </a:xfrm>
            <a:prstGeom prst="bentConnector3">
              <a:avLst>
                <a:gd name="adj1" fmla="val 50000"/>
              </a:avLst>
            </a:prstGeom>
            <a:noFill/>
            <a:ln w="9525" cap="flat" cmpd="sng">
              <a:solidFill>
                <a:srgbClr val="CC0000"/>
              </a:solidFill>
              <a:prstDash val="solid"/>
              <a:round/>
              <a:headEnd type="diamond" w="med" len="med"/>
              <a:tailEnd type="diamond" w="med" len="med"/>
            </a:ln>
          </p:spPr>
        </p:cxnSp>
        <p:cxnSp>
          <p:nvCxnSpPr>
            <p:cNvPr id="219" name="Google Shape;219;p39"/>
            <p:cNvCxnSpPr/>
            <p:nvPr/>
          </p:nvCxnSpPr>
          <p:spPr>
            <a:xfrm rot="5400000">
              <a:off x="3494925" y="3117113"/>
              <a:ext cx="711000" cy="845400"/>
            </a:xfrm>
            <a:prstGeom prst="bentConnector3">
              <a:avLst>
                <a:gd name="adj1" fmla="val 50000"/>
              </a:avLst>
            </a:prstGeom>
            <a:noFill/>
            <a:ln w="9525" cap="flat" cmpd="sng">
              <a:solidFill>
                <a:srgbClr val="CC0000"/>
              </a:solidFill>
              <a:prstDash val="solid"/>
              <a:round/>
              <a:headEnd type="diamond" w="med" len="med"/>
              <a:tailEnd type="diamond" w="med" len="med"/>
            </a:ln>
          </p:spPr>
        </p:cxnSp>
      </p:grpSp>
      <p:sp>
        <p:nvSpPr>
          <p:cNvPr id="220" name="Google Shape;220;p39"/>
          <p:cNvSpPr txBox="1"/>
          <p:nvPr/>
        </p:nvSpPr>
        <p:spPr>
          <a:xfrm>
            <a:off x="2155425" y="3663350"/>
            <a:ext cx="1306200" cy="46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2"/>
                </a:solidFill>
              </a:rPr>
              <a:t>Price bottoms out Jan / Dec of each year</a:t>
            </a:r>
            <a:endParaRPr sz="1000">
              <a:solidFill>
                <a:schemeClr val="accent2"/>
              </a:solidFill>
            </a:endParaRPr>
          </a:p>
        </p:txBody>
      </p:sp>
      <p:cxnSp>
        <p:nvCxnSpPr>
          <p:cNvPr id="221" name="Google Shape;221;p39"/>
          <p:cNvCxnSpPr/>
          <p:nvPr/>
        </p:nvCxnSpPr>
        <p:spPr>
          <a:xfrm rot="5400000">
            <a:off x="5914761" y="2069425"/>
            <a:ext cx="770700" cy="226500"/>
          </a:xfrm>
          <a:prstGeom prst="bentConnector3">
            <a:avLst>
              <a:gd name="adj1" fmla="val 70235"/>
            </a:avLst>
          </a:prstGeom>
          <a:noFill/>
          <a:ln w="9525" cap="flat" cmpd="sng">
            <a:solidFill>
              <a:srgbClr val="CC0000"/>
            </a:solidFill>
            <a:prstDash val="solid"/>
            <a:round/>
            <a:headEnd type="diamond" w="med" len="med"/>
            <a:tailEnd type="diamond" w="med" len="med"/>
          </a:ln>
        </p:spPr>
      </p:cxnSp>
      <p:sp>
        <p:nvSpPr>
          <p:cNvPr id="222" name="Google Shape;222;p39"/>
          <p:cNvSpPr txBox="1"/>
          <p:nvPr/>
        </p:nvSpPr>
        <p:spPr>
          <a:xfrm>
            <a:off x="5534550" y="2609450"/>
            <a:ext cx="1306200" cy="46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2"/>
                </a:solidFill>
              </a:rPr>
              <a:t>Price peaks at about June of each year</a:t>
            </a:r>
            <a:endParaRPr sz="1000">
              <a:solidFill>
                <a:schemeClr val="accent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Better fit quadratic trendline suggests price growth accelerating between 2015-2023</a:t>
            </a:r>
            <a:endParaRPr/>
          </a:p>
        </p:txBody>
      </p:sp>
      <p:pic>
        <p:nvPicPr>
          <p:cNvPr id="228" name="Google Shape;228;p40"/>
          <p:cNvPicPr preferRelativeResize="0"/>
          <p:nvPr/>
        </p:nvPicPr>
        <p:blipFill>
          <a:blip r:embed="rId3">
            <a:alphaModFix/>
          </a:blip>
          <a:stretch>
            <a:fillRect/>
          </a:stretch>
        </p:blipFill>
        <p:spPr>
          <a:xfrm>
            <a:off x="588647" y="1113975"/>
            <a:ext cx="7966716" cy="3875475"/>
          </a:xfrm>
          <a:prstGeom prst="rect">
            <a:avLst/>
          </a:prstGeom>
          <a:noFill/>
          <a:ln>
            <a:noFill/>
          </a:ln>
        </p:spPr>
      </p:pic>
      <p:grpSp>
        <p:nvGrpSpPr>
          <p:cNvPr id="229" name="Google Shape;229;p40"/>
          <p:cNvGrpSpPr/>
          <p:nvPr/>
        </p:nvGrpSpPr>
        <p:grpSpPr>
          <a:xfrm>
            <a:off x="4840191" y="2794750"/>
            <a:ext cx="914304" cy="711000"/>
            <a:chOff x="2582475" y="3184313"/>
            <a:chExt cx="1690650" cy="711000"/>
          </a:xfrm>
        </p:grpSpPr>
        <p:cxnSp>
          <p:nvCxnSpPr>
            <p:cNvPr id="230" name="Google Shape;230;p40"/>
            <p:cNvCxnSpPr/>
            <p:nvPr/>
          </p:nvCxnSpPr>
          <p:spPr>
            <a:xfrm rot="5400000" flipH="1">
              <a:off x="2649675" y="3117113"/>
              <a:ext cx="711000" cy="845400"/>
            </a:xfrm>
            <a:prstGeom prst="bentConnector3">
              <a:avLst>
                <a:gd name="adj1" fmla="val 50000"/>
              </a:avLst>
            </a:prstGeom>
            <a:noFill/>
            <a:ln w="9525" cap="flat" cmpd="sng">
              <a:solidFill>
                <a:srgbClr val="CC0000"/>
              </a:solidFill>
              <a:prstDash val="solid"/>
              <a:round/>
              <a:headEnd type="diamond" w="med" len="med"/>
              <a:tailEnd type="diamond" w="med" len="med"/>
            </a:ln>
          </p:spPr>
        </p:cxnSp>
        <p:cxnSp>
          <p:nvCxnSpPr>
            <p:cNvPr id="231" name="Google Shape;231;p40"/>
            <p:cNvCxnSpPr/>
            <p:nvPr/>
          </p:nvCxnSpPr>
          <p:spPr>
            <a:xfrm rot="5400000">
              <a:off x="3494925" y="3117113"/>
              <a:ext cx="711000" cy="845400"/>
            </a:xfrm>
            <a:prstGeom prst="bentConnector3">
              <a:avLst>
                <a:gd name="adj1" fmla="val 50000"/>
              </a:avLst>
            </a:prstGeom>
            <a:noFill/>
            <a:ln w="9525" cap="flat" cmpd="sng">
              <a:solidFill>
                <a:srgbClr val="CC0000"/>
              </a:solidFill>
              <a:prstDash val="solid"/>
              <a:round/>
              <a:headEnd type="diamond" w="med" len="med"/>
              <a:tailEnd type="diamond" w="med" len="med"/>
            </a:ln>
          </p:spPr>
        </p:cxnSp>
      </p:grpSp>
      <p:sp>
        <p:nvSpPr>
          <p:cNvPr id="232" name="Google Shape;232;p40"/>
          <p:cNvSpPr txBox="1"/>
          <p:nvPr/>
        </p:nvSpPr>
        <p:spPr>
          <a:xfrm>
            <a:off x="4644250" y="3505750"/>
            <a:ext cx="1306200" cy="46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2"/>
                </a:solidFill>
              </a:rPr>
              <a:t>Price acceleration inflection point around 2020</a:t>
            </a:r>
            <a:endParaRPr sz="1000">
              <a:solidFill>
                <a:schemeClr val="accent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1"/>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Separate linear trendlines for pre-2020 and 2020-onwards show discontinuous price trend accelerating after 2020</a:t>
            </a:r>
            <a:endParaRPr/>
          </a:p>
        </p:txBody>
      </p:sp>
      <p:pic>
        <p:nvPicPr>
          <p:cNvPr id="238" name="Google Shape;238;p41"/>
          <p:cNvPicPr preferRelativeResize="0"/>
          <p:nvPr/>
        </p:nvPicPr>
        <p:blipFill>
          <a:blip r:embed="rId3">
            <a:alphaModFix/>
          </a:blip>
          <a:stretch>
            <a:fillRect/>
          </a:stretch>
        </p:blipFill>
        <p:spPr>
          <a:xfrm>
            <a:off x="588650" y="1116150"/>
            <a:ext cx="7966702" cy="3875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863550"/>
            <a:ext cx="8520600" cy="3416400"/>
          </a:xfrm>
          <a:prstGeom prst="rect">
            <a:avLst/>
          </a:prstGeom>
        </p:spPr>
        <p:txBody>
          <a:bodyPr spcFirstLastPara="1" wrap="square" lIns="91425" tIns="91425" rIns="91425" bIns="91425" anchor="ctr" anchorCtr="0">
            <a:normAutofit/>
          </a:bodyPr>
          <a:lstStyle/>
          <a:p>
            <a:pPr marL="457200" lvl="0" indent="-355600" algn="l" rtl="0">
              <a:lnSpc>
                <a:spcPct val="200000"/>
              </a:lnSpc>
              <a:spcBef>
                <a:spcPts val="0"/>
              </a:spcBef>
              <a:spcAft>
                <a:spcPts val="0"/>
              </a:spcAft>
              <a:buClr>
                <a:schemeClr val="accent2"/>
              </a:buClr>
              <a:buSzPts val="2000"/>
              <a:buAutoNum type="romanUcPeriod"/>
            </a:pPr>
            <a:r>
              <a:rPr lang="en" sz="2000" dirty="0">
                <a:solidFill>
                  <a:schemeClr val="accent2"/>
                </a:solidFill>
              </a:rPr>
              <a:t>Complexity bias in theory</a:t>
            </a:r>
            <a:endParaRPr sz="2000" dirty="0">
              <a:solidFill>
                <a:schemeClr val="accent2"/>
              </a:solidFill>
            </a:endParaRPr>
          </a:p>
          <a:p>
            <a:pPr marL="457200" lvl="0" indent="-355600" algn="l" rtl="0">
              <a:lnSpc>
                <a:spcPct val="200000"/>
              </a:lnSpc>
              <a:spcBef>
                <a:spcPts val="0"/>
              </a:spcBef>
              <a:spcAft>
                <a:spcPts val="0"/>
              </a:spcAft>
              <a:buClr>
                <a:schemeClr val="accent2"/>
              </a:buClr>
              <a:buSzPts val="2000"/>
              <a:buAutoNum type="romanUcPeriod"/>
            </a:pPr>
            <a:r>
              <a:rPr lang="en" sz="2000" dirty="0">
                <a:solidFill>
                  <a:schemeClr val="accent2"/>
                </a:solidFill>
              </a:rPr>
              <a:t>2024 model’s pre-2021 bias </a:t>
            </a:r>
            <a:endParaRPr sz="2000" dirty="0">
              <a:solidFill>
                <a:schemeClr val="accent2"/>
              </a:solidFill>
            </a:endParaRPr>
          </a:p>
          <a:p>
            <a:pPr marL="457200" lvl="0" indent="-355600" algn="l" rtl="0">
              <a:lnSpc>
                <a:spcPct val="200000"/>
              </a:lnSpc>
              <a:spcBef>
                <a:spcPts val="0"/>
              </a:spcBef>
              <a:spcAft>
                <a:spcPts val="0"/>
              </a:spcAft>
              <a:buClr>
                <a:schemeClr val="accent2"/>
              </a:buClr>
              <a:buSzPts val="2000"/>
              <a:buAutoNum type="romanUcPeriod"/>
            </a:pPr>
            <a:r>
              <a:rPr lang="en" sz="2000" dirty="0">
                <a:solidFill>
                  <a:schemeClr val="accent2"/>
                </a:solidFill>
              </a:rPr>
              <a:t>Proposed solutions</a:t>
            </a:r>
            <a:endParaRPr sz="2000" dirty="0">
              <a:solidFill>
                <a:schemeClr val="accent2"/>
              </a:solidFill>
            </a:endParaRPr>
          </a:p>
          <a:p>
            <a:pPr marL="457200" lvl="0" indent="-355600" algn="l" rtl="0">
              <a:lnSpc>
                <a:spcPct val="200000"/>
              </a:lnSpc>
              <a:spcBef>
                <a:spcPts val="0"/>
              </a:spcBef>
              <a:spcAft>
                <a:spcPts val="0"/>
              </a:spcAft>
              <a:buClr>
                <a:schemeClr val="accent2"/>
              </a:buClr>
              <a:buSzPts val="2000"/>
              <a:buAutoNum type="romanUcPeriod"/>
            </a:pPr>
            <a:r>
              <a:rPr lang="en" sz="2000" dirty="0">
                <a:solidFill>
                  <a:schemeClr val="accent2"/>
                </a:solidFill>
              </a:rPr>
              <a:t>Appendix I: Assumptions about conditional sales distribution</a:t>
            </a:r>
          </a:p>
          <a:p>
            <a:pPr marL="457200" lvl="0" indent="-355600" algn="l" rtl="0">
              <a:lnSpc>
                <a:spcPct val="200000"/>
              </a:lnSpc>
              <a:spcBef>
                <a:spcPts val="0"/>
              </a:spcBef>
              <a:spcAft>
                <a:spcPts val="0"/>
              </a:spcAft>
              <a:buClr>
                <a:schemeClr val="accent2"/>
              </a:buClr>
              <a:buSzPts val="2000"/>
              <a:buAutoNum type="romanUcPeriod"/>
            </a:pPr>
            <a:r>
              <a:rPr lang="en" sz="2000" dirty="0">
                <a:solidFill>
                  <a:schemeClr val="accent2"/>
                </a:solidFill>
              </a:rPr>
              <a:t>Appendix II: Views of target time-fixed effects</a:t>
            </a:r>
            <a:endParaRPr sz="2000" dirty="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311700" y="863550"/>
            <a:ext cx="8520600" cy="3416400"/>
          </a:xfrm>
          <a:prstGeom prst="rect">
            <a:avLst/>
          </a:prstGeom>
        </p:spPr>
        <p:txBody>
          <a:bodyPr spcFirstLastPara="1" wrap="square" lIns="91425" tIns="91425" rIns="91425" bIns="91425" anchor="ctr" anchorCtr="0">
            <a:normAutofit/>
          </a:bodyPr>
          <a:lstStyle/>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Complexity bias in theory</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2024 model’s pre-2021 bias </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Proposed solutions</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Appendix I: Assumptions about conditional sales distribution</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Appendix II: Views of target time-fixed effects</a:t>
            </a:r>
          </a:p>
        </p:txBody>
      </p:sp>
      <p:sp>
        <p:nvSpPr>
          <p:cNvPr id="78" name="Google Shape;78;p17"/>
          <p:cNvSpPr txBox="1"/>
          <p:nvPr/>
        </p:nvSpPr>
        <p:spPr>
          <a:xfrm>
            <a:off x="402316" y="1837117"/>
            <a:ext cx="7407154" cy="2184000"/>
          </a:xfrm>
          <a:prstGeom prst="rect">
            <a:avLst/>
          </a:prstGeom>
          <a:solidFill>
            <a:srgbClr val="FFFFFF">
              <a:alpha val="6864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“perfect” model’s predictions should produce the same variance as the true values</a:t>
            </a:r>
            <a:endParaRPr/>
          </a:p>
        </p:txBody>
      </p:sp>
      <p:sp>
        <p:nvSpPr>
          <p:cNvPr id="84" name="Google Shape;84;p18"/>
          <p:cNvSpPr txBox="1">
            <a:spLocks noGrp="1"/>
          </p:cNvSpPr>
          <p:nvPr>
            <p:ph type="body" idx="1"/>
          </p:nvPr>
        </p:nvSpPr>
        <p:spPr>
          <a:xfrm>
            <a:off x="311700" y="1076275"/>
            <a:ext cx="8520600" cy="390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Statistical interpretation of training loss is the </a:t>
            </a:r>
            <a:r>
              <a:rPr lang="en" u="sng" dirty="0">
                <a:solidFill>
                  <a:schemeClr val="hlink"/>
                </a:solidFill>
                <a:hlinkClick r:id="rId3"/>
              </a:rPr>
              <a:t>maximum likelihood estimation</a:t>
            </a:r>
            <a:r>
              <a:rPr lang="en" dirty="0"/>
              <a:t> (MLE), which is formulated as such:</a:t>
            </a:r>
            <a:endParaRPr dirty="0"/>
          </a:p>
          <a:p>
            <a:pPr marL="457200" lvl="0" indent="-342900" algn="l" rtl="0">
              <a:spcBef>
                <a:spcPts val="1200"/>
              </a:spcBef>
              <a:spcAft>
                <a:spcPts val="0"/>
              </a:spcAft>
              <a:buSzPts val="1800"/>
              <a:buAutoNum type="arabicPeriod"/>
            </a:pPr>
            <a:r>
              <a:rPr lang="en" dirty="0"/>
              <a:t>Given some observed values {y₁, y₂, y₃, …} which we assume come from a distribution parameterized by some unknown 𝜃.</a:t>
            </a:r>
            <a:endParaRPr dirty="0"/>
          </a:p>
          <a:p>
            <a:pPr marL="457200" lvl="0" indent="-342900" algn="l" rtl="0">
              <a:spcBef>
                <a:spcPts val="0"/>
              </a:spcBef>
              <a:spcAft>
                <a:spcPts val="0"/>
              </a:spcAft>
              <a:buSzPts val="1800"/>
              <a:buAutoNum type="arabicPeriod"/>
            </a:pPr>
            <a:r>
              <a:rPr lang="en" dirty="0"/>
              <a:t>We have a likelihood function L(y₁, y₂, y₃, … | 𝜃) which returns the likelihood of observing the given values from a distribution parameterized by 𝜃.</a:t>
            </a:r>
            <a:endParaRPr dirty="0"/>
          </a:p>
          <a:p>
            <a:pPr marL="457200" lvl="0" indent="-342900" algn="l" rtl="0">
              <a:spcBef>
                <a:spcPts val="0"/>
              </a:spcBef>
              <a:spcAft>
                <a:spcPts val="0"/>
              </a:spcAft>
              <a:buSzPts val="1800"/>
              <a:buAutoNum type="arabicPeriod"/>
            </a:pPr>
            <a:r>
              <a:rPr lang="en" dirty="0"/>
              <a:t>The maximum likelihood estimator is a model which produces the distribution from which the observed sample has the highest probability of being drawn.</a:t>
            </a:r>
            <a:endParaRPr dirty="0"/>
          </a:p>
          <a:p>
            <a:pPr marL="0" lvl="0" indent="0" algn="l" rtl="0">
              <a:spcBef>
                <a:spcPts val="1200"/>
              </a:spcBef>
              <a:spcAft>
                <a:spcPts val="1200"/>
              </a:spcAft>
              <a:buNone/>
            </a:pPr>
            <a:r>
              <a:rPr lang="en" dirty="0"/>
              <a:t>Assuming a representative training set, upon repeated sampling our ideal model produces a distribution indistinguishable from the true data-generating process.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Input space regions corresponding to high variance targets should demand more attention during training</a:t>
            </a:r>
            <a:endParaRPr/>
          </a:p>
        </p:txBody>
      </p:sp>
      <p:sp>
        <p:nvSpPr>
          <p:cNvPr id="90" name="Google Shape;90;p19"/>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Decision trees begin optimization with zero prediction variance (first prediction is mean of training data).</a:t>
            </a:r>
            <a:endParaRPr/>
          </a:p>
          <a:p>
            <a:pPr marL="457200" lvl="0" indent="-342900" algn="l" rtl="0">
              <a:spcBef>
                <a:spcPts val="1200"/>
              </a:spcBef>
              <a:spcAft>
                <a:spcPts val="0"/>
              </a:spcAft>
              <a:buSzPts val="1800"/>
              <a:buChar char="●"/>
            </a:pPr>
            <a:r>
              <a:rPr lang="en"/>
              <a:t>“Matching” variance is achieved by learning to split the input space up into different prediction cells.</a:t>
            </a:r>
            <a:endParaRPr/>
          </a:p>
          <a:p>
            <a:pPr marL="914400" lvl="1" indent="-317500" algn="l" rtl="0">
              <a:spcBef>
                <a:spcPts val="0"/>
              </a:spcBef>
              <a:spcAft>
                <a:spcPts val="0"/>
              </a:spcAft>
              <a:buSzPts val="1400"/>
              <a:buChar char="○"/>
            </a:pPr>
            <a:r>
              <a:rPr lang="en"/>
              <a:t>The cells are the buckets the inputs are sorted into after passing through the decision tree.</a:t>
            </a:r>
            <a:endParaRPr/>
          </a:p>
          <a:p>
            <a:pPr marL="457200" lvl="0" indent="-342900" algn="l" rtl="0">
              <a:spcBef>
                <a:spcPts val="0"/>
              </a:spcBef>
              <a:spcAft>
                <a:spcPts val="0"/>
              </a:spcAft>
              <a:buSzPts val="1800"/>
              <a:buChar char="●"/>
            </a:pPr>
            <a:r>
              <a:rPr lang="en"/>
              <a:t>More complex decision rules are achieved by splitting regions of the input space with high variance targets into more cells.</a:t>
            </a:r>
            <a:endParaRPr/>
          </a:p>
          <a:p>
            <a:pPr marL="914400" lvl="1" indent="-317500" algn="l" rtl="0">
              <a:spcBef>
                <a:spcPts val="0"/>
              </a:spcBef>
              <a:spcAft>
                <a:spcPts val="0"/>
              </a:spcAft>
              <a:buSzPts val="1400"/>
              <a:buChar char="○"/>
            </a:pPr>
            <a:r>
              <a:rPr lang="en"/>
              <a:t>Mechanistically, splits along the tree are determined by the input-space separation that creates the largest decrease in loss (purpose of the “gain” function).</a:t>
            </a:r>
            <a:endParaRPr/>
          </a:p>
          <a:p>
            <a:pPr marL="914400" lvl="1" indent="-317500" algn="l" rtl="0">
              <a:spcBef>
                <a:spcPts val="0"/>
              </a:spcBef>
              <a:spcAft>
                <a:spcPts val="0"/>
              </a:spcAft>
              <a:buSzPts val="1400"/>
              <a:buChar char="○"/>
            </a:pPr>
            <a:r>
              <a:rPr lang="en"/>
              <a:t>Input space regions corresponding to complex or high variance decision rules generate more error, so splitting them allows more variance in output thus reducing error.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315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practice, ruthless loss-minimization leads to trade-offs in input space regional decision-rule complexity </a:t>
            </a:r>
            <a:endParaRPr/>
          </a:p>
        </p:txBody>
      </p:sp>
      <p:sp>
        <p:nvSpPr>
          <p:cNvPr id="96" name="Google Shape;96;p20"/>
          <p:cNvSpPr txBox="1">
            <a:spLocks noGrp="1"/>
          </p:cNvSpPr>
          <p:nvPr>
            <p:ph type="body" idx="1"/>
          </p:nvPr>
        </p:nvSpPr>
        <p:spPr>
          <a:xfrm>
            <a:off x="311700" y="12323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Ideally, the model seeks to distribute its decision rule complexity budget (number of cells) across regions of the input space proportional to the variance of targets associated with said regions.</a:t>
            </a:r>
            <a:endParaRPr/>
          </a:p>
          <a:p>
            <a:pPr marL="457200" lvl="0" indent="-342900" algn="l" rtl="0">
              <a:spcBef>
                <a:spcPts val="0"/>
              </a:spcBef>
              <a:spcAft>
                <a:spcPts val="0"/>
              </a:spcAft>
              <a:buSzPts val="1800"/>
              <a:buChar char="●"/>
            </a:pPr>
            <a:r>
              <a:rPr lang="en"/>
              <a:t>But low-variance regions are inherently easier to learn decision rules for!</a:t>
            </a:r>
            <a:endParaRPr/>
          </a:p>
          <a:p>
            <a:pPr marL="914400" lvl="1" indent="-317500" algn="l" rtl="0">
              <a:spcBef>
                <a:spcPts val="0"/>
              </a:spcBef>
              <a:spcAft>
                <a:spcPts val="0"/>
              </a:spcAft>
              <a:buSzPts val="1400"/>
              <a:buChar char="○"/>
            </a:pPr>
            <a:r>
              <a:rPr lang="en"/>
              <a:t>Mechanistically, the model may get quick loss reduction when focusing on easy to predict regions of input space compared to complex regions which require more splits before substantial returns.</a:t>
            </a:r>
            <a:endParaRPr/>
          </a:p>
          <a:p>
            <a:pPr marL="0" lvl="0" indent="0" algn="l" rtl="0">
              <a:spcBef>
                <a:spcPts val="1200"/>
              </a:spcBef>
              <a:spcAft>
                <a:spcPts val="1200"/>
              </a:spcAft>
              <a:buNone/>
            </a:pPr>
            <a:r>
              <a:rPr lang="en"/>
              <a:t>Intuitively, when the model sees greater early reductions in loss from easy-to-learn regions of the input space compared to more complex ones, it will greedily allocate its complexity budget towards these regions at the cost of accuracy in difficult regions!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body" idx="1"/>
          </p:nvPr>
        </p:nvSpPr>
        <p:spPr>
          <a:xfrm>
            <a:off x="311700" y="863550"/>
            <a:ext cx="8520600" cy="3416400"/>
          </a:xfrm>
          <a:prstGeom prst="rect">
            <a:avLst/>
          </a:prstGeom>
        </p:spPr>
        <p:txBody>
          <a:bodyPr spcFirstLastPara="1" wrap="square" lIns="91425" tIns="91425" rIns="91425" bIns="91425" anchor="ctr" anchorCtr="0">
            <a:normAutofit/>
          </a:bodyPr>
          <a:lstStyle/>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Complexity bias in theory</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2024 model’s pre-2021 bias </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Proposed solutions</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Appendix I: Assumptions about conditional sales distribution</a:t>
            </a:r>
          </a:p>
          <a:p>
            <a:pPr marL="457200" lvl="0" indent="-355600" algn="l" rtl="0">
              <a:lnSpc>
                <a:spcPct val="200000"/>
              </a:lnSpc>
              <a:spcBef>
                <a:spcPts val="0"/>
              </a:spcBef>
              <a:spcAft>
                <a:spcPts val="0"/>
              </a:spcAft>
              <a:buClr>
                <a:schemeClr val="accent2"/>
              </a:buClr>
              <a:buSzPts val="2000"/>
              <a:buAutoNum type="romanUcPeriod"/>
            </a:pPr>
            <a:r>
              <a:rPr lang="en-US" sz="2000" dirty="0">
                <a:solidFill>
                  <a:schemeClr val="accent2"/>
                </a:solidFill>
              </a:rPr>
              <a:t>Appendix II: Views of target time-fixed effects</a:t>
            </a:r>
          </a:p>
        </p:txBody>
      </p:sp>
      <p:sp>
        <p:nvSpPr>
          <p:cNvPr id="102" name="Google Shape;102;p21"/>
          <p:cNvSpPr txBox="1"/>
          <p:nvPr/>
        </p:nvSpPr>
        <p:spPr>
          <a:xfrm>
            <a:off x="311699" y="2446175"/>
            <a:ext cx="7349489" cy="1755121"/>
          </a:xfrm>
          <a:prstGeom prst="rect">
            <a:avLst/>
          </a:prstGeom>
          <a:solidFill>
            <a:srgbClr val="FFFFFF">
              <a:alpha val="6864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3" name="Google Shape;103;p21"/>
          <p:cNvSpPr txBox="1"/>
          <p:nvPr/>
        </p:nvSpPr>
        <p:spPr>
          <a:xfrm>
            <a:off x="391712" y="352971"/>
            <a:ext cx="6068700" cy="1497000"/>
          </a:xfrm>
          <a:prstGeom prst="rect">
            <a:avLst/>
          </a:prstGeom>
          <a:solidFill>
            <a:srgbClr val="FFFFFF">
              <a:alpha val="6864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1590</TotalTime>
  <Words>3161</Words>
  <Application>Microsoft Macintosh PowerPoint</Application>
  <PresentationFormat>On-screen Show (16:9)</PresentationFormat>
  <Paragraphs>202</Paragraphs>
  <Slides>33</Slides>
  <Notes>30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33</vt:i4>
      </vt:variant>
    </vt:vector>
  </HeadingPairs>
  <TitlesOfParts>
    <vt:vector size="35" baseType="lpstr">
      <vt:lpstr>Arial</vt:lpstr>
      <vt:lpstr>Simple Light</vt:lpstr>
      <vt:lpstr>Two-Stage Conditional Sample Error Weighting for Improved CCAO Forecasting Accuracy</vt:lpstr>
      <vt:lpstr>2025 modeling objectives</vt:lpstr>
      <vt:lpstr>Proposal: Two-stage conditional sample weighting</vt:lpstr>
      <vt:lpstr>PowerPoint Presentation</vt:lpstr>
      <vt:lpstr>PowerPoint Presentation</vt:lpstr>
      <vt:lpstr>A “perfect” model’s predictions should produce the same variance as the true values</vt:lpstr>
      <vt:lpstr>Input space regions corresponding to high variance targets should demand more attention during training</vt:lpstr>
      <vt:lpstr>In practice, ruthless loss-minimization leads to trade-offs in input space regional decision-rule complexity </vt:lpstr>
      <vt:lpstr>PowerPoint Presentation</vt:lpstr>
      <vt:lpstr>Variance ratios show the 2024 model is allocating complexity to match training distribution (target variance)</vt:lpstr>
      <vt:lpstr>But true sale price variance doubled from 2020 to 2023</vt:lpstr>
      <vt:lpstr>Gap between predicted and observed price variance grows with observed variance</vt:lpstr>
      <vt:lpstr>A “balanced” model’s error distribution will match sample frequency distribution with respect to time</vt:lpstr>
      <vt:lpstr>Model performance biased towards pre-2021, easier to learn regions of input space sacrificing post-2021 accuracy  </vt:lpstr>
      <vt:lpstr>Our application requires strong rules for post-2020 period</vt:lpstr>
      <vt:lpstr>PowerPoint Presentation</vt:lpstr>
      <vt:lpstr>Weighting the errors of more recent samples shifts model’s attention during training</vt:lpstr>
      <vt:lpstr>In practice, error weighting only introduces two small steps</vt:lpstr>
      <vt:lpstr>Weighting errors is low-lift for pipeline</vt:lpstr>
      <vt:lpstr>Potential weighting functions</vt:lpstr>
      <vt:lpstr>Addressing non-representative recent year sales with propensity weighting</vt:lpstr>
      <vt:lpstr>Adjusting 2024 samples for representative sales count</vt:lpstr>
      <vt:lpstr>Adjusting 2024 samples for representative characteristics</vt:lpstr>
      <vt:lpstr>Summary</vt:lpstr>
      <vt:lpstr>PowerPoint Presentation</vt:lpstr>
      <vt:lpstr>Limitations on patterns model can learn</vt:lpstr>
      <vt:lpstr>Testing learnability assumptions</vt:lpstr>
      <vt:lpstr>Defining conditional distribution variances</vt:lpstr>
      <vt:lpstr>PowerPoint Presentation</vt:lpstr>
      <vt:lpstr>Defining time-fixed effects</vt:lpstr>
      <vt:lpstr>Sales price rises steadily to peak in June before returning to winter low in December / January </vt:lpstr>
      <vt:lpstr>Better fit quadratic trendline suggests price growth accelerating between 2015-2023</vt:lpstr>
      <vt:lpstr>Separate linear trendlines for pre-2020 and 2020-onwards show discontinuous price trend accelerating after 2020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Microsoft Office User</cp:lastModifiedBy>
  <cp:revision>17</cp:revision>
  <dcterms:modified xsi:type="dcterms:W3CDTF">2025-04-11T14:11:32Z</dcterms:modified>
</cp:coreProperties>
</file>