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270" r:id="rId4"/>
    <p:sldId id="275" r:id="rId5"/>
    <p:sldId id="269" r:id="rId6"/>
    <p:sldId id="276" r:id="rId7"/>
    <p:sldId id="272" r:id="rId8"/>
    <p:sldId id="277" r:id="rId9"/>
    <p:sldId id="271" r:id="rId10"/>
    <p:sldId id="278" r:id="rId11"/>
    <p:sldId id="268" r:id="rId12"/>
    <p:sldId id="279" r:id="rId13"/>
    <p:sldId id="280" r:id="rId14"/>
    <p:sldId id="283" r:id="rId15"/>
    <p:sldId id="267" r:id="rId16"/>
    <p:sldId id="281" r:id="rId17"/>
    <p:sldId id="284" r:id="rId18"/>
    <p:sldId id="273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972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us%20documentos\Dropbox\UNIFEI\ECO010%20-%20ESTRUTURA%20DE%20DADOS\CLAUDIA%202015\temp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us%20documentos\Dropbox\UNIFEI\ECO010%20-%20ESTRUTURA%20DE%20DADOS\CLAUDIA%202015\tempo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us%20documentos\Dropbox\UNIFEI\ECO010%20-%20ESTRUTURA%20DE%20DADOS\CLAUDIA%202015\tempo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us%20documentos\Dropbox\UNIFEI\ECO010%20-%20ESTRUTURA%20DE%20DADOS\CLAUDIA%202015\tempo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us%20documentos\Dropbox\UNIFEI\ECO010%20-%20ESTRUTURA%20DE%20DADOS\CLAUDIA%202015\tempo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eus%20documentos\Dropbox\UNIFEI\ECO010%20-%20ESTRUTURA%20DE%20DADOS\CLAUDIA%202015\temp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Quicksort</a:t>
            </a:r>
          </a:p>
        </c:rich>
      </c:tx>
      <c:layout>
        <c:manualLayout>
          <c:xMode val="edge"/>
          <c:yMode val="edge"/>
          <c:x val="0.38796213253612355"/>
          <c:y val="4.819277108433735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9.7899085484269621E-2"/>
          <c:y val="0.16874625268997773"/>
          <c:w val="0.7695357812164354"/>
          <c:h val="0.70740729683671066"/>
        </c:manualLayout>
      </c:layout>
      <c:scatterChart>
        <c:scatterStyle val="lineMarker"/>
        <c:varyColors val="0"/>
        <c:ser>
          <c:idx val="0"/>
          <c:order val="0"/>
          <c:spPr>
            <a:ln w="44450">
              <a:noFill/>
            </a:ln>
          </c:spPr>
          <c:xVal>
            <c:numRef>
              <c:f>[tempos.xlsx]Plan1!$A$5:$A$11</c:f>
              <c:numCache>
                <c:formatCode>General</c:formatCode>
                <c:ptCount val="7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40000</c:v>
                </c:pt>
              </c:numCache>
            </c:numRef>
          </c:xVal>
          <c:yVal>
            <c:numRef>
              <c:f>[tempos.xlsx]Plan1!$B$5:$B$11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15</c:v>
                </c:pt>
                <c:pt idx="6">
                  <c:v>16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072256"/>
        <c:axId val="46825856"/>
      </c:scatterChart>
      <c:valAx>
        <c:axId val="99072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Quantidade de Palavras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825856"/>
        <c:crosses val="autoZero"/>
        <c:crossBetween val="midCat"/>
      </c:valAx>
      <c:valAx>
        <c:axId val="468258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Tempo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0722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Mergesort</a:t>
            </a:r>
          </a:p>
        </c:rich>
      </c:tx>
      <c:layout>
        <c:manualLayout>
          <c:xMode val="edge"/>
          <c:yMode val="edge"/>
          <c:x val="0.38796213253612355"/>
          <c:y val="4.819277108433735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9.7899085484269621E-2"/>
          <c:y val="0.1655866950280504"/>
          <c:w val="0.77659128450900361"/>
          <c:h val="0.71056685449863799"/>
        </c:manualLayout>
      </c:layout>
      <c:scatterChart>
        <c:scatterStyle val="lineMarker"/>
        <c:varyColors val="0"/>
        <c:ser>
          <c:idx val="0"/>
          <c:order val="0"/>
          <c:spPr>
            <a:ln w="44450">
              <a:noFill/>
            </a:ln>
          </c:spPr>
          <c:xVal>
            <c:numRef>
              <c:f>[tempos.xlsx]Plan1!$A$5:$A$11</c:f>
              <c:numCache>
                <c:formatCode>General</c:formatCode>
                <c:ptCount val="7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40000</c:v>
                </c:pt>
              </c:numCache>
            </c:numRef>
          </c:xVal>
          <c:yVal>
            <c:numRef>
              <c:f>[tempos.xlsx]Plan1!$C$5:$C$11</c:f>
              <c:numCache>
                <c:formatCode>General</c:formatCode>
                <c:ptCount val="7"/>
                <c:pt idx="0">
                  <c:v>15</c:v>
                </c:pt>
                <c:pt idx="1">
                  <c:v>16</c:v>
                </c:pt>
                <c:pt idx="2">
                  <c:v>47</c:v>
                </c:pt>
                <c:pt idx="3">
                  <c:v>63</c:v>
                </c:pt>
                <c:pt idx="4">
                  <c:v>94</c:v>
                </c:pt>
                <c:pt idx="5">
                  <c:v>141</c:v>
                </c:pt>
                <c:pt idx="6">
                  <c:v>203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50080"/>
        <c:axId val="42352000"/>
      </c:scatterChart>
      <c:valAx>
        <c:axId val="42350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Quantidade de Palavras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352000"/>
        <c:crosses val="autoZero"/>
        <c:crossBetween val="midCat"/>
      </c:valAx>
      <c:valAx>
        <c:axId val="42352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Tempo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3500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Insertion Sort</a:t>
            </a:r>
          </a:p>
        </c:rich>
      </c:tx>
      <c:layout>
        <c:manualLayout>
          <c:xMode val="edge"/>
          <c:yMode val="edge"/>
          <c:x val="0.38796213253612355"/>
          <c:y val="4.819277108433735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9.789908963637306E-2"/>
          <c:y val="0.15926757970419575"/>
          <c:w val="0.79289820075406847"/>
          <c:h val="0.7201652350274399"/>
        </c:manualLayout>
      </c:layout>
      <c:scatterChart>
        <c:scatterStyle val="lineMarker"/>
        <c:varyColors val="0"/>
        <c:ser>
          <c:idx val="0"/>
          <c:order val="0"/>
          <c:spPr>
            <a:ln w="44450">
              <a:noFill/>
            </a:ln>
          </c:spPr>
          <c:xVal>
            <c:numRef>
              <c:f>[tempos.xlsx]Plan1!$A$5:$A$11</c:f>
              <c:numCache>
                <c:formatCode>General</c:formatCode>
                <c:ptCount val="7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40000</c:v>
                </c:pt>
              </c:numCache>
            </c:numRef>
          </c:xVal>
          <c:yVal>
            <c:numRef>
              <c:f>[tempos.xlsx]Plan1!$D$5:$D$11</c:f>
              <c:numCache>
                <c:formatCode>General</c:formatCode>
                <c:ptCount val="7"/>
                <c:pt idx="0">
                  <c:v>0</c:v>
                </c:pt>
                <c:pt idx="1">
                  <c:v>31</c:v>
                </c:pt>
                <c:pt idx="2">
                  <c:v>78</c:v>
                </c:pt>
                <c:pt idx="3">
                  <c:v>188</c:v>
                </c:pt>
                <c:pt idx="4">
                  <c:v>360</c:v>
                </c:pt>
                <c:pt idx="5">
                  <c:v>828</c:v>
                </c:pt>
                <c:pt idx="6">
                  <c:v>1500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90272"/>
        <c:axId val="42392192"/>
      </c:scatterChart>
      <c:valAx>
        <c:axId val="42390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Quantidade de Palavras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392192"/>
        <c:crosses val="autoZero"/>
        <c:crossBetween val="midCat"/>
      </c:valAx>
      <c:valAx>
        <c:axId val="423921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Tempo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3902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Selection Sort</a:t>
            </a:r>
          </a:p>
        </c:rich>
      </c:tx>
      <c:layout>
        <c:manualLayout>
          <c:xMode val="edge"/>
          <c:yMode val="edge"/>
          <c:x val="0.38796213253612355"/>
          <c:y val="4.819277108433735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9.7899085484269621E-2"/>
          <c:y val="0.14346979139455909"/>
          <c:w val="0.79775779438670824"/>
          <c:h val="0.73268375813212938"/>
        </c:manualLayout>
      </c:layout>
      <c:scatterChart>
        <c:scatterStyle val="lineMarker"/>
        <c:varyColors val="0"/>
        <c:ser>
          <c:idx val="0"/>
          <c:order val="0"/>
          <c:spPr>
            <a:ln w="44450">
              <a:noFill/>
            </a:ln>
          </c:spPr>
          <c:xVal>
            <c:numRef>
              <c:f>[tempos.xlsx]Plan1!$A$5:$A$11</c:f>
              <c:numCache>
                <c:formatCode>General</c:formatCode>
                <c:ptCount val="7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40000</c:v>
                </c:pt>
              </c:numCache>
            </c:numRef>
          </c:xVal>
          <c:yVal>
            <c:numRef>
              <c:f>[tempos.xlsx]Plan1!$E$5:$E$11</c:f>
              <c:numCache>
                <c:formatCode>General</c:formatCode>
                <c:ptCount val="7"/>
                <c:pt idx="0">
                  <c:v>0</c:v>
                </c:pt>
                <c:pt idx="1">
                  <c:v>47</c:v>
                </c:pt>
                <c:pt idx="2">
                  <c:v>188</c:v>
                </c:pt>
                <c:pt idx="3">
                  <c:v>422</c:v>
                </c:pt>
                <c:pt idx="4">
                  <c:v>735</c:v>
                </c:pt>
                <c:pt idx="5">
                  <c:v>1703</c:v>
                </c:pt>
                <c:pt idx="6">
                  <c:v>3109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19168"/>
        <c:axId val="42121088"/>
      </c:scatterChart>
      <c:valAx>
        <c:axId val="42119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Quantidade de Palavras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121088"/>
        <c:crosses val="autoZero"/>
        <c:crossBetween val="midCat"/>
      </c:valAx>
      <c:valAx>
        <c:axId val="42121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Tempo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1191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Selection Sort Recursivo</a:t>
            </a:r>
          </a:p>
        </c:rich>
      </c:tx>
      <c:layout>
        <c:manualLayout>
          <c:xMode val="edge"/>
          <c:yMode val="edge"/>
          <c:x val="0.21863004718483567"/>
          <c:y val="4.819270813897078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9.7899085484269621E-2"/>
          <c:y val="0.16309929279452376"/>
          <c:w val="0.77188989343869063"/>
          <c:h val="0.71305406314965403"/>
        </c:manualLayout>
      </c:layout>
      <c:scatterChart>
        <c:scatterStyle val="lineMarker"/>
        <c:varyColors val="0"/>
        <c:ser>
          <c:idx val="0"/>
          <c:order val="0"/>
          <c:spPr>
            <a:ln w="44450">
              <a:noFill/>
            </a:ln>
          </c:spPr>
          <c:xVal>
            <c:numRef>
              <c:f>[tempos.xlsx]Plan1!$A$5:$A$11</c:f>
              <c:numCache>
                <c:formatCode>General</c:formatCode>
                <c:ptCount val="7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40000</c:v>
                </c:pt>
              </c:numCache>
            </c:numRef>
          </c:xVal>
          <c:yVal>
            <c:numRef>
              <c:f>[tempos.xlsx]Plan1!$F$5:$F$11</c:f>
              <c:numCache>
                <c:formatCode>General</c:formatCode>
                <c:ptCount val="7"/>
                <c:pt idx="0">
                  <c:v>0</c:v>
                </c:pt>
                <c:pt idx="1">
                  <c:v>47</c:v>
                </c:pt>
                <c:pt idx="2">
                  <c:v>187</c:v>
                </c:pt>
                <c:pt idx="3">
                  <c:v>422</c:v>
                </c:pt>
                <c:pt idx="4">
                  <c:v>765</c:v>
                </c:pt>
                <c:pt idx="5">
                  <c:v>1734</c:v>
                </c:pt>
                <c:pt idx="6">
                  <c:v>3203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50912"/>
        <c:axId val="42153088"/>
      </c:scatterChart>
      <c:valAx>
        <c:axId val="42150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Quantidade de Palavras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153088"/>
        <c:crosses val="autoZero"/>
        <c:crossBetween val="midCat"/>
      </c:valAx>
      <c:valAx>
        <c:axId val="42153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Tempo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150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Bubble Sort</a:t>
            </a:r>
          </a:p>
        </c:rich>
      </c:tx>
      <c:layout>
        <c:manualLayout>
          <c:xMode val="edge"/>
          <c:yMode val="edge"/>
          <c:x val="0.38796213253612355"/>
          <c:y val="4.819277108433735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9.7899085484269621E-2"/>
          <c:y val="0.15926757970419575"/>
          <c:w val="0.76012844349301112"/>
          <c:h val="0.71688596982249264"/>
        </c:manualLayout>
      </c:layout>
      <c:scatterChart>
        <c:scatterStyle val="lineMarker"/>
        <c:varyColors val="0"/>
        <c:ser>
          <c:idx val="0"/>
          <c:order val="0"/>
          <c:spPr>
            <a:ln w="44450">
              <a:noFill/>
            </a:ln>
          </c:spPr>
          <c:xVal>
            <c:numRef>
              <c:f>[tempos.xlsx]Plan1!$A$5:$A$11</c:f>
              <c:numCache>
                <c:formatCode>General</c:formatCode>
                <c:ptCount val="7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15000</c:v>
                </c:pt>
                <c:pt idx="4">
                  <c:v>20000</c:v>
                </c:pt>
                <c:pt idx="5">
                  <c:v>30000</c:v>
                </c:pt>
                <c:pt idx="6">
                  <c:v>40000</c:v>
                </c:pt>
              </c:numCache>
            </c:numRef>
          </c:xVal>
          <c:yVal>
            <c:numRef>
              <c:f>[tempos.xlsx]Plan1!$G$5:$G$11</c:f>
              <c:numCache>
                <c:formatCode>General</c:formatCode>
                <c:ptCount val="7"/>
                <c:pt idx="0">
                  <c:v>16</c:v>
                </c:pt>
                <c:pt idx="1">
                  <c:v>359</c:v>
                </c:pt>
                <c:pt idx="2">
                  <c:v>1562</c:v>
                </c:pt>
                <c:pt idx="3">
                  <c:v>3797</c:v>
                </c:pt>
                <c:pt idx="4">
                  <c:v>7031</c:v>
                </c:pt>
                <c:pt idx="5">
                  <c:v>16250</c:v>
                </c:pt>
                <c:pt idx="6">
                  <c:v>29937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70624"/>
        <c:axId val="42205568"/>
      </c:scatterChart>
      <c:valAx>
        <c:axId val="42170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Quantidade de Palavras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205568"/>
        <c:crosses val="autoZero"/>
        <c:crossBetween val="midCat"/>
      </c:valAx>
      <c:valAx>
        <c:axId val="42205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Tempo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1706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15363-79C2-4A0C-B190-F343B8851724}" type="datetimeFigureOut">
              <a:rPr lang="pt-BR" smtClean="0"/>
              <a:t>23/11/2015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C4758-6397-4C86-986C-4C4E0070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41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C4758-6397-4C86-986C-4C4E0070157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3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C4758-6397-4C86-986C-4C4E007015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35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C4758-6397-4C86-986C-4C4E0070157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55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1B5C-9653-4B39-B325-B885839B7134}" type="datetime1">
              <a:rPr lang="pt-BR" smtClean="0"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58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D01F-00D9-4DA3-8B33-628BDC64D399}" type="datetime1">
              <a:rPr lang="pt-BR" smtClean="0"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40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B7EE-41A2-4047-8989-6CA2C4777EA3}" type="datetime1">
              <a:rPr lang="pt-BR" smtClean="0"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E0BD-5F20-4ACA-8EE3-7CAA58786502}" type="datetime1">
              <a:rPr lang="pt-BR" smtClean="0"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3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698A-7FF8-42CC-85B9-79964D092507}" type="datetime1">
              <a:rPr lang="pt-BR" smtClean="0"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7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C2FB-55C5-4A26-AAB4-77CE33D8E2A0}" type="datetime1">
              <a:rPr lang="pt-BR" smtClean="0"/>
              <a:t>23/11/2015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2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2A27-0DD9-43B8-A1AE-CF38D14EF5A5}" type="datetime1">
              <a:rPr lang="pt-BR" smtClean="0"/>
              <a:t>23/11/2015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86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78-D715-4508-83AB-D9FE30219466}" type="datetime1">
              <a:rPr lang="pt-BR" smtClean="0"/>
              <a:t>23/11/2015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4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61F1-D9E1-4FDB-B0A6-8D47BA5BAC15}" type="datetime1">
              <a:rPr lang="pt-BR" smtClean="0"/>
              <a:t>23/11/2015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44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4F6C-6E56-476E-A68B-9B48045CFF96}" type="datetime1">
              <a:rPr lang="pt-BR" smtClean="0"/>
              <a:t>23/11/2015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11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0C58-4639-4935-8AA6-949643D57247}" type="datetime1">
              <a:rPr lang="pt-BR" smtClean="0"/>
              <a:t>23/11/2015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8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EE53-9204-4E0B-8834-5C09F4E22C11}" type="datetime1">
              <a:rPr lang="pt-BR" smtClean="0"/>
              <a:t>23/11/2015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632A2-53CF-461F-9BAF-B365154C9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35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Universidade Federal de Itajubá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3600" i="1" dirty="0" smtClean="0">
                <a:latin typeface="Times New Roman" pitchFamily="18" charset="0"/>
                <a:cs typeface="Times New Roman" pitchFamily="18" charset="0"/>
              </a:rPr>
              <a:t>Campus </a:t>
            </a:r>
            <a:r>
              <a:rPr lang="pt-BR" sz="3600" i="1" dirty="0" err="1" smtClean="0">
                <a:latin typeface="Times New Roman" pitchFamily="18" charset="0"/>
                <a:cs typeface="Times New Roman" pitchFamily="18" charset="0"/>
              </a:rPr>
              <a:t>itabira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988840"/>
            <a:ext cx="6840760" cy="4032448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ECO010 – Estrutura de Dados I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Algoritmos de ordenação</a:t>
            </a:r>
          </a:p>
          <a:p>
            <a:endParaRPr lang="pt-B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pt-B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Claudia </a:t>
            </a:r>
            <a:r>
              <a:rPr lang="pt-BR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Izeki</a:t>
            </a:r>
            <a:r>
              <a:rPr lang="pt-B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pt-BR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Alunos: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Douglas Venâncio 28614</a:t>
            </a:r>
          </a:p>
          <a:p>
            <a:pPr algn="just"/>
            <a:r>
              <a:rPr lang="pt-BR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Kael</a:t>
            </a:r>
            <a:r>
              <a:rPr lang="pt-B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Silva </a:t>
            </a:r>
            <a:r>
              <a:rPr lang="pt-B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26818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Luan H Ferreira 21832</a:t>
            </a:r>
          </a:p>
          <a:p>
            <a:pPr algn="just"/>
            <a:r>
              <a:rPr lang="pt-BR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Marcelli</a:t>
            </a:r>
            <a:r>
              <a:rPr lang="pt-B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Marques Monteiro 31215</a:t>
            </a: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imes New Roman" pitchFamily="18" charset="0"/>
                <a:cs typeface="Times New Roman" pitchFamily="18" charset="0"/>
              </a:rPr>
              <a:t>Insertion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insertionsort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VARIAVEIS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last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i &lt;- 1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até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i &lt;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ult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faça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&lt;-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[i]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&lt;- i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Enquanto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&gt;= 0)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compara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&gt;=0)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[last] &lt;-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[last-1]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last = last-1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enquanto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[last+1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]&lt;-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aux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para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FUNÇÃO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5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Merge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Sort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5013176"/>
            <a:ext cx="8795320" cy="1461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Sua ideia básica consiste em Dividir(o problema em vários </a:t>
            </a:r>
            <a:r>
              <a:rPr lang="pt-BR" sz="1800" dirty="0" err="1" smtClean="0">
                <a:latin typeface="Times New Roman" pitchFamily="18" charset="0"/>
                <a:cs typeface="Times New Roman" pitchFamily="18" charset="0"/>
              </a:rPr>
              <a:t>sub-problemas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 e resolver esses </a:t>
            </a:r>
            <a:r>
              <a:rPr lang="pt-BR" sz="1800" dirty="0" err="1" smtClean="0">
                <a:latin typeface="Times New Roman" pitchFamily="18" charset="0"/>
                <a:cs typeface="Times New Roman" pitchFamily="18" charset="0"/>
              </a:rPr>
              <a:t>sub-problemas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 através da recursividade) e Conquistar(após todos os </a:t>
            </a:r>
            <a:r>
              <a:rPr lang="pt-BR" sz="1800" dirty="0" err="1" smtClean="0">
                <a:latin typeface="Times New Roman" pitchFamily="18" charset="0"/>
                <a:cs typeface="Times New Roman" pitchFamily="18" charset="0"/>
              </a:rPr>
              <a:t>sub-problemas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 terem sido resolvidos ocorre a conquista que é a união das resoluções dos </a:t>
            </a:r>
            <a:r>
              <a:rPr lang="pt-BR" sz="1800" dirty="0" err="1" smtClean="0">
                <a:latin typeface="Times New Roman" pitchFamily="18" charset="0"/>
                <a:cs typeface="Times New Roman" pitchFamily="18" charset="0"/>
              </a:rPr>
              <a:t>sub-problemas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).Como o algoritmo do Merge </a:t>
            </a:r>
            <a:r>
              <a:rPr lang="pt-BR" sz="1800" dirty="0" err="1" smtClean="0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 usa a recursividade em alguns problemas esta técnica não é muito eficiente devido ao alto consumo de memória e tempo de execução.</a:t>
            </a:r>
            <a:endParaRPr lang="pt-BR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12" y="1052736"/>
            <a:ext cx="5190452" cy="389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5"/>
            <a:ext cx="7488832" cy="449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Merge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VARIAVEIS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*l,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, fim)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&lt; fim-1 ) 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ENTÃO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VARIAVEL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&lt;-(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ini+fim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)/2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(l,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(l,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, fim)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intercala (l,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, fim)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FIM SE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FIM FUNÇÃO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ordenamergesort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iniciatimer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, 0,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ult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FIM FUNÇÃO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9295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Merge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556792"/>
            <a:ext cx="8208912" cy="4525963"/>
          </a:xfrm>
        </p:spPr>
        <p:txBody>
          <a:bodyPr numCol="1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 intercala(</a:t>
            </a: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VARIAVEIS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 *l, 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, fim)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VARAIVEIS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iniinterc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midinterc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, k&lt;-0, *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aux</a:t>
            </a:r>
            <a:endParaRPr lang="pt-BR" sz="2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NOVO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 palavra[fim-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ENQUANTO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ininterc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midinterc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FAÇA</a:t>
            </a:r>
            <a:endParaRPr lang="pt-BR" sz="2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(l[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iniinterc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COMPARA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 l[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midintec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] &lt;=0) </a:t>
            </a: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ENTÃO</a:t>
            </a:r>
            <a:endParaRPr lang="pt-BR" sz="2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200" dirty="0" err="1" smtClean="0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[k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]&lt;-l[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iniinterc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	k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&lt;-k+1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200" dirty="0" err="1" smtClean="0">
                <a:latin typeface="Times New Roman" pitchFamily="18" charset="0"/>
                <a:cs typeface="Times New Roman" pitchFamily="18" charset="0"/>
              </a:rPr>
              <a:t>iniinterc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&lt;-iniinterc+1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SENÃO</a:t>
            </a:r>
            <a:endParaRPr lang="pt-BR" sz="2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200" dirty="0" err="1" smtClean="0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[k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]&lt;-l[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midinterc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	k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&lt;-k+1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pt-BR" sz="2200" dirty="0" err="1">
                <a:latin typeface="Times New Roman" pitchFamily="18" charset="0"/>
                <a:cs typeface="Times New Roman" pitchFamily="18" charset="0"/>
              </a:rPr>
              <a:t>iniinterc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&lt;-iniinterc+1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FIM SE</a:t>
            </a:r>
            <a:endParaRPr lang="pt-BR" sz="2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200" u="sng" dirty="0">
                <a:latin typeface="Times New Roman" pitchFamily="18" charset="0"/>
                <a:cs typeface="Times New Roman" pitchFamily="18" charset="0"/>
              </a:rPr>
              <a:t>FIM </a:t>
            </a:r>
            <a:r>
              <a:rPr lang="pt-BR" sz="2200" u="sng" dirty="0" smtClean="0">
                <a:latin typeface="Times New Roman" pitchFamily="18" charset="0"/>
                <a:cs typeface="Times New Roman" pitchFamily="18" charset="0"/>
              </a:rPr>
              <a:t>ENQUANTO</a:t>
            </a:r>
            <a:endParaRPr lang="pt-BR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7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Merge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15"/>
            </a:pPr>
            <a:r>
              <a:rPr lang="pt-BR" sz="3300" u="sng" dirty="0">
                <a:latin typeface="Times New Roman" pitchFamily="18" charset="0"/>
                <a:cs typeface="Times New Roman" pitchFamily="18" charset="0"/>
              </a:rPr>
              <a:t>ENQUANTO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iniinterc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sz="3300" u="sng" dirty="0">
                <a:latin typeface="Times New Roman" pitchFamily="18" charset="0"/>
                <a:cs typeface="Times New Roman" pitchFamily="18" charset="0"/>
              </a:rPr>
              <a:t>FAÇA</a:t>
            </a:r>
            <a:endParaRPr lang="pt-BR" sz="3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[k]&lt;-l[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iniinterc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	k&lt;-k+1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iniinterc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&lt;-iniinterc+1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300" u="sng" dirty="0">
                <a:latin typeface="Times New Roman" pitchFamily="18" charset="0"/>
                <a:cs typeface="Times New Roman" pitchFamily="18" charset="0"/>
              </a:rPr>
              <a:t>FIM ENQUANTO</a:t>
            </a:r>
            <a:endParaRPr lang="pt-BR" sz="3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300" u="sng" dirty="0">
                <a:latin typeface="Times New Roman" pitchFamily="18" charset="0"/>
                <a:cs typeface="Times New Roman" pitchFamily="18" charset="0"/>
              </a:rPr>
              <a:t>ENQUANTO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midinterc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 &lt; fim) </a:t>
            </a:r>
            <a:r>
              <a:rPr lang="pt-BR" sz="3300" u="sng" dirty="0">
                <a:latin typeface="Times New Roman" pitchFamily="18" charset="0"/>
                <a:cs typeface="Times New Roman" pitchFamily="18" charset="0"/>
              </a:rPr>
              <a:t>FAÇA</a:t>
            </a:r>
            <a:endParaRPr lang="pt-BR" sz="3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[k]&lt;-l[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midinterc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	k&lt;-k+1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midinterc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 &lt;- 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midinterc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 +1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300" u="sng" dirty="0">
                <a:latin typeface="Times New Roman" pitchFamily="18" charset="0"/>
                <a:cs typeface="Times New Roman" pitchFamily="18" charset="0"/>
              </a:rPr>
              <a:t>FIM ENQUANTO</a:t>
            </a:r>
            <a:endParaRPr lang="pt-BR" sz="3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300" u="sng" dirty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iniinterc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300" u="sng" dirty="0">
                <a:latin typeface="Times New Roman" pitchFamily="18" charset="0"/>
                <a:cs typeface="Times New Roman" pitchFamily="18" charset="0"/>
              </a:rPr>
              <a:t>ATÉ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iniinterc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 &lt; fim </a:t>
            </a:r>
            <a:r>
              <a:rPr lang="pt-BR" sz="3300" u="sng" dirty="0">
                <a:latin typeface="Times New Roman" pitchFamily="18" charset="0"/>
                <a:cs typeface="Times New Roman" pitchFamily="18" charset="0"/>
              </a:rPr>
              <a:t>FAÇA</a:t>
            </a:r>
            <a:endParaRPr lang="pt-BR" sz="3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	l[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iniinterc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]&lt;-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iniinterc-ini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300" u="sng" dirty="0">
                <a:latin typeface="Times New Roman" pitchFamily="18" charset="0"/>
                <a:cs typeface="Times New Roman" pitchFamily="18" charset="0"/>
              </a:rPr>
              <a:t>FIM PARA</a:t>
            </a:r>
            <a:endParaRPr lang="pt-BR" sz="3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5"/>
            </a:pP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300" u="sng" dirty="0">
                <a:latin typeface="Times New Roman" pitchFamily="18" charset="0"/>
                <a:cs typeface="Times New Roman" pitchFamily="18" charset="0"/>
              </a:rPr>
              <a:t>DELETA</a:t>
            </a:r>
            <a:r>
              <a:rPr lang="pt-BR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300" dirty="0" err="1">
                <a:latin typeface="Times New Roman" pitchFamily="18" charset="0"/>
                <a:cs typeface="Times New Roman" pitchFamily="18" charset="0"/>
              </a:rPr>
              <a:t>aux</a:t>
            </a:r>
            <a:endParaRPr lang="pt-BR" sz="3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5"/>
            </a:pPr>
            <a:r>
              <a:rPr lang="pt-BR" sz="3300" u="sng" dirty="0">
                <a:latin typeface="Times New Roman" pitchFamily="18" charset="0"/>
                <a:cs typeface="Times New Roman" pitchFamily="18" charset="0"/>
              </a:rPr>
              <a:t>FIM FUNÇÃO</a:t>
            </a:r>
            <a:endParaRPr lang="pt-BR" sz="3300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91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3192780" cy="387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211960" y="1484784"/>
            <a:ext cx="4536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1. Escolha um elemento da lista, denominado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pivô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2. Rearranje a lista de forma que todos os elementos anteriores ao pivô sejam menores que ele, e todos os elementos posteriores ao pivô sejam maiores que ele. Ao fim do processo o pivô estará em sua posição final e haverá duas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sublistas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não ordenadas. Essa operação é denominada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partição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3. Recursivamente ordene a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sublista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dos elementos menores e a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sublista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dos elementos maiores;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Complexidade: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θ(n log 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n) no melhor caso e caso médio e θ(n</a:t>
            </a:r>
            <a:r>
              <a:rPr lang="pt-BR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) no o pior caso;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00" y="1472608"/>
            <a:ext cx="5780933" cy="346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imes New Roman" pitchFamily="18" charset="0"/>
                <a:cs typeface="Times New Roman" pitchFamily="18" charset="0"/>
              </a:rPr>
              <a:t>Quicksort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VARIAVEIS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*l,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, fim)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VARIAVEIS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piv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&lt; fim) 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ENTÃO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piv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&lt;- 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particione(l,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, fim)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(l,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, piv-1)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(l, piv+1, fim)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FIM SE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FIM </a:t>
            </a:r>
            <a:r>
              <a:rPr lang="pt-BR" sz="1600" u="sng" dirty="0" smtClean="0">
                <a:latin typeface="Times New Roman" pitchFamily="18" charset="0"/>
                <a:cs typeface="Times New Roman" pitchFamily="18" charset="0"/>
              </a:rPr>
              <a:t>FUNÇÃO</a:t>
            </a:r>
          </a:p>
          <a:p>
            <a:pPr marL="0" indent="0">
              <a:buNone/>
            </a:pPr>
            <a:endParaRPr lang="pt-BR" sz="16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ordenaquicksort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iniciatimer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(listapav,0,ult-1)</a:t>
            </a:r>
          </a:p>
          <a:p>
            <a:pPr>
              <a:buFont typeface="+mj-lt"/>
              <a:buAutoNum type="arabicPeriod"/>
            </a:pPr>
            <a:r>
              <a:rPr lang="pt-BR" sz="1600" u="sng" dirty="0">
                <a:latin typeface="Times New Roman" pitchFamily="18" charset="0"/>
                <a:cs typeface="Times New Roman" pitchFamily="18" charset="0"/>
              </a:rPr>
              <a:t>FIM FUNÇÃO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1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imes New Roman" pitchFamily="18" charset="0"/>
                <a:cs typeface="Times New Roman" pitchFamily="18" charset="0"/>
              </a:rPr>
              <a:t>Quicksort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 particione (</a:t>
            </a: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VARIAVEIS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 *l, </a:t>
            </a:r>
            <a:r>
              <a:rPr lang="pt-BR" sz="23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, fim)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VARIAVEIS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dirty="0" err="1">
                <a:latin typeface="Times New Roman" pitchFamily="18" charset="0"/>
                <a:cs typeface="Times New Roman" pitchFamily="18" charset="0"/>
              </a:rPr>
              <a:t>lastword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[50], *</a:t>
            </a:r>
            <a:r>
              <a:rPr lang="pt-BR" sz="2300" dirty="0" err="1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, i&lt;-(ini-1)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300" dirty="0" err="1">
                <a:latin typeface="Times New Roman" pitchFamily="18" charset="0"/>
                <a:cs typeface="Times New Roman" pitchFamily="18" charset="0"/>
              </a:rPr>
              <a:t>lastword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&lt;-l[fim]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 j&lt;-</a:t>
            </a:r>
            <a:r>
              <a:rPr lang="pt-BR" sz="23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ATÉ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 j&lt;fim </a:t>
            </a: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FAÇA</a:t>
            </a:r>
            <a:endParaRPr lang="pt-BR" sz="2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 (l[j] </a:t>
            </a: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COMPARA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dirty="0" err="1">
                <a:latin typeface="Times New Roman" pitchFamily="18" charset="0"/>
                <a:cs typeface="Times New Roman" pitchFamily="18" charset="0"/>
              </a:rPr>
              <a:t>lastword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 &lt;=0) </a:t>
            </a: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ENTÃO</a:t>
            </a:r>
            <a:endParaRPr lang="pt-BR" sz="2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	i&lt;-i+1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300" dirty="0" err="1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&lt;-l[i]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	l[i]&lt;-l[j]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	l[j]&lt;-</a:t>
            </a:r>
            <a:r>
              <a:rPr lang="pt-BR" sz="2300" dirty="0" err="1">
                <a:latin typeface="Times New Roman" pitchFamily="18" charset="0"/>
                <a:cs typeface="Times New Roman" pitchFamily="18" charset="0"/>
              </a:rPr>
              <a:t>aux</a:t>
            </a:r>
            <a:endParaRPr lang="pt-BR" sz="2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FIM SE</a:t>
            </a:r>
            <a:endParaRPr lang="pt-BR" sz="2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FIM PARA</a:t>
            </a:r>
            <a:endParaRPr lang="pt-BR" sz="2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300" dirty="0" err="1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&lt;-l[i+1]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l[i]&lt;-l[j]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l[j]&lt;-</a:t>
            </a:r>
            <a:r>
              <a:rPr lang="pt-BR" sz="2300" dirty="0" err="1">
                <a:latin typeface="Times New Roman" pitchFamily="18" charset="0"/>
                <a:cs typeface="Times New Roman" pitchFamily="18" charset="0"/>
              </a:rPr>
              <a:t>aux</a:t>
            </a:r>
            <a:endParaRPr lang="pt-BR" sz="23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RETORNA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 i+1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300" u="sng" dirty="0">
                <a:latin typeface="Times New Roman" pitchFamily="18" charset="0"/>
                <a:cs typeface="Times New Roman" pitchFamily="18" charset="0"/>
              </a:rPr>
              <a:t>FIM FUNÇÃO</a:t>
            </a:r>
            <a:endParaRPr lang="pt-BR" sz="2300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13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TABELAS COMPARATIVAS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9512" y="1196752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Para ter uma analise mais cientifica dos algoritmos, foram usados computadores distintos onde se percebe as diferenças de desempenho dos métodos de ordenação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55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CPU: i5 4660 1.8GHz, 8GB RAM; GPU: </a:t>
            </a:r>
            <a:r>
              <a:rPr lang="pt-BR" dirty="0" err="1" smtClean="0"/>
              <a:t>Radeon</a:t>
            </a:r>
            <a:r>
              <a:rPr lang="pt-BR" dirty="0" smtClean="0"/>
              <a:t> </a:t>
            </a:r>
            <a:r>
              <a:rPr lang="pt-BR" dirty="0" err="1" smtClean="0"/>
              <a:t>Sappire</a:t>
            </a:r>
            <a:r>
              <a:rPr lang="pt-BR" dirty="0" smtClean="0"/>
              <a:t> 7950 3GB 386bits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382416"/>
              </p:ext>
            </p:extLst>
          </p:nvPr>
        </p:nvGraphicFramePr>
        <p:xfrm>
          <a:off x="395537" y="1600200"/>
          <a:ext cx="8291262" cy="463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466"/>
                <a:gridCol w="1184466"/>
                <a:gridCol w="1184466"/>
                <a:gridCol w="1184466"/>
                <a:gridCol w="1184466"/>
                <a:gridCol w="1184466"/>
                <a:gridCol w="1184466"/>
              </a:tblGrid>
              <a:tr h="91723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Nº palavras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quick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merge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insertion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selection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Selection</a:t>
                      </a:r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recursivo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bubble</a:t>
                      </a:r>
                      <a:endParaRPr lang="pt-BR" dirty="0"/>
                    </a:p>
                  </a:txBody>
                  <a:tcPr/>
                </a:tc>
              </a:tr>
              <a:tr h="53141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</a:tr>
              <a:tr h="53141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359</a:t>
                      </a:r>
                      <a:endParaRPr lang="pt-BR" dirty="0"/>
                    </a:p>
                  </a:txBody>
                  <a:tcPr/>
                </a:tc>
              </a:tr>
              <a:tr h="53141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1562</a:t>
                      </a:r>
                      <a:endParaRPr lang="pt-BR" dirty="0"/>
                    </a:p>
                  </a:txBody>
                  <a:tcPr/>
                </a:tc>
              </a:tr>
              <a:tr h="53141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3797</a:t>
                      </a:r>
                      <a:endParaRPr lang="pt-BR" dirty="0"/>
                    </a:p>
                  </a:txBody>
                  <a:tcPr/>
                </a:tc>
              </a:tr>
              <a:tr h="53141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7031</a:t>
                      </a:r>
                      <a:endParaRPr lang="pt-BR" dirty="0"/>
                    </a:p>
                  </a:txBody>
                  <a:tcPr/>
                </a:tc>
              </a:tr>
              <a:tr h="53141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16250</a:t>
                      </a:r>
                      <a:endParaRPr lang="pt-BR" dirty="0"/>
                    </a:p>
                  </a:txBody>
                  <a:tcPr/>
                </a:tc>
              </a:tr>
              <a:tr h="53141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29937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568536" y="6308096"/>
            <a:ext cx="22413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100" dirty="0">
                <a:solidFill>
                  <a:prstClr val="black"/>
                </a:solidFill>
              </a:rPr>
              <a:t>*os tempos estão em </a:t>
            </a:r>
            <a:r>
              <a:rPr lang="pt-BR" sz="1100" dirty="0" smtClean="0">
                <a:solidFill>
                  <a:prstClr val="black"/>
                </a:solidFill>
              </a:rPr>
              <a:t>milissegundos</a:t>
            </a:r>
            <a:endParaRPr lang="pt-BR" sz="1100" dirty="0">
              <a:solidFill>
                <a:prstClr val="black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ntrodução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“Em </a:t>
            </a:r>
            <a:r>
              <a:rPr lang="pt-BR" dirty="0"/>
              <a:t>diversas aplicações, os dados devem ser armazenados obedecendo uma </a:t>
            </a:r>
            <a:r>
              <a:rPr lang="pt-BR" dirty="0" smtClean="0"/>
              <a:t>determinada ordem</a:t>
            </a:r>
            <a:r>
              <a:rPr lang="pt-BR" dirty="0"/>
              <a:t>. Alguns algoritmos podem explorar a ordenação dos dados para operar </a:t>
            </a:r>
            <a:r>
              <a:rPr lang="pt-BR" dirty="0" smtClean="0"/>
              <a:t>de maneira </a:t>
            </a:r>
            <a:r>
              <a:rPr lang="pt-BR" dirty="0"/>
              <a:t>mais eficiente, do ponto de vista de desempenho computacional. Para </a:t>
            </a:r>
            <a:r>
              <a:rPr lang="pt-BR" dirty="0" smtClean="0"/>
              <a:t>obtermos os </a:t>
            </a:r>
            <a:r>
              <a:rPr lang="pt-BR" dirty="0"/>
              <a:t>dados ordenados, temos basicamente duas alternativas: ou inserimos os elementos </a:t>
            </a:r>
            <a:r>
              <a:rPr lang="pt-BR" dirty="0" smtClean="0"/>
              <a:t>na estrutura </a:t>
            </a:r>
            <a:r>
              <a:rPr lang="pt-BR" dirty="0"/>
              <a:t>de dados respeitando a ordenação (dizemos que a ordenação é garantida </a:t>
            </a:r>
            <a:r>
              <a:rPr lang="pt-BR" dirty="0" smtClean="0"/>
              <a:t>por construção</a:t>
            </a:r>
            <a:r>
              <a:rPr lang="pt-BR" dirty="0"/>
              <a:t>), ou, a partir de um conjunto de dados já criado, aplicamos um </a:t>
            </a:r>
            <a:r>
              <a:rPr lang="pt-BR" dirty="0" smtClean="0"/>
              <a:t>algoritmo para </a:t>
            </a:r>
            <a:r>
              <a:rPr lang="pt-BR" dirty="0"/>
              <a:t>ordenar seus elementos.” </a:t>
            </a:r>
            <a:r>
              <a:rPr lang="pt-BR" dirty="0" err="1"/>
              <a:t>Celes</a:t>
            </a:r>
            <a:r>
              <a:rPr lang="pt-BR" dirty="0"/>
              <a:t> e Rangel (2008)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36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dirty="0" smtClean="0"/>
              <a:t>CPU: AMD C-60(Dual Core) 1GHz, 4GB RAM; GPU: </a:t>
            </a:r>
            <a:r>
              <a:rPr lang="pt-BR" sz="3600" dirty="0" err="1" smtClean="0"/>
              <a:t>Radeon</a:t>
            </a:r>
            <a:r>
              <a:rPr lang="pt-BR" sz="3600" dirty="0" smtClean="0"/>
              <a:t> HD 6290 384MB 128bits </a:t>
            </a:r>
            <a:endParaRPr lang="pt-BR" sz="36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081186"/>
              </p:ext>
            </p:extLst>
          </p:nvPr>
        </p:nvGraphicFramePr>
        <p:xfrm>
          <a:off x="395536" y="1772816"/>
          <a:ext cx="8229599" cy="460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Nº palavras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Quick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Merge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Insertion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Selection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Selection</a:t>
                      </a:r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Recursivo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Bubble</a:t>
                      </a:r>
                      <a:endParaRPr lang="pt-BR" dirty="0"/>
                    </a:p>
                  </a:txBody>
                  <a:tcPr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78</a:t>
                      </a:r>
                      <a:endParaRPr lang="pt-BR" dirty="0"/>
                    </a:p>
                  </a:txBody>
                  <a:tcPr/>
                </a:tc>
              </a:tr>
              <a:tr h="56025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2309</a:t>
                      </a:r>
                      <a:endParaRPr lang="pt-BR" dirty="0"/>
                    </a:p>
                  </a:txBody>
                  <a:tcPr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9594</a:t>
                      </a:r>
                      <a:endParaRPr lang="pt-BR" dirty="0"/>
                    </a:p>
                  </a:txBody>
                  <a:tcPr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22620</a:t>
                      </a:r>
                      <a:endParaRPr lang="pt-BR" dirty="0"/>
                    </a:p>
                  </a:txBody>
                  <a:tcPr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671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8783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11778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44351</a:t>
                      </a:r>
                      <a:endParaRPr lang="pt-BR" dirty="0"/>
                    </a:p>
                  </a:txBody>
                  <a:tcPr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24071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30280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121182</a:t>
                      </a:r>
                      <a:endParaRPr lang="pt-BR" dirty="0"/>
                    </a:p>
                  </a:txBody>
                  <a:tcPr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7940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49593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overflow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242269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372200" y="6374401"/>
            <a:ext cx="2241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*os tempos estão em milissegundos</a:t>
            </a:r>
            <a:endParaRPr lang="pt-BR" sz="11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18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dos tempos (i5 4660)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5100" dirty="0" smtClean="0"/>
              <a:t>1000 palavras:</a:t>
            </a:r>
          </a:p>
          <a:p>
            <a:pPr marL="0" indent="0">
              <a:buNone/>
            </a:pPr>
            <a:r>
              <a:rPr lang="pt-BR" sz="3800" dirty="0" smtClean="0"/>
              <a:t> -  os três algoritmos de ordenação </a:t>
            </a:r>
            <a:r>
              <a:rPr lang="pt-BR" sz="3800" dirty="0" err="1" smtClean="0"/>
              <a:t>quicksort</a:t>
            </a:r>
            <a:r>
              <a:rPr lang="pt-BR" sz="3800" dirty="0" smtClean="0"/>
              <a:t>, </a:t>
            </a:r>
            <a:r>
              <a:rPr lang="pt-BR" sz="3800" dirty="0" err="1" smtClean="0"/>
              <a:t>insertion</a:t>
            </a:r>
            <a:r>
              <a:rPr lang="pt-BR" sz="3800" dirty="0" smtClean="0"/>
              <a:t>, </a:t>
            </a:r>
            <a:r>
              <a:rPr lang="pt-BR" sz="3800" dirty="0" err="1" smtClean="0"/>
              <a:t>selection</a:t>
            </a:r>
            <a:r>
              <a:rPr lang="pt-BR" sz="3800" dirty="0" smtClean="0"/>
              <a:t> e </a:t>
            </a:r>
            <a:r>
              <a:rPr lang="pt-BR" sz="3800" dirty="0" err="1" smtClean="0"/>
              <a:t>selection</a:t>
            </a:r>
            <a:r>
              <a:rPr lang="pt-BR" sz="3800" dirty="0" smtClean="0"/>
              <a:t> recursivo obtiveram tempo de execução de 0ms.</a:t>
            </a:r>
            <a:endParaRPr lang="pt-BR" sz="3800" dirty="0"/>
          </a:p>
          <a:p>
            <a:pPr marL="0" indent="0">
              <a:buNone/>
            </a:pPr>
            <a:r>
              <a:rPr lang="pt-BR" sz="5100" dirty="0" smtClean="0"/>
              <a:t>5000 palavras:</a:t>
            </a:r>
          </a:p>
          <a:p>
            <a:pPr marL="0" indent="0">
              <a:buNone/>
            </a:pPr>
            <a:r>
              <a:rPr lang="pt-BR" sz="3800" dirty="0" smtClean="0"/>
              <a:t>- O algoritmo de ordenação </a:t>
            </a:r>
            <a:r>
              <a:rPr lang="pt-BR" sz="3800" dirty="0" err="1" smtClean="0"/>
              <a:t>quicksort</a:t>
            </a:r>
            <a:r>
              <a:rPr lang="pt-BR" sz="3800" dirty="0" smtClean="0"/>
              <a:t> obteve o tempo de ordenação mais baixo com 0ms.</a:t>
            </a:r>
          </a:p>
          <a:p>
            <a:pPr marL="0" indent="0">
              <a:buNone/>
            </a:pPr>
            <a:r>
              <a:rPr lang="pt-BR" sz="5100" dirty="0" smtClean="0"/>
              <a:t>10000 palavras:</a:t>
            </a:r>
          </a:p>
          <a:p>
            <a:pPr marL="0" indent="0">
              <a:buNone/>
            </a:pPr>
            <a:r>
              <a:rPr lang="pt-BR" dirty="0" smtClean="0"/>
              <a:t>-O algoritmo de ordenação </a:t>
            </a:r>
            <a:r>
              <a:rPr lang="pt-BR" dirty="0" err="1" smtClean="0"/>
              <a:t>quicksort</a:t>
            </a:r>
            <a:r>
              <a:rPr lang="pt-BR" dirty="0" smtClean="0"/>
              <a:t> obteve o tempo de ordenação mais baixo com 0ms.</a:t>
            </a:r>
          </a:p>
          <a:p>
            <a:pPr marL="0" indent="0">
              <a:buNone/>
            </a:pPr>
            <a:r>
              <a:rPr lang="pt-BR" sz="5100" dirty="0" smtClean="0"/>
              <a:t>15000 palavras:</a:t>
            </a:r>
          </a:p>
          <a:p>
            <a:pPr marL="0" indent="0">
              <a:buNone/>
            </a:pPr>
            <a:r>
              <a:rPr lang="pt-BR" dirty="0" smtClean="0"/>
              <a:t>-O algoritmo de ordenação </a:t>
            </a:r>
            <a:r>
              <a:rPr lang="pt-BR" dirty="0" err="1" smtClean="0"/>
              <a:t>quicksort</a:t>
            </a:r>
            <a:r>
              <a:rPr lang="pt-BR" dirty="0" smtClean="0"/>
              <a:t> obteve o tempo de ordenação mais baixo com 0ms.</a:t>
            </a:r>
          </a:p>
          <a:p>
            <a:pPr marL="0" indent="0">
              <a:buNone/>
            </a:pPr>
            <a:r>
              <a:rPr lang="pt-BR" sz="5100" dirty="0" smtClean="0"/>
              <a:t>20000 palavras:</a:t>
            </a:r>
          </a:p>
          <a:p>
            <a:pPr marL="0" indent="0">
              <a:buNone/>
            </a:pPr>
            <a:r>
              <a:rPr lang="pt-BR" dirty="0" smtClean="0"/>
              <a:t>-O algoritmo de ordenação </a:t>
            </a:r>
            <a:r>
              <a:rPr lang="pt-BR" dirty="0" err="1" smtClean="0"/>
              <a:t>quicksort</a:t>
            </a:r>
            <a:r>
              <a:rPr lang="pt-BR" dirty="0" smtClean="0"/>
              <a:t> obteve o tempo de ordenação mais baixo com 0ms.</a:t>
            </a:r>
          </a:p>
          <a:p>
            <a:pPr marL="0" indent="0">
              <a:buNone/>
            </a:pPr>
            <a:r>
              <a:rPr lang="pt-BR" sz="5100" dirty="0" smtClean="0"/>
              <a:t>30000 palavras:</a:t>
            </a:r>
          </a:p>
          <a:p>
            <a:pPr marL="0" indent="0">
              <a:buNone/>
            </a:pPr>
            <a:r>
              <a:rPr lang="pt-BR" dirty="0" smtClean="0"/>
              <a:t>-O algoritmo de ordenação </a:t>
            </a:r>
            <a:r>
              <a:rPr lang="pt-BR" dirty="0" err="1" smtClean="0"/>
              <a:t>quicksort</a:t>
            </a:r>
            <a:r>
              <a:rPr lang="pt-BR" dirty="0" smtClean="0"/>
              <a:t> obteve o tempo de ordenação mais baixo com 15ms.</a:t>
            </a:r>
          </a:p>
          <a:p>
            <a:pPr marL="0" indent="0">
              <a:buNone/>
            </a:pPr>
            <a:r>
              <a:rPr lang="pt-BR" sz="5100" dirty="0" smtClean="0"/>
              <a:t>40000 palavras:</a:t>
            </a:r>
          </a:p>
          <a:p>
            <a:pPr marL="0" indent="0">
              <a:buNone/>
            </a:pPr>
            <a:r>
              <a:rPr lang="pt-BR" dirty="0" smtClean="0"/>
              <a:t>-O algoritmo de ordenação </a:t>
            </a:r>
            <a:r>
              <a:rPr lang="pt-BR" dirty="0" err="1" smtClean="0"/>
              <a:t>quicksort</a:t>
            </a:r>
            <a:r>
              <a:rPr lang="pt-BR" dirty="0" smtClean="0"/>
              <a:t> obteve o tempo de ordenação mais baixo com 16ms.</a:t>
            </a:r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Como podemos observar na tabela 1 alguns tempos chegam a  tempos muito superiores ao do </a:t>
            </a:r>
            <a:r>
              <a:rPr lang="pt-BR" dirty="0" err="1" smtClean="0"/>
              <a:t>quicksort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3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dos tempos (AMD C-60)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4400" dirty="0" smtClean="0"/>
              <a:t>1000 palavras:</a:t>
            </a:r>
          </a:p>
          <a:p>
            <a:pPr marL="0" indent="0">
              <a:buNone/>
            </a:pPr>
            <a:r>
              <a:rPr lang="pt-BR" dirty="0" smtClean="0"/>
              <a:t> -  os três algoritmos de ordenação </a:t>
            </a:r>
            <a:r>
              <a:rPr lang="pt-BR" dirty="0" err="1" smtClean="0"/>
              <a:t>quicksort</a:t>
            </a:r>
            <a:r>
              <a:rPr lang="pt-BR" dirty="0" smtClean="0"/>
              <a:t>, </a:t>
            </a:r>
            <a:r>
              <a:rPr lang="pt-BR" dirty="0" err="1" smtClean="0"/>
              <a:t>insertion</a:t>
            </a:r>
            <a:r>
              <a:rPr lang="pt-BR" dirty="0" smtClean="0"/>
              <a:t>, </a:t>
            </a:r>
            <a:r>
              <a:rPr lang="pt-BR" dirty="0" err="1" smtClean="0"/>
              <a:t>selection</a:t>
            </a:r>
            <a:r>
              <a:rPr lang="pt-BR" dirty="0" smtClean="0"/>
              <a:t> e </a:t>
            </a:r>
            <a:r>
              <a:rPr lang="pt-BR" dirty="0" err="1" smtClean="0"/>
              <a:t>selection</a:t>
            </a:r>
            <a:r>
              <a:rPr lang="pt-BR" dirty="0" smtClean="0"/>
              <a:t> recursivo obtiveram tempo de execução de 0ms.</a:t>
            </a:r>
          </a:p>
          <a:p>
            <a:pPr marL="0" indent="0">
              <a:buNone/>
            </a:pPr>
            <a:r>
              <a:rPr lang="pt-BR" sz="4400" dirty="0" smtClean="0"/>
              <a:t>5000 palavras:</a:t>
            </a:r>
          </a:p>
          <a:p>
            <a:pPr marL="0" indent="0">
              <a:buNone/>
            </a:pPr>
            <a:r>
              <a:rPr lang="pt-BR" dirty="0" smtClean="0"/>
              <a:t>- O algoritmo de ordenação </a:t>
            </a:r>
            <a:r>
              <a:rPr lang="pt-BR" dirty="0" err="1" smtClean="0"/>
              <a:t>quicksort</a:t>
            </a:r>
            <a:r>
              <a:rPr lang="pt-BR" dirty="0" smtClean="0"/>
              <a:t> obteve o tempo de ordenação mais baixo com 0ms.</a:t>
            </a:r>
          </a:p>
          <a:p>
            <a:pPr marL="0" indent="0">
              <a:buNone/>
            </a:pPr>
            <a:r>
              <a:rPr lang="pt-BR" sz="4400" dirty="0" smtClean="0"/>
              <a:t>10000 palavras:</a:t>
            </a:r>
          </a:p>
          <a:p>
            <a:pPr marL="0" indent="0">
              <a:buNone/>
            </a:pPr>
            <a:r>
              <a:rPr lang="pt-BR" dirty="0" smtClean="0"/>
              <a:t>-O algoritmo de ordenação </a:t>
            </a:r>
            <a:r>
              <a:rPr lang="pt-BR" dirty="0" err="1" smtClean="0"/>
              <a:t>quicksort</a:t>
            </a:r>
            <a:r>
              <a:rPr lang="pt-BR" dirty="0" smtClean="0"/>
              <a:t> obteve o tempo de ordenação mais baixo com 15ms.</a:t>
            </a:r>
          </a:p>
          <a:p>
            <a:pPr marL="0" indent="0">
              <a:buNone/>
            </a:pPr>
            <a:r>
              <a:rPr lang="pt-BR" sz="4400" dirty="0" smtClean="0"/>
              <a:t>15000 palavras:</a:t>
            </a:r>
          </a:p>
          <a:p>
            <a:pPr marL="0" indent="0">
              <a:buNone/>
            </a:pPr>
            <a:r>
              <a:rPr lang="pt-BR" dirty="0" smtClean="0"/>
              <a:t>-O algoritmo de ordenação </a:t>
            </a:r>
            <a:r>
              <a:rPr lang="pt-BR" dirty="0" err="1" smtClean="0"/>
              <a:t>quicksort</a:t>
            </a:r>
            <a:r>
              <a:rPr lang="pt-BR" dirty="0" smtClean="0"/>
              <a:t> obteve o tempo de ordenação mais baixo com 31ms.</a:t>
            </a:r>
          </a:p>
          <a:p>
            <a:pPr marL="0" indent="0">
              <a:buNone/>
            </a:pPr>
            <a:r>
              <a:rPr lang="pt-BR" sz="4400" dirty="0" smtClean="0"/>
              <a:t>20000 palavras:</a:t>
            </a:r>
          </a:p>
          <a:p>
            <a:pPr marL="0" indent="0">
              <a:buNone/>
            </a:pPr>
            <a:r>
              <a:rPr lang="pt-BR" dirty="0" smtClean="0"/>
              <a:t>-O algoritmo de ordenação </a:t>
            </a:r>
            <a:r>
              <a:rPr lang="pt-BR" dirty="0" err="1" smtClean="0"/>
              <a:t>quicksort</a:t>
            </a:r>
            <a:r>
              <a:rPr lang="pt-BR" dirty="0" smtClean="0"/>
              <a:t> obteve o tempo de ordenação mais baixo com 31ms.</a:t>
            </a:r>
          </a:p>
          <a:p>
            <a:pPr marL="0" indent="0">
              <a:buNone/>
            </a:pPr>
            <a:r>
              <a:rPr lang="pt-BR" sz="4400" dirty="0" smtClean="0"/>
              <a:t>30000 palavras:</a:t>
            </a:r>
          </a:p>
          <a:p>
            <a:pPr marL="0" indent="0">
              <a:buNone/>
            </a:pPr>
            <a:r>
              <a:rPr lang="pt-BR" dirty="0" smtClean="0"/>
              <a:t>-O algoritmo de ordenação </a:t>
            </a:r>
            <a:r>
              <a:rPr lang="pt-BR" dirty="0" err="1" smtClean="0"/>
              <a:t>quicksort</a:t>
            </a:r>
            <a:r>
              <a:rPr lang="pt-BR" dirty="0" smtClean="0"/>
              <a:t> obteve o tempo de ordenação mais baixo com 47ms.</a:t>
            </a:r>
          </a:p>
          <a:p>
            <a:pPr marL="0" indent="0">
              <a:buNone/>
            </a:pPr>
            <a:r>
              <a:rPr lang="pt-BR" sz="4400" dirty="0" smtClean="0"/>
              <a:t>40000 palavras:</a:t>
            </a:r>
          </a:p>
          <a:p>
            <a:pPr marL="0" indent="0">
              <a:buNone/>
            </a:pPr>
            <a:r>
              <a:rPr lang="pt-BR" dirty="0" smtClean="0"/>
              <a:t>-O algoritmo de ordenação </a:t>
            </a:r>
            <a:r>
              <a:rPr lang="pt-BR" dirty="0" err="1" smtClean="0"/>
              <a:t>quicksort</a:t>
            </a:r>
            <a:r>
              <a:rPr lang="pt-BR" dirty="0" smtClean="0"/>
              <a:t> obteve o tempo de ordenação mais baixo com 78ms.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Como podemos observar na tabela 1 alguns tempos chegam a  tempos muito superiores ao do </a:t>
            </a:r>
            <a:r>
              <a:rPr lang="pt-BR" dirty="0" err="1" smtClean="0"/>
              <a:t>quicksort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Gráfico CPU: i5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Quantidade de palavras x tempo(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0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Gráfico CPU: i5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Quantidade de palavras x tempo(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5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Gráfico CPU: i5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Quantidade de palavras x tempo(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)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71327"/>
              </p:ext>
            </p:extLst>
          </p:nvPr>
        </p:nvGraphicFramePr>
        <p:xfrm>
          <a:off x="457200" y="1556792"/>
          <a:ext cx="8291264" cy="456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606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Gráfico CPU: i5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Quantidade de palavras x tempo(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8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Gráfico CPU: i5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Quantidade de palavras x tempo(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29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Gráfico CPU: i5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Quantidade de palavras x tempo(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Resoluções finais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Tratando uma quantidade exacerbada de palavras vimos que os algoritmos de ordenação complexa,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quick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e merge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, apresentam um rendimento indescritivelmente superior aos de ordenação simples,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bubble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e sua versão recursiva e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insertion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, que por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possuirem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idéias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simplistas de ordenação tem um tempo de ordenação muito alto para grandes grupos de dados, mas que para cadeias menores podem ser utilizados sem preocupação.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22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Bubble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Sort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17741" y="1691649"/>
            <a:ext cx="3178696" cy="4569371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Algoritmo de ordenação dos mais simples. A ideia é percorrer o vetor diversas vezes, a cada passagem fazendo flutuar para o topo o maior elemento da sequência.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 complexidade desse algoritmo é quadrática O(n²). Por isso, ele não é recomendado para programas que precisem de velocidade e operem com quantidade elevada de dados.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7531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7" y="980728"/>
            <a:ext cx="8280919" cy="4968552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442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</a:t>
            </a:r>
            <a:r>
              <a:rPr lang="pt-BR" dirty="0" err="1" smtClean="0"/>
              <a:t>bibliograficas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CELES, Waldemar; RANGEL, J. L.. Capitulo 15. 2008. Disponível em: &lt;http://www.ic.unicamp.br/~ra069320/PED/MC102/1s2008/Apostilas/Cap15.pdf&gt;. Acesso em: 21 nov. 2015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pt-B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HONORATO, Bruno de Almeida. </a:t>
            </a:r>
            <a:r>
              <a:rPr lang="pt-BR" sz="1600" b="1" dirty="0">
                <a:latin typeface="Times New Roman" pitchFamily="18" charset="0"/>
                <a:cs typeface="Times New Roman" pitchFamily="18" charset="0"/>
              </a:rPr>
              <a:t>Algoritmos de ordenação: análise e comparação.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2013. Disponível em: &lt;http://www.devmedia.com.br/algoritmos-de-ordenacao-analise-e-comparacao/28261&gt;. Acesso em: 21 nov. 2015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COSTA NETO, Alberto. </a:t>
            </a:r>
            <a:r>
              <a:rPr lang="pt-BR" sz="1600" b="1" dirty="0">
                <a:latin typeface="Times New Roman" pitchFamily="18" charset="0"/>
                <a:cs typeface="Times New Roman" pitchFamily="18" charset="0"/>
              </a:rPr>
              <a:t>Classificação.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2010. Disponível em: &lt;http://albertocn.sytes.net/2010-2/ed1/aulas/classificacao.htm&gt;. Acesso em: 21 nov. 2015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KOSTOV, Nikolay. </a:t>
            </a:r>
            <a:r>
              <a:rPr lang="pt-BR" sz="1600" b="1" dirty="0" err="1">
                <a:latin typeface="Times New Roman" pitchFamily="18" charset="0"/>
                <a:cs typeface="Times New Roman" pitchFamily="18" charset="0"/>
              </a:rPr>
              <a:t>Insertion</a:t>
            </a:r>
            <a:r>
              <a:rPr lang="pt-BR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 err="1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pt-BR" sz="1600" b="1" dirty="0">
                <a:latin typeface="Times New Roman" pitchFamily="18" charset="0"/>
                <a:cs typeface="Times New Roman" pitchFamily="18" charset="0"/>
              </a:rPr>
              <a:t> vs. </a:t>
            </a:r>
            <a:r>
              <a:rPr lang="pt-BR" sz="1600" b="1" dirty="0" err="1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pt-BR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 err="1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pt-BR" sz="16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2015. Disponível em: &lt;http://stackoverflow.com/questions/15799034/insertion-sort-vs-selection-sort&gt;. Acesso em: 21 nov. 2015.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OBRIGADO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Douglas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Venâncio 28614</a:t>
            </a:r>
          </a:p>
          <a:p>
            <a:pPr marL="0" indent="0" algn="just">
              <a:buNone/>
            </a:pPr>
            <a:r>
              <a:rPr lang="pt-BR" dirty="0" err="1">
                <a:latin typeface="Times New Roman" pitchFamily="18" charset="0"/>
                <a:cs typeface="Times New Roman" pitchFamily="18" charset="0"/>
              </a:rPr>
              <a:t>Kael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Silva 26818</a:t>
            </a:r>
          </a:p>
          <a:p>
            <a:pPr marL="0" indent="0" algn="just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Luan H Ferreira 21832</a:t>
            </a:r>
          </a:p>
          <a:p>
            <a:pPr marL="0" indent="0" algn="just">
              <a:buNone/>
            </a:pP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Marcelli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Marques Monteiro 31215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07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Bubble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ort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u="sng" dirty="0" smtClean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bubblesort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iniciatimer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VARIAVEIS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aux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i&lt;-0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ATÉ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i&lt;-ult-1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FAÇA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j&lt;-0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ATÉ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j&lt;-ult-1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FAÇA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[j]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COMPARA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[j+1] &gt;=0)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ENTÃO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[j]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[j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]&lt;-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[j+1]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[j+1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]&lt;-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aux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SE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PARA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PARA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FUNÇÃO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0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6096" y="1556792"/>
            <a:ext cx="3250704" cy="456937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rdenação por seleção é um algoritmo de ordenação em se passar sempre o menor valor do vetor para a primeira posição (ou o maior dependendo da ordem requerida), depois o de segundo menor valor para a segunda posição, e assim é feito sucessivamente com os (n-1) elementos restantes, até os últimos dois elementos.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53721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16" y="764704"/>
            <a:ext cx="1584176" cy="58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8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Sort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u="sng" dirty="0" smtClean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selectionsort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iniciatimer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u="sng" dirty="0">
                <a:latin typeface="Times New Roman" pitchFamily="18" charset="0"/>
                <a:cs typeface="Times New Roman" pitchFamily="18" charset="0"/>
              </a:rPr>
              <a:t>VARIAVEIS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menorposicao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*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*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aux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u="sng" dirty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i&lt;-0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até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i &lt;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ult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faça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menorposicao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&lt;- i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[i]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j&lt;-i+1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até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j &lt;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ult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faça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[j] </a:t>
            </a:r>
            <a:r>
              <a:rPr lang="pt-BR" u="sng" dirty="0" err="1">
                <a:latin typeface="Times New Roman" pitchFamily="18" charset="0"/>
                <a:cs typeface="Times New Roman" pitchFamily="18" charset="0"/>
              </a:rPr>
              <a:t>comapra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&lt;=0)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Então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menorposicao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&lt;-j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[j]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se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Para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[i]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[i]&lt;-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menorposicao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menorposicao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]&lt;-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aux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Para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FUNÇÃO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2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Assim como no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iterativo, faz a troca do menor elemento para a primeira posição, mas com a diferença que agora a função é chamada novamente passando para a posição seguinte, desde que a anterior esteja devidamente ordenada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Com complexidade O(n²)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recursivo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33" y="1600200"/>
            <a:ext cx="36529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54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recursivo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selectionsortrecursivo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VARIVAEL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VARIAVEIS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menorposicao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*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aux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ult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ENTÃO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Menorposicao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ini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i &lt; ini+1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ATÉ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i &lt;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ult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FAÇA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      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[i]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COMAPARA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menorposicao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] &lt;= 0 )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ENTÃO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Menorposicao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&lt;-i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SE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PARA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]&lt;-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menorposicao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listapav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menorposicao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]&lt;-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aux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selectionsortrecursivo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(ini+1)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PARA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FUNÇÃO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iniselectionsortrecursivo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iniciatimer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selectionsortrecursivo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pPr marL="514350" indent="-514350">
              <a:buFont typeface="+mj-lt"/>
              <a:buAutoNum type="arabicPeriod"/>
            </a:pPr>
            <a:r>
              <a:rPr lang="pt-BR" u="sng" dirty="0">
                <a:latin typeface="Times New Roman" pitchFamily="18" charset="0"/>
                <a:cs typeface="Times New Roman" pitchFamily="18" charset="0"/>
              </a:rPr>
              <a:t>FIM FUNÇÃO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8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Insertion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sort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37099" y="1628694"/>
            <a:ext cx="3250704" cy="4569371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ercorre um vetor de elementos da esquerda para a direita e à medida que avança vai deixando os elementos mais à esquerda ordenados. 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Menor número de trocas e comparações entre os algoritmos de ordenação O(n) quando o vetor está ordenado.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Pior caso O(n²)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57435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6037146" cy="3622287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32A2-53CF-461F-9BAF-B365154C9AE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4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1439</Words>
  <Application>Microsoft Office PowerPoint</Application>
  <PresentationFormat>Apresentação na tela (4:3)</PresentationFormat>
  <Paragraphs>411</Paragraphs>
  <Slides>31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Universidade Federal de Itajubá Campus itabira</vt:lpstr>
      <vt:lpstr>Introdução</vt:lpstr>
      <vt:lpstr>Bubble Sort</vt:lpstr>
      <vt:lpstr>Bubble Sort</vt:lpstr>
      <vt:lpstr>Selection Sort </vt:lpstr>
      <vt:lpstr>Selection Sort</vt:lpstr>
      <vt:lpstr>Selection sort recursivo</vt:lpstr>
      <vt:lpstr>Selection Sort recursivo</vt:lpstr>
      <vt:lpstr>Insertion sort</vt:lpstr>
      <vt:lpstr>Insertion sort</vt:lpstr>
      <vt:lpstr>Merge Sort</vt:lpstr>
      <vt:lpstr>Merge Sort</vt:lpstr>
      <vt:lpstr>Merge Sort</vt:lpstr>
      <vt:lpstr>Merge Sort</vt:lpstr>
      <vt:lpstr>Quicksort</vt:lpstr>
      <vt:lpstr>Quicksort</vt:lpstr>
      <vt:lpstr>Quicksort</vt:lpstr>
      <vt:lpstr>TABELAS COMPARATIVAS</vt:lpstr>
      <vt:lpstr>CPU: i5 4660 1.8GHz, 8GB RAM; GPU: Radeon Sappire 7950 3GB 386bits </vt:lpstr>
      <vt:lpstr>CPU: AMD C-60(Dual Core) 1GHz, 4GB RAM; GPU: Radeon HD 6290 384MB 128bits </vt:lpstr>
      <vt:lpstr>Analise dos tempos (i5 4660)</vt:lpstr>
      <vt:lpstr>Analise dos tempos (AMD C-60)</vt:lpstr>
      <vt:lpstr>Gráfico CPU: i5 Quantidade de palavras x tempo(ms)</vt:lpstr>
      <vt:lpstr>Gráfico CPU: i5 Quantidade de palavras x tempo(ms)</vt:lpstr>
      <vt:lpstr>Gráfico CPU: i5 Quantidade de palavras x tempo(ms)</vt:lpstr>
      <vt:lpstr>Gráfico CPU: i5 Quantidade de palavras x tempo(ms)</vt:lpstr>
      <vt:lpstr>Gráfico CPU: i5 Quantidade de palavras x tempo(ms)</vt:lpstr>
      <vt:lpstr>Gráfico CPU: i5 Quantidade de palavras x tempo(ms)</vt:lpstr>
      <vt:lpstr>Resoluções finais</vt:lpstr>
      <vt:lpstr>Referências bibliograficas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Itajubá Campus itabira</dc:title>
  <dc:creator>Marcelli M</dc:creator>
  <cp:lastModifiedBy>Luan Henrique Ferreira</cp:lastModifiedBy>
  <cp:revision>23</cp:revision>
  <dcterms:created xsi:type="dcterms:W3CDTF">2015-11-23T22:09:36Z</dcterms:created>
  <dcterms:modified xsi:type="dcterms:W3CDTF">2015-11-24T02:08:20Z</dcterms:modified>
</cp:coreProperties>
</file>