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87" r:id="rId11"/>
    <p:sldId id="289" r:id="rId12"/>
    <p:sldId id="290" r:id="rId13"/>
    <p:sldId id="291" r:id="rId14"/>
    <p:sldId id="263" r:id="rId15"/>
    <p:sldId id="276" r:id="rId16"/>
    <p:sldId id="264" r:id="rId17"/>
    <p:sldId id="265" r:id="rId18"/>
    <p:sldId id="269" r:id="rId19"/>
    <p:sldId id="288" r:id="rId20"/>
    <p:sldId id="266" r:id="rId21"/>
    <p:sldId id="281" r:id="rId22"/>
    <p:sldId id="282" r:id="rId23"/>
    <p:sldId id="283" r:id="rId24"/>
    <p:sldId id="270" r:id="rId25"/>
    <p:sldId id="271" r:id="rId26"/>
    <p:sldId id="272" r:id="rId27"/>
    <p:sldId id="273" r:id="rId28"/>
    <p:sldId id="280" r:id="rId29"/>
    <p:sldId id="279" r:id="rId30"/>
    <p:sldId id="286" r:id="rId31"/>
    <p:sldId id="284" r:id="rId32"/>
    <p:sldId id="285" r:id="rId33"/>
    <p:sldId id="292" r:id="rId34"/>
    <p:sldId id="267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019" autoAdjust="0"/>
  </p:normalViewPr>
  <p:slideViewPr>
    <p:cSldViewPr snapToGrid="0">
      <p:cViewPr varScale="1">
        <p:scale>
          <a:sx n="95" d="100"/>
          <a:sy n="95" d="100"/>
        </p:scale>
        <p:origin x="102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7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grande maioria dos algoritmos de aprendizagem de árvore de decisão desenvolve árvores por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(depth)-wise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uma implementação do GBDT.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0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paramentos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é um parâmetro de atraso de onda (ida e volta), que corresponde ao tempo que um sinal demora para chegar à ERB de um telefone móvel. O seu valor é definido por um número inteiro que varia de 0 à 56. Cada valor é mapeado por um intervalo de distância em passos de 234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[234,468[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[16].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Etapa 4: Construir o mapa de cobertura (CDB):</a:t>
            </a:r>
            <a:r>
              <a:rPr lang="pt-BR" baseline="0" dirty="0" smtClean="0"/>
              <a:t> Possui coordenada geográfica (latitude, longitude), RSSI e PDs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Etapa 7: Distância euclidiana, algoritmo de matching.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4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jpg"/><Relationship Id="rId10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pela equipe da </a:t>
            </a:r>
            <a:r>
              <a:rPr lang="pt-BR" i="1" dirty="0" smtClean="0"/>
              <a:t>Microsoft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em muitas competições de AM, tendo destaque nas soluções vencedoras do </a:t>
            </a:r>
            <a:r>
              <a:rPr lang="pt-BR" i="1" dirty="0" smtClean="0"/>
              <a:t>Kaggle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Acelera o processo de treinamento do GBDT convencional em até mais de 20 vezes, ao mesmo tempo que atinge quase a mesma </a:t>
            </a:r>
            <a:r>
              <a:rPr lang="pt-BR" dirty="0" smtClean="0"/>
              <a:t>precisão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Baseado em dois algoritmos </a:t>
            </a:r>
            <a:r>
              <a:rPr lang="en-US" i="1" dirty="0"/>
              <a:t>Gradient-based One Side Sampling</a:t>
            </a:r>
            <a:r>
              <a:rPr lang="en-US" dirty="0"/>
              <a:t> (GOSS) e </a:t>
            </a:r>
            <a:r>
              <a:rPr lang="en-US" i="1" dirty="0"/>
              <a:t>Exclusive Feature Bundling</a:t>
            </a:r>
            <a:r>
              <a:rPr lang="en-US" dirty="0"/>
              <a:t> (EFB</a:t>
            </a:r>
            <a:r>
              <a:rPr lang="en-US" dirty="0" smtClean="0"/>
              <a:t>);</a:t>
            </a:r>
            <a:endParaRPr lang="pt-BR" dirty="0" smtClean="0"/>
          </a:p>
          <a:p>
            <a:r>
              <a:rPr lang="pt-BR" dirty="0" smtClean="0"/>
              <a:t>Eficiente em várias etapas: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Maior velocidade, menor uso de memória, melhor precisão;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Suporte à aprendizagem paralela e GPU.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52776"/>
            <a:ext cx="10515600" cy="969588"/>
          </a:xfrm>
        </p:spPr>
        <p:txBody>
          <a:bodyPr/>
          <a:lstStyle/>
          <a:p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 implementação do GBDT crescimento por 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 (depth)-wise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crescimento por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leaf-wise (best-first)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_images/level-wise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9"/>
          <a:stretch/>
        </p:blipFill>
        <p:spPr bwMode="auto">
          <a:xfrm>
            <a:off x="1145799" y="3077420"/>
            <a:ext cx="4545763" cy="14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leaf-wis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0"/>
          <a:stretch/>
        </p:blipFill>
        <p:spPr bwMode="auto">
          <a:xfrm>
            <a:off x="6156651" y="3071988"/>
            <a:ext cx="5214285" cy="14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Responsável por encontrar um equilíbrio entre reduzir os números de instâncias e manter a acurácia da árvore de decisão;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Exclusive Feature Bundling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(EFB</a:t>
            </a:r>
            <a:r>
              <a:rPr lang="en-US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2002: Foi realizada uma comparação de cincos algoritmo de regressão para o problema de localização móvel, usando o RSSI das estações bases. Os melhores resultados foram obtidos com o SVR.</a:t>
            </a:r>
          </a:p>
          <a:p>
            <a:pPr algn="just"/>
            <a:r>
              <a:rPr lang="pt-BR" dirty="0" smtClean="0"/>
              <a:t>2016: SVR utilizando a abordagem fingerprinting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outdoor. Comparado com técnicas tradicionais de fingerprinting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Ambiente Outdoor: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Recife-PE. Aproximadamente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1,6</m:t>
                        </m:r>
                        <m:r>
                          <m:rPr>
                            <m:nor/>
                          </m:rPr>
                          <a:rPr lang="pt-BR" dirty="0"/>
                          <m:t>km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Ambiente Indoor: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dirty="0" smtClean="0"/>
                  <a:t>Área Interna do Centro de Informática – UFPE.</a:t>
                </a:r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3 </a:t>
                </a:r>
                <a:r>
                  <a:rPr lang="pt-BR" i="1" dirty="0" smtClean="0"/>
                  <a:t>sites</a:t>
                </a:r>
                <a:r>
                  <a:rPr lang="pt-BR" dirty="0" smtClean="0"/>
                  <a:t>: cada </a:t>
                </a:r>
                <a:r>
                  <a:rPr lang="pt-BR" i="1" dirty="0" smtClean="0"/>
                  <a:t>site </a:t>
                </a:r>
                <a:r>
                  <a:rPr lang="pt-BR" dirty="0" smtClean="0"/>
                  <a:t>tem 3 ERBs com ângulos de </a:t>
                </a:r>
                <a:r>
                  <a:rPr lang="pt-BR" dirty="0"/>
                  <a:t>0°, 120° e 240</a:t>
                </a:r>
                <a:r>
                  <a:rPr lang="pt-BR" dirty="0" smtClean="0"/>
                  <a:t>°. Totalizando 9 ERBs;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para cada site;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i="1" dirty="0" smtClean="0"/>
                  <a:t>Propagation Delay</a:t>
                </a:r>
                <a:r>
                  <a:rPr lang="pt-BR" dirty="0" smtClean="0"/>
                  <a:t>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Ângulos, senos, cossenos e tangentes.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10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Proposto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21"/>
            <a:ext cx="10515600" cy="431388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Treinar o algoritmo </a:t>
            </a:r>
            <a:r>
              <a:rPr lang="pt-BR" dirty="0" err="1" smtClean="0"/>
              <a:t>LightGBM</a:t>
            </a:r>
            <a:r>
              <a:rPr lang="pt-BR" dirty="0" smtClean="0"/>
              <a:t> utilizando a abordagem de RF Fingerprinting, apenas com dados </a:t>
            </a:r>
            <a:r>
              <a:rPr lang="pt-BR" i="1" dirty="0" smtClean="0"/>
              <a:t>outdoor</a:t>
            </a:r>
            <a:r>
              <a:rPr lang="pt-BR" dirty="0"/>
              <a:t>;</a:t>
            </a:r>
            <a:endParaRPr lang="pt-BR" dirty="0" smtClean="0"/>
          </a:p>
          <a:p>
            <a:pPr algn="just" fontAlgn="base"/>
            <a:r>
              <a:rPr lang="pt-BR" dirty="0" smtClean="0"/>
              <a:t>Comparar os resultados com o algoritmo utilizando a mesma abordagem;</a:t>
            </a:r>
          </a:p>
          <a:p>
            <a:pPr algn="just" fontAlgn="base"/>
            <a:r>
              <a:rPr lang="pt-BR" dirty="0" smtClean="0"/>
              <a:t>Ajuste de parâmetros de ambos os algoritmos.</a:t>
            </a:r>
            <a:endParaRPr lang="pt-BR" dirty="0"/>
          </a:p>
          <a:p>
            <a:pPr marL="0" indent="0" algn="just" fontAlgn="base">
              <a:buNone/>
            </a:pP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</a:t>
            </a:r>
            <a:r>
              <a:rPr lang="pt-BR" dirty="0" smtClean="0"/>
              <a:t>interesse;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10515600" cy="1063293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Search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57684751"/>
                  </p:ext>
                </p:extLst>
              </p:nvPr>
            </p:nvGraphicFramePr>
            <p:xfrm>
              <a:off x="6999554" y="3841821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8788" r="-105917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78788" r="-105917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730433" cy="823912"/>
          </a:xfrm>
        </p:spPr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SVR: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Search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 5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sz="2000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8378" y="2459109"/>
                <a:ext cx="5734255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7 valores (0,01</a:t>
                </a:r>
                <a:r>
                  <a:rPr lang="pt-BR" sz="1800" dirty="0"/>
                  <a:t>; 0,05; 0,1; 0,5; 1; 2; 4)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  <a:endParaRPr lang="pt-BR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8378" y="2459109"/>
                <a:ext cx="5734255" cy="3684588"/>
              </a:xfrm>
              <a:blipFill>
                <a:blip r:embed="rId4"/>
                <a:stretch>
                  <a:fillRect l="-744" t="-1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81169"/>
              </p:ext>
            </p:extLst>
          </p:nvPr>
        </p:nvGraphicFramePr>
        <p:xfrm>
          <a:off x="1701164" y="2593167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5832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de observação e 3 ambientes para ser analisados.</a:t>
            </a:r>
          </a:p>
          <a:p>
            <a:pPr lvl="2"/>
            <a:r>
              <a:rPr lang="pt-BR" dirty="0" smtClean="0"/>
              <a:t>Ambiente </a:t>
            </a:r>
            <a:r>
              <a:rPr lang="pt-BR" i="1" dirty="0" smtClean="0"/>
              <a:t>Outdoor</a:t>
            </a:r>
            <a:r>
              <a:rPr lang="pt-BR" dirty="0" smtClean="0"/>
              <a:t>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Indoor-Outdoor</a:t>
            </a:r>
            <a:r>
              <a:rPr lang="pt-BR" dirty="0" smtClean="0"/>
              <a:t>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Ápice 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2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6842" t="-1053" r="-273158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9143" t="-1053" r="-196571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77" t="-1053" r="-116352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3770" t="-1053" r="-1093" b="-46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53748" y="1724458"/>
            <a:ext cx="3763963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Outdoor</a:t>
            </a:r>
            <a:r>
              <a:rPr lang="pt-BR" dirty="0" smtClean="0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lh6.googleusercontent.com/m16apDa4KITGE4txfl-T9EcmL_N8lJOfimi-FR8oK43SOHaqCGfQ8ZxOwaxjYITGwm3MwUuSOpEro43v7saMCFCLN05HNLzqtCbqpqtEd0tNTOnTPCftBfVDMibZ40iX-tktkct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6" r="8526"/>
          <a:stretch/>
        </p:blipFill>
        <p:spPr bwMode="auto">
          <a:xfrm>
            <a:off x="553748" y="2542169"/>
            <a:ext cx="3763963" cy="24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cVD_1AfwcWKoYNexL2ls2v8PBtY9iXtUhMm_Ba23LuzQXLtFeWjmYvfjJidbx69rk12MiFEOZucIMkATF2XnFWatWQckfjzwukgdnSpise4wdBw_1YWy4FFB2K7DVqNlJE6dM6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11011" r="8887"/>
          <a:stretch/>
        </p:blipFill>
        <p:spPr bwMode="auto">
          <a:xfrm>
            <a:off x="4317711" y="2552206"/>
            <a:ext cx="3657600" cy="24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W5kikIv2gMm314GWt76mD_8PHsvqpFIl94NFubIeWF6pn0169QpgBNV18qm3sDSQcTaWHtH9PvCvr1C57uWTF0z3VJH5fAmxSb3P6CK3m_AigaxPRWshn6F8US1SV0ox3rou6mq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1495" r="7792"/>
          <a:stretch/>
        </p:blipFill>
        <p:spPr bwMode="auto">
          <a:xfrm>
            <a:off x="8221554" y="2552206"/>
            <a:ext cx="3703782" cy="24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4352275" y="1740189"/>
            <a:ext cx="3657600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Indoor</a:t>
            </a:r>
            <a:r>
              <a:rPr lang="pt-BR" dirty="0" smtClean="0"/>
              <a:t>: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8009875" y="1783452"/>
            <a:ext cx="4062052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Indoor-Outdoor</a:t>
            </a:r>
            <a:r>
              <a:rPr lang="pt-BR" dirty="0" smtClean="0"/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 descr="https://lh6.googleusercontent.com/qteVrne7GCOfsHsbkpytx1-geZ5xbMLoZukUQrPRl6qoa9cEEjOdf_uuX5sONzwI0a4jzRZULo7Az3_tjSBBYB6d6ePWq-JRVTa7Bt5wGjoVmm0fnDJwUXu_5_bt7LkqLMgFXWQ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3166" r="29356"/>
          <a:stretch/>
        </p:blipFill>
        <p:spPr bwMode="auto">
          <a:xfrm>
            <a:off x="949653" y="1637101"/>
            <a:ext cx="5233170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WfN0xeo1wC6LhX8Cn8z2M0KnIEbDlUroArCt87v09GHe_H1W893a0tpDTIINHAt6TqywPXVv9z6T3iM3Dd9MQWNLY9tlWudUy_Bj2irv_OSQvE4Bs-I392MnWNiefj0q5DJP3J3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842" r="29536" b="2527"/>
          <a:stretch/>
        </p:blipFill>
        <p:spPr bwMode="auto">
          <a:xfrm>
            <a:off x="6424476" y="1606954"/>
            <a:ext cx="5441243" cy="29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0476"/>
              </p:ext>
            </p:extLst>
          </p:nvPr>
        </p:nvGraphicFramePr>
        <p:xfrm>
          <a:off x="3220548" y="5015224"/>
          <a:ext cx="5924550" cy="92964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8,04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155,27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14,58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FP-LightGBM: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melhor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9,94% de redução no erro 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32,67% </a:t>
            </a:r>
            <a:r>
              <a:rPr lang="pt-BR" dirty="0"/>
              <a:t>de redução no erro </a:t>
            </a:r>
            <a:r>
              <a:rPr lang="pt-BR" dirty="0" smtClean="0"/>
              <a:t>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30,40% de redução no </a:t>
            </a:r>
            <a:r>
              <a:rPr lang="pt-BR" dirty="0"/>
              <a:t>erro </a:t>
            </a:r>
            <a:r>
              <a:rPr lang="pt-BR" dirty="0" smtClean="0"/>
              <a:t>médio.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FP-LightGBM obteve uma redução percentual de 44,85% em relação ao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</a:t>
            </a:r>
          </a:p>
          <a:p>
            <a:pPr algn="just"/>
            <a:r>
              <a:rPr lang="pt-BR" dirty="0" smtClean="0"/>
              <a:t>Ápice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uma redução </a:t>
            </a:r>
            <a:r>
              <a:rPr lang="pt-BR" dirty="0" smtClean="0"/>
              <a:t>de 4,83 MiB </a:t>
            </a:r>
            <a:r>
              <a:rPr lang="pt-BR" dirty="0"/>
              <a:t>em 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LightGBM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endParaRPr lang="pt-BR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</a:t>
            </a:r>
            <a:r>
              <a:rPr lang="pt-BR" i="1" dirty="0" smtClean="0"/>
              <a:t>LightGBM</a:t>
            </a:r>
            <a:r>
              <a:rPr lang="pt-BR" dirty="0" smtClean="0"/>
              <a:t>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o resultado do algoritmo </a:t>
            </a:r>
            <a:r>
              <a:rPr lang="pt-BR" b="1" i="1" dirty="0"/>
              <a:t>LightGBM</a:t>
            </a:r>
            <a:r>
              <a:rPr lang="pt-BR" dirty="0" smtClean="0"/>
              <a:t> com </a:t>
            </a:r>
            <a:r>
              <a:rPr lang="pt-BR" b="1" dirty="0" smtClean="0"/>
              <a:t>SVR</a:t>
            </a:r>
            <a:r>
              <a:rPr lang="pt-BR" dirty="0" smtClean="0"/>
              <a:t>, no qual, ambos utilizam a </a:t>
            </a:r>
            <a:r>
              <a:rPr lang="pt-BR" dirty="0"/>
              <a:t>abordagem de </a:t>
            </a:r>
            <a:r>
              <a:rPr lang="pt-BR" b="1" dirty="0"/>
              <a:t>RF </a:t>
            </a:r>
            <a:r>
              <a:rPr lang="pt-BR" b="1" i="1" dirty="0" smtClean="0"/>
              <a:t>Fingerprinting</a:t>
            </a:r>
            <a:r>
              <a:rPr lang="pt-BR" i="1" dirty="0" smtClean="0"/>
              <a:t>. A</a:t>
            </a:r>
            <a:r>
              <a:rPr lang="pt-BR" dirty="0" smtClean="0"/>
              <a:t>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</a:t>
            </a:r>
            <a:r>
              <a:rPr lang="pt-BR" i="1" dirty="0" smtClean="0"/>
              <a:t>grid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RF Fingerprinting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Regression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Encontrar o hiperplano que melhor se ajuste ao conjunto de dados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1435</Words>
  <Application>Microsoft Office PowerPoint</Application>
  <PresentationFormat>Widescreen</PresentationFormat>
  <Paragraphs>278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RF Fingerprinting</vt:lpstr>
      <vt:lpstr>Support Vector Regression</vt:lpstr>
      <vt:lpstr>LightGBM</vt:lpstr>
      <vt:lpstr>LightGBM</vt:lpstr>
      <vt:lpstr>Gradient-based One Side Sampling (GOSS)</vt:lpstr>
      <vt:lpstr>Exclusive Feature Bundling (EFB):</vt:lpstr>
      <vt:lpstr>Trabalho Relacionados</vt:lpstr>
      <vt:lpstr>Trabalhos Relacionados</vt:lpstr>
      <vt:lpstr>Metodologia</vt:lpstr>
      <vt:lpstr>Base de Dados</vt:lpstr>
      <vt:lpstr>Base de Dados</vt:lpstr>
      <vt:lpstr>Algoritmo Proposto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52</cp:revision>
  <dcterms:created xsi:type="dcterms:W3CDTF">2020-10-20T02:35:53Z</dcterms:created>
  <dcterms:modified xsi:type="dcterms:W3CDTF">2020-10-24T02:53:58Z</dcterms:modified>
</cp:coreProperties>
</file>