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63" r:id="rId11"/>
    <p:sldId id="276" r:id="rId12"/>
    <p:sldId id="264" r:id="rId13"/>
    <p:sldId id="265" r:id="rId14"/>
    <p:sldId id="269" r:id="rId15"/>
    <p:sldId id="266" r:id="rId16"/>
    <p:sldId id="281" r:id="rId17"/>
    <p:sldId id="282" r:id="rId18"/>
    <p:sldId id="283" r:id="rId19"/>
    <p:sldId id="270" r:id="rId20"/>
    <p:sldId id="271" r:id="rId21"/>
    <p:sldId id="272" r:id="rId22"/>
    <p:sldId id="273" r:id="rId23"/>
    <p:sldId id="280" r:id="rId24"/>
    <p:sldId id="279" r:id="rId25"/>
    <p:sldId id="286" r:id="rId26"/>
    <p:sldId id="284" r:id="rId27"/>
    <p:sldId id="285" r:id="rId28"/>
    <p:sldId id="26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jpeg"/><Relationship Id="rId4" Type="http://schemas.openxmlformats.org/officeDocument/2006/relationships/image" Target="../media/image12.png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(grid)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6535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Área urbana de aproximadamente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1,6</m:t>
                        </m:r>
                        <m:r>
                          <m:rPr>
                            <m:nor/>
                          </m:rPr>
                          <a:rPr lang="pt-BR" dirty="0" smtClean="0"/>
                          <m:t>km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Campus UFPE, Cidade Universitária, Recife-PE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65357"/>
              </a:xfrm>
              <a:blipFill>
                <a:blip r:embed="rId3"/>
                <a:stretch>
                  <a:fillRect l="-1043" t="-9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interesse apenas nos ambientes externos (</a:t>
            </a:r>
            <a:r>
              <a:rPr lang="pt-BR" i="1" dirty="0"/>
              <a:t>outdoor</a:t>
            </a:r>
            <a:r>
              <a:rPr lang="pt-BR" dirty="0" smtClean="0"/>
              <a:t>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10515600" cy="1063293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LightGBM:</a:t>
            </a:r>
          </a:p>
          <a:p>
            <a:pPr algn="ctr"/>
            <a:r>
              <a:rPr lang="pt-BR" dirty="0" smtClean="0"/>
              <a:t>Grid </a:t>
            </a:r>
            <a:r>
              <a:rPr lang="pt-BR" dirty="0"/>
              <a:t>Search com 5-fold </a:t>
            </a:r>
            <a:r>
              <a:rPr lang="pt-BR" dirty="0" smtClean="0"/>
              <a:t>cross-validation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8788" r="-105917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78788" r="-105917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SVR:</a:t>
            </a:r>
            <a:endParaRPr lang="pt-BR" dirty="0"/>
          </a:p>
          <a:p>
            <a:pPr algn="ctr"/>
            <a:r>
              <a:rPr lang="pt-BR" dirty="0"/>
              <a:t>Grid Search com 5-fold </a:t>
            </a:r>
            <a:r>
              <a:rPr lang="pt-BR" dirty="0" smtClean="0"/>
              <a:t>cross-validation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8378" y="2459109"/>
                <a:ext cx="4886701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7 valores (0,01</a:t>
                </a:r>
                <a:r>
                  <a:rPr lang="pt-BR" sz="1800" dirty="0"/>
                  <a:t>; 0,05; 0,1; 0,5; 1; 2; 4) </a:t>
                </a:r>
                <a:endParaRPr lang="pt-BR" sz="1800" dirty="0"/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  <a:endParaRPr lang="pt-BR" sz="1800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8378" y="2459109"/>
                <a:ext cx="4886701" cy="3684588"/>
              </a:xfrm>
              <a:blipFill>
                <a:blip r:embed="rId4"/>
                <a:stretch>
                  <a:fillRect l="-874" t="-1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81169"/>
              </p:ext>
            </p:extLst>
          </p:nvPr>
        </p:nvGraphicFramePr>
        <p:xfrm>
          <a:off x="1701164" y="2593167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5832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e 3 ambientes para ser analisados.</a:t>
            </a:r>
          </a:p>
          <a:p>
            <a:pPr lvl="2"/>
            <a:r>
              <a:rPr lang="pt-BR" dirty="0" smtClean="0"/>
              <a:t>Ambiente Outdoor: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dirty="0" smtClean="0"/>
              <a:t>Indoor-Outdoor: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Objetivo;</a:t>
            </a:r>
          </a:p>
          <a:p>
            <a:r>
              <a:rPr lang="pt-BR" dirty="0" smtClean="0"/>
              <a:t>Conceitos Básicos;</a:t>
            </a:r>
          </a:p>
          <a:p>
            <a:r>
              <a:rPr lang="pt-BR" dirty="0" smtClean="0"/>
              <a:t>Trabalhos Relacionados;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Conclusão.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</a:t>
            </a:r>
            <a:r>
              <a:rPr lang="pt-BR" dirty="0" smtClean="0"/>
              <a:t>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Ápice 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</a:t>
            </a:r>
            <a:r>
              <a:rPr lang="pt-BR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  <a:endParaRPr lang="pt-BR" dirty="0" smtClean="0"/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2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6842" t="-1053" r="-273158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9143" t="-1053" r="-196571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77" t="-1053" r="-116352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3770" t="-1053" r="-1093" b="-46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53748" y="1724458"/>
            <a:ext cx="3763963" cy="4351338"/>
          </a:xfrm>
        </p:spPr>
        <p:txBody>
          <a:bodyPr/>
          <a:lstStyle/>
          <a:p>
            <a:pPr algn="ctr"/>
            <a:r>
              <a:rPr lang="pt-BR" dirty="0" smtClean="0"/>
              <a:t>Cenári</a:t>
            </a:r>
            <a:r>
              <a:rPr lang="pt-BR" dirty="0" smtClean="0"/>
              <a:t>o Outdoor:</a:t>
            </a: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lh6.googleusercontent.com/m16apDa4KITGE4txfl-T9EcmL_N8lJOfimi-FR8oK43SOHaqCGfQ8ZxOwaxjYITGwm3MwUuSOpEro43v7saMCFCLN05HNLzqtCbqpqtEd0tNTOnTPCftBfVDMibZ40iX-tktkct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6" r="8526"/>
          <a:stretch/>
        </p:blipFill>
        <p:spPr bwMode="auto">
          <a:xfrm>
            <a:off x="553748" y="2542169"/>
            <a:ext cx="3763963" cy="24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cVD_1AfwcWKoYNexL2ls2v8PBtY9iXtUhMm_Ba23LuzQXLtFeWjmYvfjJidbx69rk12MiFEOZucIMkATF2XnFWatWQckfjzwukgdnSpise4wdBw_1YWy4FFB2K7DVqNlJE6dM6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11011" r="8887"/>
          <a:stretch/>
        </p:blipFill>
        <p:spPr bwMode="auto">
          <a:xfrm>
            <a:off x="4317711" y="2552206"/>
            <a:ext cx="3657600" cy="24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W5kikIv2gMm314GWt76mD_8PHsvqpFIl94NFubIeWF6pn0169QpgBNV18qm3sDSQcTaWHtH9PvCvr1C57uWTF0z3VJH5fAmxSb3P6CK3m_AigaxPRWshn6F8US1SV0ox3rou6mq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1495" r="7792"/>
          <a:stretch/>
        </p:blipFill>
        <p:spPr bwMode="auto">
          <a:xfrm>
            <a:off x="8221554" y="2552206"/>
            <a:ext cx="3703782" cy="24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4352275" y="1740189"/>
            <a:ext cx="3657600" cy="4351338"/>
          </a:xfrm>
        </p:spPr>
        <p:txBody>
          <a:bodyPr/>
          <a:lstStyle/>
          <a:p>
            <a:pPr algn="ctr"/>
            <a:r>
              <a:rPr lang="pt-BR" dirty="0" smtClean="0"/>
              <a:t>Cenári</a:t>
            </a:r>
            <a:r>
              <a:rPr lang="pt-BR" dirty="0" smtClean="0"/>
              <a:t>o Indoor:</a:t>
            </a:r>
            <a:endParaRPr lang="pt-BR" dirty="0" smtClean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8009875" y="1783452"/>
            <a:ext cx="4062052" cy="4351338"/>
          </a:xfrm>
        </p:spPr>
        <p:txBody>
          <a:bodyPr/>
          <a:lstStyle/>
          <a:p>
            <a:pPr algn="ctr"/>
            <a:r>
              <a:rPr lang="pt-BR" dirty="0" smtClean="0"/>
              <a:t>Cenári</a:t>
            </a:r>
            <a:r>
              <a:rPr lang="pt-BR" dirty="0" smtClean="0"/>
              <a:t>o Indoor-Outdoor:</a:t>
            </a:r>
            <a:endParaRPr lang="pt-BR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 descr="https://lh6.googleusercontent.com/qteVrne7GCOfsHsbkpytx1-geZ5xbMLoZukUQrPRl6qoa9cEEjOdf_uuX5sONzwI0a4jzRZULo7Az3_tjSBBYB6d6ePWq-JRVTa7Bt5wGjoVmm0fnDJwUXu_5_bt7LkqLMgFXWQ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3166" r="29356"/>
          <a:stretch/>
        </p:blipFill>
        <p:spPr bwMode="auto">
          <a:xfrm>
            <a:off x="949653" y="1637101"/>
            <a:ext cx="5233170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WfN0xeo1wC6LhX8Cn8z2M0KnIEbDlUroArCt87v09GHe_H1W893a0tpDTIINHAt6TqywPXVv9z6T3iM3Dd9MQWNLY9tlWudUy_Bj2irv_OSQvE4Bs-I392MnWNiefj0q5DJP3J3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842" r="29536" b="2527"/>
          <a:stretch/>
        </p:blipFill>
        <p:spPr bwMode="auto">
          <a:xfrm>
            <a:off x="6424476" y="1606954"/>
            <a:ext cx="5441243" cy="29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0476"/>
              </p:ext>
            </p:extLst>
          </p:nvPr>
        </p:nvGraphicFramePr>
        <p:xfrm>
          <a:off x="3220548" y="5015224"/>
          <a:ext cx="5924550" cy="92964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8,04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155,27 MiB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14,58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FP-LightGBM: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melhor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9,94% de redução no erro 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32,67% </a:t>
            </a:r>
            <a:r>
              <a:rPr lang="pt-BR" dirty="0"/>
              <a:t>de redução no erro </a:t>
            </a:r>
            <a:r>
              <a:rPr lang="pt-BR" dirty="0" smtClean="0"/>
              <a:t>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30,40% de redução no </a:t>
            </a:r>
            <a:r>
              <a:rPr lang="pt-BR" dirty="0"/>
              <a:t>erro </a:t>
            </a:r>
            <a:r>
              <a:rPr lang="pt-BR" dirty="0" smtClean="0"/>
              <a:t>médio.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FP-LightGBM obteve uma redução percentual de 44,85% em relação ao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</a:t>
            </a:r>
          </a:p>
          <a:p>
            <a:pPr algn="just"/>
            <a:r>
              <a:rPr lang="pt-BR" dirty="0" smtClean="0"/>
              <a:t>Ápice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uma redução </a:t>
            </a:r>
            <a:r>
              <a:rPr lang="pt-BR" dirty="0" smtClean="0"/>
              <a:t>de 4,83 MiB </a:t>
            </a:r>
            <a:r>
              <a:rPr lang="pt-BR" dirty="0"/>
              <a:t>em 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  <a:endParaRPr lang="pt-BR" dirty="0" smtClean="0"/>
          </a:p>
          <a:p>
            <a:pPr algn="just"/>
            <a:r>
              <a:rPr lang="pt-BR" dirty="0" smtClean="0"/>
              <a:t>Escolher outros parâmetros do LightGBM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endParaRPr lang="pt-BR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LightGBM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o resultado do algoritmo </a:t>
            </a:r>
            <a:r>
              <a:rPr lang="pt-BR" b="1" i="1" dirty="0"/>
              <a:t>LightGBM</a:t>
            </a:r>
            <a:r>
              <a:rPr lang="pt-BR" dirty="0" smtClean="0"/>
              <a:t> com </a:t>
            </a:r>
            <a:r>
              <a:rPr lang="pt-BR" b="1" dirty="0" smtClean="0"/>
              <a:t>SVR</a:t>
            </a:r>
            <a:r>
              <a:rPr lang="pt-BR" dirty="0" smtClean="0"/>
              <a:t>, no qual, ambos utilizam a </a:t>
            </a:r>
            <a:r>
              <a:rPr lang="pt-BR" dirty="0"/>
              <a:t>abordagem de </a:t>
            </a:r>
            <a:r>
              <a:rPr lang="pt-BR" b="1" dirty="0"/>
              <a:t>RF </a:t>
            </a:r>
            <a:r>
              <a:rPr lang="pt-BR" b="1" i="1" dirty="0" smtClean="0"/>
              <a:t>Fingerprinting</a:t>
            </a:r>
            <a:r>
              <a:rPr lang="pt-BR" i="1" dirty="0" smtClean="0"/>
              <a:t>. A</a:t>
            </a:r>
            <a:r>
              <a:rPr lang="pt-BR" dirty="0" smtClean="0"/>
              <a:t>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(grid)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RF Fingerprinting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Regression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(grid)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802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RF Fingerprinting</vt:lpstr>
      <vt:lpstr>Support Vector Regression</vt:lpstr>
      <vt:lpstr>Trabalho Relacionados</vt:lpstr>
      <vt:lpstr>Trabalhos Relacionados</vt:lpstr>
      <vt:lpstr>Metodologia</vt:lpstr>
      <vt:lpstr>Base de Dados</vt:lpstr>
      <vt:lpstr>Base de Dados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31</cp:revision>
  <dcterms:created xsi:type="dcterms:W3CDTF">2020-10-20T02:35:53Z</dcterms:created>
  <dcterms:modified xsi:type="dcterms:W3CDTF">2020-10-21T03:00:10Z</dcterms:modified>
</cp:coreProperties>
</file>