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68" r:id="rId9"/>
    <p:sldId id="275" r:id="rId10"/>
    <p:sldId id="294" r:id="rId11"/>
    <p:sldId id="287" r:id="rId12"/>
    <p:sldId id="289" r:id="rId13"/>
    <p:sldId id="290" r:id="rId14"/>
    <p:sldId id="291" r:id="rId15"/>
    <p:sldId id="295" r:id="rId16"/>
    <p:sldId id="263" r:id="rId17"/>
    <p:sldId id="276" r:id="rId18"/>
    <p:sldId id="264" r:id="rId19"/>
    <p:sldId id="265" r:id="rId20"/>
    <p:sldId id="269" r:id="rId21"/>
    <p:sldId id="288" r:id="rId22"/>
    <p:sldId id="266" r:id="rId23"/>
    <p:sldId id="281" r:id="rId24"/>
    <p:sldId id="282" r:id="rId25"/>
    <p:sldId id="283" r:id="rId26"/>
    <p:sldId id="270" r:id="rId27"/>
    <p:sldId id="271" r:id="rId28"/>
    <p:sldId id="272" r:id="rId29"/>
    <p:sldId id="273" r:id="rId30"/>
    <p:sldId id="280" r:id="rId31"/>
    <p:sldId id="279" r:id="rId32"/>
    <p:sldId id="286" r:id="rId33"/>
    <p:sldId id="284" r:id="rId34"/>
    <p:sldId id="285" r:id="rId35"/>
    <p:sldId id="26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82C"/>
    <a:srgbClr val="940132"/>
    <a:srgbClr val="FF162D"/>
    <a:srgbClr val="97002F"/>
    <a:srgbClr val="A6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2019" autoAdjust="0"/>
  </p:normalViewPr>
  <p:slideViewPr>
    <p:cSldViewPr snapToGrid="0">
      <p:cViewPr varScale="1">
        <p:scale>
          <a:sx n="95" d="100"/>
          <a:sy n="95" d="100"/>
        </p:scale>
        <p:origin x="102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A2FFA-ACC2-4648-B6E0-562B133EF42F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EDB91-DF02-4E82-B269-99750289FC4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06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 4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Possíveis Hiperplanos que podem ser escolhidos para separar os rótulos de cada classe. (b) Hiperplano ótimo com a margem máxima entre os rótulos mais próximos de cada classe.</a:t>
            </a: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objetivo do algoritmo SVM, é encontrar um hiperplano em um espaço n-dimensional que separa os dados em diferentes classes. Na Figura 4 (a), são apresentados vários possíveis hiperplanos. Todavia, o ideal é encontrar a margem máxima que separa as duas classes, como na Figura 4 (b), pois assim encontramos o hiperplano ótimo. A margem é a distância do hiperplano até primeira instância de cada classe, cada instância que está em cima da linha pontilhada na Figura 4 (b) é conhecida como vetor de suporte.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043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 é um parâmetro de atraso de onda (ida e volta), que corresponde ao tempo que um sinal demora para chegar à ERB de um telefone móvel. O seu valor é definido por um número inteiro que varia de 0 à 56. Cada valor é mapeado por um intervalo de distância em passos de 234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EM para a ERB. Por exemplo, para as distâncias de [0, 234[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de PD = 0, já para as distâncias de [234,468[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valor PD = 1 e assim sucessivamente. O último valor do PD é 56, e serve para todas as distâncias maiores que 13,1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[16].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363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Etapa 4: Construir o mapa de cobertura (CDB):</a:t>
            </a:r>
            <a:r>
              <a:rPr lang="pt-BR" baseline="0" dirty="0" smtClean="0"/>
              <a:t> Possui coordenada geográfica (latitude, longitude), RSSI e PDs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Etapa 7: Distância euclidiana, algoritmo de matching.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4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Situações reais !=</a:t>
                </a:r>
                <a:r>
                  <a:rPr lang="pt-BR" baseline="0" dirty="0" smtClean="0"/>
                  <a:t> Problemas linearmente separáveis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E: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 qual tem o objetivo de encontrar uma função que tenha no máximo desvio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alvo real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para todos os dados de treinamento. Enfim, o algoritmo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-SVR não aceita qualquer desvio maior que </a:t>
                </a:r>
                <a14:m>
                  <m:oMath xmlns:m="http://schemas.openxmlformats.org/officeDocument/2006/math"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</m:oMath>
                </a14:m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o valor real e predito para os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Dados de treinamento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[6]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C: Controla o </a:t>
                </a:r>
                <a:r>
                  <a:rPr lang="pt-BR" i="1" dirty="0" smtClean="0"/>
                  <a:t>trade-off</a:t>
                </a:r>
                <a:r>
                  <a:rPr lang="pt-BR" dirty="0" smtClean="0"/>
                  <a:t> entre minimizar erros de treinamento e controlar a complexidade do modelo.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Para valores maiores de C, uma margem menor será aceita, se a função de decisão for melhor em classificar todos os pontos de treinamento corrente, porém implica no </a:t>
                </a:r>
                <a:r>
                  <a:rPr lang="pt-BR" sz="1200" b="0" i="1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</a:t>
                </a:r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modelo. Já para valores menores de C, é preciso uma margem maior o que pode afetar a precisão do treinamento, causando mais erros de predição [27]. 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 acordo com (11) e (12), percebemos que e C definem a complexidade do modelo de treinamento do SVM. 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Situações reais !=</a:t>
                </a:r>
                <a:r>
                  <a:rPr lang="pt-BR" baseline="0" dirty="0" smtClean="0"/>
                  <a:t> Problemas linearmente separáveis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E: 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no qual tem o objetivo de encontrar uma função que tenha no máximo desvio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alvo real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𝑦_𝑖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para todos os dados de treinamento. Enfim, o algoritmo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-SVR não aceita qualquer desvio maior que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𝜀</a:t>
                </a: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entre o valor real e predito para os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Dados de treinamento 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[6]</a:t>
                </a: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C: Controla o </a:t>
                </a:r>
                <a:r>
                  <a:rPr lang="pt-BR" i="1" dirty="0" smtClean="0"/>
                  <a:t>trade-off</a:t>
                </a:r>
                <a:r>
                  <a:rPr lang="pt-BR" dirty="0" smtClean="0"/>
                  <a:t> entre minimizar erros de treinamento e controlar a complexidade do modelo.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Para valores maiores de C, uma margem menor será aceita, se a função de decisão for melhor em classificar todos os pontos de treinamento corrente, porém implica no </a:t>
                </a:r>
                <a:r>
                  <a:rPr lang="pt-BR" sz="1200" b="0" i="1" u="none" strike="noStrike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</a:t>
                </a:r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do modelo. Já para valores menores de C, é preciso uma margem maior o que pode afetar a precisão do treinamento, causando mais erros de predição [27]. </a:t>
                </a:r>
              </a:p>
              <a:p>
                <a:endParaRPr lang="pt-BR" sz="1200" b="0" i="0" u="none" strike="noStrike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 acordo com (11) e (12), percebemos que e C definem a complexidade do modelo de treinamento do SVM. 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39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duas técnicas GOSS e EFB lidam com um grande número de instâncias de dados e com um grande número de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respectivamente.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85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4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instâncias com gradientes pequenos são bem treinadas (erro de treinamento pequeno), e as instâncias com gradientes grandes são mal treinadas (erro de treinamento grande). Então, o GOSS mantém todas as instâncias com gradientes grandes e realiza uma amostragem aleatória nas instâncias com gradientes pequenos [7].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464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redução de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torna-se necessária, pois o problema que ocorre é devido a grande dimensionalidade do conjunto de dados (dezenas a milhares de dimensões), que ocorre em várias aplicações que utilizam AM e são dificilmente tratáveis.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nunca assumem valores diferentes de zero simultaneamente [7]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1ª parte pode ser provada com uma redução do problema de colorir o grafo [37], apresentada no Alg. 3 de [7], visto que o problema de identificar as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podem ser agrupadas é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NP-hard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Já a 2ª parte é a apresentada no Alg. 4 de [7].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Tempo de construção do histograma:</a:t>
            </a:r>
            <a:r>
              <a:rPr lang="pt-BR" baseline="0" dirty="0" smtClean="0"/>
              <a:t>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que torna a construção do histograma mais rápida e acelera a aprendizagem da árvore.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27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num_leaves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determina o número máximo de folhas em uma árvore, esse valor deve ser menor ou igual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𝑚𝑎𝑥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_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𝑑𝑒𝑝𝑡h</m:t>
                        </m:r>
                        <m:r>
                          <a:rPr lang="pt-BR" sz="1200" i="1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m:t>)</m:t>
                        </m:r>
                      </m:sup>
                    </m:sSup>
                    <m:r>
                      <a:rPr lang="pt-BR" sz="1200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um valor maior que isso pode causar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overfitting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num_leaves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determina o número máximo de folhas em uma árvore, esse valor deve ser menor ou igual à </a:t>
                </a:r>
                <a:r>
                  <a:rPr lang="pt-BR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2^((𝑚𝑎𝑥_𝑑𝑒𝑝𝑡ℎ)),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um valor maior que isso pode causar </a:t>
                </a:r>
                <a:r>
                  <a:rPr lang="pt-BR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overfitting</a:t>
                </a:r>
                <a:r>
                  <a:rPr lang="pt-BR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28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grande maioria dos algoritmos de aprendizagem de árvore de decisão desenvolve árvores por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(depth)-wise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</a:t>
            </a:r>
            <a:r>
              <a:rPr lang="pt-BR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é uma implementação do GBDT.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40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Os algoritmos foram: SVR, </a:t>
            </a:r>
            <a:r>
              <a:rPr lang="pt-BR" dirty="0" err="1" smtClean="0"/>
              <a:t>kNN</a:t>
            </a:r>
            <a:r>
              <a:rPr lang="pt-BR" dirty="0" smtClean="0"/>
              <a:t> ponderado e não-ponderado, abordagem Bayesiana e </a:t>
            </a:r>
            <a:r>
              <a:rPr lang="pt-BR" dirty="0" err="1" smtClean="0"/>
              <a:t>perceptron</a:t>
            </a:r>
            <a:r>
              <a:rPr lang="pt-BR" dirty="0" smtClean="0"/>
              <a:t> </a:t>
            </a:r>
            <a:r>
              <a:rPr lang="pt-BR" dirty="0" err="1" smtClean="0"/>
              <a:t>multi-camadas</a:t>
            </a:r>
            <a:r>
              <a:rPr lang="pt-BR" dirty="0" smtClean="0"/>
              <a:t>. Os melhores resultados foram obtidos com o SVR. </a:t>
            </a:r>
          </a:p>
          <a:p>
            <a:endParaRPr lang="pt-BR" dirty="0" smtClean="0"/>
          </a:p>
          <a:p>
            <a:r>
              <a:rPr lang="pt-BR" dirty="0" smtClean="0"/>
              <a:t>Uso de teste manuais e Grid Search para ajuste</a:t>
            </a:r>
            <a:r>
              <a:rPr lang="pt-BR" baseline="0" dirty="0" smtClean="0"/>
              <a:t> dos paramentos dos algoritmos de machine </a:t>
            </a:r>
            <a:r>
              <a:rPr lang="pt-BR" baseline="0" dirty="0" err="1" smtClean="0"/>
              <a:t>learning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8EDB91-DF02-4E82-B269-99750289FC4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9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6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5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37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6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7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1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04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3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202C-A5B6-4562-B338-5BE8F533F3AC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18206-DF42-4B30-9DD8-44A0A04190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14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jpg"/><Relationship Id="rId1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.jpeg"/><Relationship Id="rId4" Type="http://schemas.openxmlformats.org/officeDocument/2006/relationships/image" Target="../media/image21.png"/><Relationship Id="rId9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61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Vector Machine (SVM)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>
                    <a:ea typeface="Cambria Math" panose="02040503050406030204" pitchFamily="18" charset="0"/>
                  </a:rPr>
                  <a:t>RBF: </a:t>
                </a:r>
                <a:r>
                  <a:rPr lang="pt-BR" dirty="0">
                    <a:ea typeface="Cambria Math" panose="02040503050406030204" pitchFamily="18" charset="0"/>
                  </a:rPr>
                  <a:t>Função de Kernel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pt-BR" dirty="0"/>
              </a:p>
              <a:p>
                <a:r>
                  <a:rPr lang="pt-BR" b="1" dirty="0"/>
                  <a:t>Maximizar: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𝑚𝑎𝑟𝑔𝑒𝑚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pt-BR" b="1" dirty="0" smtClean="0"/>
                  <a:t>: </a:t>
                </a:r>
                <a:r>
                  <a:rPr lang="pt-BR" dirty="0" smtClean="0"/>
                  <a:t>Aumenta a sensibilidade do SVM</a:t>
                </a:r>
              </a:p>
              <a:p>
                <a:r>
                  <a:rPr lang="pt-BR" b="1" dirty="0" smtClean="0"/>
                  <a:t>C: </a:t>
                </a:r>
                <a:r>
                  <a:rPr lang="pt-BR" dirty="0" smtClean="0"/>
                  <a:t>Controla o comprometimento entre as margens grandes e pequenas violações de margem</a:t>
                </a:r>
              </a:p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pt-BR" b="1" dirty="0" smtClean="0"/>
                  <a:t>: </a:t>
                </a:r>
                <a:r>
                  <a:rPr lang="pt-BR" dirty="0" smtClean="0"/>
                  <a:t>Define até onde um único exemplo de treinamento influência no modelo.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:endParaRPr lang="pt-BR" dirty="0" smtClean="0">
                  <a:ea typeface="Cambria Math" panose="02040503050406030204" pitchFamily="18" charset="0"/>
                </a:endParaRPr>
              </a:p>
              <a:p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l="-952" t="-5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1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</a:t>
            </a:r>
            <a:r>
              <a:rPr lang="pt-BR" b="1" dirty="0" err="1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Desenvolvido pela equipe da </a:t>
            </a:r>
            <a:r>
              <a:rPr lang="pt-BR" i="1" dirty="0" smtClean="0"/>
              <a:t>Microsoft</a:t>
            </a:r>
            <a:r>
              <a:rPr lang="pt-BR" dirty="0" smtClean="0"/>
              <a:t>;</a:t>
            </a:r>
          </a:p>
          <a:p>
            <a:r>
              <a:rPr lang="pt-BR" dirty="0" smtClean="0"/>
              <a:t>Utilizado em muitas competições de AM, tendo destaque nas soluções vencedoras do </a:t>
            </a:r>
            <a:r>
              <a:rPr lang="pt-BR" i="1" dirty="0" smtClean="0"/>
              <a:t>Kaggle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Acelera o processo de treinamento do GBDT convencional em até mais de 20 vezes, ao mesmo tempo que atinge quase a mesma </a:t>
            </a:r>
            <a:r>
              <a:rPr lang="pt-BR" dirty="0" smtClean="0"/>
              <a:t>precisão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Baseado em dois algoritmos </a:t>
            </a:r>
            <a:r>
              <a:rPr lang="en-US" b="1" i="1" dirty="0"/>
              <a:t>Gradient-based One Side Sampling</a:t>
            </a:r>
            <a:r>
              <a:rPr lang="en-US" dirty="0"/>
              <a:t> (GOSS) e </a:t>
            </a:r>
            <a:r>
              <a:rPr lang="en-US" b="1" i="1" dirty="0"/>
              <a:t>Exclusive Feature Bundling</a:t>
            </a:r>
            <a:r>
              <a:rPr lang="en-US" b="1" dirty="0"/>
              <a:t> </a:t>
            </a:r>
            <a:r>
              <a:rPr lang="en-US" dirty="0"/>
              <a:t>(EFB</a:t>
            </a:r>
            <a:r>
              <a:rPr lang="en-US" dirty="0" smtClean="0"/>
              <a:t>);</a:t>
            </a:r>
            <a:endParaRPr lang="pt-BR" dirty="0" smtClean="0"/>
          </a:p>
          <a:p>
            <a:r>
              <a:rPr lang="pt-BR" dirty="0" smtClean="0"/>
              <a:t>Eficiente em várias etapas: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Maior velocidade, menor uso de memória, melhor precisão;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Suporte à aprendizagem paralela e GPU.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945" t="3756" r="984" b="9512"/>
          <a:stretch/>
        </p:blipFill>
        <p:spPr>
          <a:xfrm>
            <a:off x="7013253" y="1825625"/>
            <a:ext cx="1847635" cy="4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152776"/>
            <a:ext cx="10515600" cy="969588"/>
          </a:xfrm>
        </p:spPr>
        <p:txBody>
          <a:bodyPr/>
          <a:lstStyle/>
          <a:p>
            <a:r>
              <a:rPr lang="pt-BR" b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</a:t>
            </a:r>
            <a:r>
              <a:rPr lang="pt-BR" b="1" dirty="0" err="1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XGBoost implementação do GBDT crescimento por </a:t>
            </a:r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level (depth)-wise</a:t>
            </a:r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crescimento por 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leaf-wise (best-first)</a:t>
            </a:r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1026" name="Picture 2" descr="_images/level-wise.p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59"/>
          <a:stretch/>
        </p:blipFill>
        <p:spPr bwMode="auto">
          <a:xfrm>
            <a:off x="1145799" y="3077420"/>
            <a:ext cx="4545763" cy="144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images/leaf-wis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0"/>
          <a:stretch/>
        </p:blipFill>
        <p:spPr bwMode="auto">
          <a:xfrm>
            <a:off x="6156651" y="3071988"/>
            <a:ext cx="5214285" cy="14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0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Gradient-based One Side Sampling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(GOSS)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Responsável por encontrar um equilíbrio entre reduzir os números de instâncias e manter a acurácia da árvore de decisão</a:t>
            </a:r>
            <a:r>
              <a:rPr lang="pt-BR" dirty="0" smtClean="0"/>
              <a:t>;</a:t>
            </a:r>
          </a:p>
          <a:p>
            <a:r>
              <a:rPr lang="pt-BR" dirty="0" smtClean="0"/>
              <a:t>Faz amostragem das instâncias com base nos gradientes: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Feito para garantir que não altere a distribuição dos dados</a:t>
            </a:r>
          </a:p>
          <a:p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33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Exclusive Feature Bundling</a:t>
            </a:r>
            <a:r>
              <a:rPr lang="en-US" b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(EFB</a:t>
            </a:r>
            <a:r>
              <a:rPr lang="en-US" b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):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Responsável por reduzir o número de </a:t>
                </a:r>
                <a:r>
                  <a:rPr lang="pt-BR" i="1" dirty="0" smtClean="0"/>
                  <a:t>features: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i="1" dirty="0"/>
                  <a:t> </a:t>
                </a:r>
                <a:r>
                  <a:rPr lang="pt-BR" dirty="0" smtClean="0"/>
                  <a:t>Muitas </a:t>
                </a:r>
                <a:r>
                  <a:rPr lang="pt-BR" i="1" dirty="0" smtClean="0"/>
                  <a:t>features</a:t>
                </a:r>
                <a:r>
                  <a:rPr lang="pt-BR" dirty="0" smtClean="0"/>
                  <a:t> são mutuamente exclusivas;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i="1" dirty="0"/>
                  <a:t> </a:t>
                </a:r>
                <a:r>
                  <a:rPr lang="pt-BR" dirty="0" smtClean="0"/>
                  <a:t>É possível agrupar as features que são mutuamente exclusivas em uma única </a:t>
                </a:r>
                <a:r>
                  <a:rPr lang="pt-BR" i="1" dirty="0" smtClean="0"/>
                  <a:t>feature;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O agrupamento é conhecido como </a:t>
                </a:r>
                <a:r>
                  <a:rPr lang="pt-BR" i="1" dirty="0" smtClean="0"/>
                  <a:t>bundle</a:t>
                </a:r>
                <a:r>
                  <a:rPr lang="pt-BR" dirty="0" smtClean="0"/>
                  <a:t>, no qual, #</a:t>
                </a:r>
                <a:r>
                  <a:rPr lang="pt-BR" i="1" dirty="0" smtClean="0"/>
                  <a:t>bundle</a:t>
                </a:r>
                <a:r>
                  <a:rPr lang="pt-BR" dirty="0" smtClean="0"/>
                  <a:t> &lt;&lt; #</a:t>
                </a:r>
                <a:r>
                  <a:rPr lang="pt-BR" i="1" dirty="0" smtClean="0"/>
                  <a:t>feature.</a:t>
                </a:r>
              </a:p>
              <a:p>
                <a:r>
                  <a:rPr lang="pt-BR" dirty="0" smtClean="0"/>
                  <a:t>EFB divide-se em duas partes: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Identificar as </a:t>
                </a:r>
                <a:r>
                  <a:rPr lang="pt-BR" i="1" dirty="0" smtClean="0"/>
                  <a:t>features </a:t>
                </a:r>
                <a:r>
                  <a:rPr lang="pt-BR" dirty="0" smtClean="0"/>
                  <a:t> que são podem ser agrupadas;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Utilizar um algoritmo para mesclar as </a:t>
                </a:r>
                <a:r>
                  <a:rPr lang="pt-BR" i="1" dirty="0" smtClean="0"/>
                  <a:t>features.</a:t>
                </a:r>
                <a:endParaRPr lang="pt-BR" dirty="0"/>
              </a:p>
              <a:p>
                <a:r>
                  <a:rPr lang="pt-BR" dirty="0" smtClean="0"/>
                  <a:t>Tempo de construção do histograma: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Antes: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𝑑𝑎𝑑𝑜𝑠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∗ 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𝑓𝑒𝑎𝑡𝑢𝑟𝑒𝑠</m:t>
                        </m:r>
                      </m:e>
                    </m:d>
                  </m:oMath>
                </a14:m>
                <a:endParaRPr lang="pt-BR" b="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Depois: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𝑑𝑎𝑑𝑜𝑠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∗ #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𝑏𝑢𝑛𝑑𝑙𝑒</m:t>
                        </m:r>
                      </m:e>
                    </m:d>
                  </m:oMath>
                </a14:m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l="-952" t="-30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Parâmetros</a:t>
            </a:r>
            <a:r>
              <a:rPr lang="en-US" b="1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do </a:t>
            </a:r>
            <a:r>
              <a:rPr lang="en-US" b="1" i="1" dirty="0" err="1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endParaRPr lang="pt-BR" b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1881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i="1" dirty="0" smtClean="0"/>
                  <a:t>Max_depth: </a:t>
                </a:r>
                <a:r>
                  <a:rPr lang="pt-BR" dirty="0" smtClean="0"/>
                  <a:t>Limita a profundidade da árvore;</a:t>
                </a:r>
                <a:endParaRPr lang="pt-BR" i="1" dirty="0" smtClean="0"/>
              </a:p>
              <a:p>
                <a:r>
                  <a:rPr lang="pt-BR" b="1" i="1" dirty="0" smtClean="0"/>
                  <a:t>Num_leaves</a:t>
                </a:r>
                <a:r>
                  <a:rPr lang="pt-BR" b="1" i="1" dirty="0" smtClean="0"/>
                  <a:t>: </a:t>
                </a:r>
                <a:r>
                  <a:rPr lang="pt-BR" dirty="0" smtClean="0"/>
                  <a:t>Número máximo de folhas em uma árvore. Valor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t-BR" i="1" dirty="0" smtClean="0"/>
              </a:p>
              <a:p>
                <a:r>
                  <a:rPr lang="pt-BR" b="1" i="1" dirty="0" smtClean="0"/>
                  <a:t>Min_data_in_leaf</a:t>
                </a:r>
                <a:r>
                  <a:rPr lang="pt-BR" b="1" i="1" dirty="0" smtClean="0"/>
                  <a:t>:</a:t>
                </a:r>
                <a:r>
                  <a:rPr lang="pt-BR" b="1" dirty="0" smtClean="0"/>
                  <a:t> </a:t>
                </a:r>
                <a:r>
                  <a:rPr lang="pt-BR" dirty="0" smtClean="0"/>
                  <a:t>Número mínimo de registos que uma folha pode ter.</a:t>
                </a:r>
                <a:endParaRPr lang="pt-BR" b="1" i="1" dirty="0" smtClean="0"/>
              </a:p>
              <a:p>
                <a:r>
                  <a:rPr lang="pt-BR" b="1" i="1" dirty="0" smtClean="0"/>
                  <a:t>Feature_fraction</a:t>
                </a:r>
                <a:r>
                  <a:rPr lang="pt-BR" b="1" i="1" dirty="0" smtClean="0"/>
                  <a:t>: </a:t>
                </a:r>
                <a:r>
                  <a:rPr lang="pt-BR" dirty="0" smtClean="0"/>
                  <a:t>Seleciona uma porcentagem de </a:t>
                </a:r>
                <a:r>
                  <a:rPr lang="pt-BR" i="1" dirty="0" smtClean="0"/>
                  <a:t>features</a:t>
                </a:r>
                <a:r>
                  <a:rPr lang="pt-BR" dirty="0" smtClean="0"/>
                  <a:t> a cada interação para a construção das árvores;</a:t>
                </a:r>
                <a:endParaRPr lang="pt-BR" dirty="0" smtClean="0"/>
              </a:p>
              <a:p>
                <a:r>
                  <a:rPr lang="pt-BR" b="1" i="1" dirty="0" smtClean="0"/>
                  <a:t>Lambda_l1 e Lambda_l2</a:t>
                </a:r>
                <a:r>
                  <a:rPr lang="pt-BR" b="1" i="1" dirty="0" smtClean="0"/>
                  <a:t>: </a:t>
                </a:r>
                <a:r>
                  <a:rPr lang="pt-BR" dirty="0" smtClean="0"/>
                  <a:t>Controlam a regularização L1 e L2;</a:t>
                </a:r>
                <a:endParaRPr lang="pt-BR" b="1" i="1" dirty="0" smtClean="0"/>
              </a:p>
              <a:p>
                <a:r>
                  <a:rPr lang="pt-BR" b="1" i="1" dirty="0" smtClean="0"/>
                  <a:t>Min_split_gain</a:t>
                </a:r>
                <a:r>
                  <a:rPr lang="pt-BR" b="1" i="1" dirty="0" smtClean="0"/>
                  <a:t>: </a:t>
                </a:r>
                <a:r>
                  <a:rPr lang="pt-BR" dirty="0" smtClean="0"/>
                  <a:t>Defini o ganho mínimo para realizar o </a:t>
                </a:r>
                <a:r>
                  <a:rPr lang="pt-BR" i="1" dirty="0" smtClean="0"/>
                  <a:t>split</a:t>
                </a:r>
                <a:r>
                  <a:rPr lang="pt-BR" dirty="0" smtClean="0"/>
                  <a:t>;</a:t>
                </a:r>
                <a:endParaRPr lang="pt-BR" b="1" i="1" dirty="0" smtClean="0"/>
              </a:p>
              <a:p>
                <a:r>
                  <a:rPr lang="pt-BR" b="1" i="1" dirty="0" smtClean="0"/>
                  <a:t>Min_child_weight</a:t>
                </a:r>
                <a:r>
                  <a:rPr lang="pt-BR" b="1" i="1" dirty="0" smtClean="0"/>
                  <a:t>: </a:t>
                </a:r>
                <a:r>
                  <a:rPr lang="pt-BR" dirty="0" smtClean="0"/>
                  <a:t>É o </a:t>
                </a:r>
                <a:r>
                  <a:rPr lang="pt-BR" i="1" dirty="0" smtClean="0"/>
                  <a:t>hessian</a:t>
                </a:r>
                <a:r>
                  <a:rPr lang="pt-BR" dirty="0" smtClean="0"/>
                  <a:t> da soma mínima em uma folha;</a:t>
                </a:r>
                <a:endParaRPr lang="pt-BR" b="1" i="1" dirty="0" smtClean="0"/>
              </a:p>
              <a:p>
                <a:r>
                  <a:rPr lang="pt-BR" b="1" i="1" dirty="0" smtClean="0"/>
                  <a:t>Top_rate</a:t>
                </a:r>
                <a:r>
                  <a:rPr lang="pt-BR" b="1" i="1" dirty="0" smtClean="0"/>
                  <a:t>: </a:t>
                </a:r>
                <a:r>
                  <a:rPr lang="pt-BR" dirty="0" smtClean="0"/>
                  <a:t>Faz a retenção de dados de gradientes grandes;</a:t>
                </a:r>
                <a:endParaRPr lang="pt-BR" b="1" i="1" dirty="0" smtClean="0"/>
              </a:p>
              <a:p>
                <a:r>
                  <a:rPr lang="pt-BR" b="1" i="1" dirty="0" smtClean="0"/>
                  <a:t>Other_rate</a:t>
                </a:r>
                <a:r>
                  <a:rPr lang="pt-BR" b="1" i="1" dirty="0" smtClean="0"/>
                  <a:t>: </a:t>
                </a:r>
                <a:r>
                  <a:rPr lang="pt-BR" dirty="0" smtClean="0"/>
                  <a:t>Faz a retenção de dados de gradientes pequenos.</a:t>
                </a:r>
                <a:endParaRPr lang="pt-BR" b="1" i="1" dirty="0" smtClean="0"/>
              </a:p>
              <a:p>
                <a:pPr marL="0" indent="0">
                  <a:buNone/>
                </a:pPr>
                <a:endParaRPr lang="pt-BR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188173"/>
              </a:xfrm>
              <a:blipFill>
                <a:blip r:embed="rId4"/>
                <a:stretch>
                  <a:fillRect l="-840" t="-3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2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Relacionados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b="1" dirty="0" smtClean="0"/>
              <a:t>2002: </a:t>
            </a:r>
            <a:r>
              <a:rPr lang="pt-BR" dirty="0" smtClean="0"/>
              <a:t>Foi realizada uma comparação de cincos algoritmo de regressão para o problema de localização móvel, usando o RSSI das estações bases. Os melhores resultados foram obtidos com o SVR.</a:t>
            </a:r>
          </a:p>
          <a:p>
            <a:pPr algn="just"/>
            <a:r>
              <a:rPr lang="pt-BR" b="1" dirty="0" smtClean="0"/>
              <a:t>2016: </a:t>
            </a:r>
            <a:r>
              <a:rPr lang="pt-BR" dirty="0" smtClean="0"/>
              <a:t>SVR utilizando a abordagem fingerprinting baseada em RSSI para estimar a posição de uma EM </a:t>
            </a:r>
            <a:r>
              <a:rPr lang="pt-BR" dirty="0" err="1" smtClean="0"/>
              <a:t>em</a:t>
            </a:r>
            <a:r>
              <a:rPr lang="pt-BR" dirty="0" smtClean="0"/>
              <a:t> um ambiente outdoor. Comparado com técnicas tradicionais de fingerprinting como COST-231 e ECC-33. apesar do SVR apresentar uma boa acurácia, o treinamento do modelo apresentou ser 81 vezes mais lento em relação aos outros dois. Porém, para a etapa de construção do CDB apresentou uma performance um pouco melhor. </a:t>
            </a:r>
          </a:p>
          <a:p>
            <a:pPr algn="just"/>
            <a:r>
              <a:rPr lang="pt-BR" b="1" dirty="0" smtClean="0"/>
              <a:t>2018: </a:t>
            </a:r>
            <a:r>
              <a:rPr lang="pt-BR" dirty="0"/>
              <a:t>Comparação de dois algoritmos k-NN/ST e SVR/ST </a:t>
            </a:r>
            <a:r>
              <a:rPr lang="pt-BR" dirty="0" smtClean="0"/>
              <a:t>que encontram diretamente as coordenadas geográfica de uma EM </a:t>
            </a:r>
            <a:r>
              <a:rPr lang="pt-BR" dirty="0" err="1" smtClean="0"/>
              <a:t>em</a:t>
            </a:r>
            <a:r>
              <a:rPr lang="pt-BR" dirty="0" smtClean="0"/>
              <a:t> uma rede celular, por meio de sinais de rádio frequência. O SVR/ST </a:t>
            </a:r>
            <a:r>
              <a:rPr lang="pt-BR" dirty="0"/>
              <a:t>apresentou melhor acurácia, porém o K-NN/ST foi mais rápido na fase de treinamento. </a:t>
            </a:r>
          </a:p>
          <a:p>
            <a:pPr marL="0" indent="0" algn="just">
              <a:buNone/>
            </a:pPr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3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Metodologia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5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 smtClean="0"/>
                  <a:t>Ambiente Outdoor: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Campus UFPE, Cidade Universitária, Recife-PE. Aproximadamente 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1,6</m:t>
                        </m:r>
                        <m:r>
                          <m:rPr>
                            <m:nor/>
                          </m:rPr>
                          <a:rPr lang="pt-BR" dirty="0"/>
                          <m:t>km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pPr algn="just"/>
                <a:r>
                  <a:rPr lang="pt-BR" dirty="0" smtClean="0"/>
                  <a:t>Ambiente Indoor:</a:t>
                </a:r>
              </a:p>
              <a:p>
                <a:pPr lvl="1" algn="just">
                  <a:buFont typeface="Wingdings" panose="05000000000000000000" pitchFamily="2" charset="2"/>
                  <a:buChar char="Ø"/>
                </a:pPr>
                <a:r>
                  <a:rPr lang="pt-BR" dirty="0"/>
                  <a:t> </a:t>
                </a:r>
                <a:r>
                  <a:rPr lang="pt-BR" dirty="0" smtClean="0"/>
                  <a:t>Área Interna do Centro de Informática – UFPE.</a:t>
                </a:r>
              </a:p>
              <a:p>
                <a:pPr marL="228600" lvl="1" algn="just">
                  <a:spcBef>
                    <a:spcPts val="1000"/>
                  </a:spcBef>
                </a:pPr>
                <a:r>
                  <a:rPr lang="pt-BR" dirty="0" smtClean="0"/>
                  <a:t>9679 medições de RSSI (em DBm) e coordenada </a:t>
                </a:r>
                <a:r>
                  <a:rPr lang="pt-BR" dirty="0"/>
                  <a:t>geográfica (latitude e </a:t>
                </a:r>
                <a:r>
                  <a:rPr lang="pt-BR" dirty="0" smtClean="0"/>
                  <a:t>longitude).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3 </a:t>
                </a:r>
                <a:r>
                  <a:rPr lang="pt-BR" i="1" dirty="0" smtClean="0"/>
                  <a:t>sites</a:t>
                </a:r>
                <a:r>
                  <a:rPr lang="pt-BR" dirty="0" smtClean="0"/>
                  <a:t>: cada </a:t>
                </a:r>
                <a:r>
                  <a:rPr lang="pt-BR" i="1" dirty="0" smtClean="0"/>
                  <a:t>site </a:t>
                </a:r>
                <a:r>
                  <a:rPr lang="pt-BR" dirty="0" smtClean="0"/>
                  <a:t>tem 3 ERBs com ângulos de </a:t>
                </a:r>
                <a:r>
                  <a:rPr lang="pt-BR" dirty="0"/>
                  <a:t>0°, 120° e 240</a:t>
                </a:r>
                <a:r>
                  <a:rPr lang="pt-BR" dirty="0" smtClean="0"/>
                  <a:t>°. Totalizando 9 ERBs;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Distância (km) do ponto de observação para cada site;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i="1" dirty="0" smtClean="0"/>
                  <a:t>Propagation Delay</a:t>
                </a:r>
                <a:r>
                  <a:rPr lang="pt-BR" dirty="0" smtClean="0"/>
                  <a:t>;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Ângulos, senos, cossenos e tangentes.</a:t>
                </a:r>
              </a:p>
              <a:p>
                <a:pPr marL="800100" lvl="2" indent="-342900" algn="just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4216"/>
              </a:xfrm>
              <a:blipFill>
                <a:blip r:embed="rId10"/>
                <a:stretch>
                  <a:fillRect l="-1043" t="-23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Roteiro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</a:p>
          <a:p>
            <a:r>
              <a:rPr lang="pt-BR" dirty="0" smtClean="0"/>
              <a:t>Conceitos Básicos</a:t>
            </a:r>
          </a:p>
          <a:p>
            <a:r>
              <a:rPr lang="pt-BR" dirty="0" smtClean="0"/>
              <a:t>Trabalhos Relacionados</a:t>
            </a:r>
          </a:p>
          <a:p>
            <a:r>
              <a:rPr lang="pt-BR" dirty="0" smtClean="0"/>
              <a:t>Metodologia</a:t>
            </a:r>
          </a:p>
          <a:p>
            <a:r>
              <a:rPr lang="pt-BR" dirty="0" smtClean="0"/>
              <a:t>Resultados</a:t>
            </a:r>
          </a:p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36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Base de Dados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3074" name="Picture 2" descr="https://lh6.googleusercontent.com/d5gYnDGBOi3iD_EQgxCX773P8wRGhpeaiX6Q5AyKiign2FwbtLjuilf8mPi1LezydBvrnjnR0wYwEtfc5nST7UCvojVO3Ijkkzxb66IqWkQ5QzughK4QyEQk9rRDu98zUX_5Tp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686402"/>
            <a:ext cx="4531433" cy="40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5.googleusercontent.com/9xpaFwS3wV-DMV9VxPXprT2V6mXzqtNQEAtBRZJ8s0ACvUh4QPIMxNzNbof3hgmsIXjjXHcSAmRbTY7UKXrThHVkR0jMZtevvqocysLZIL2Ugma6Q0_M2Vq6dlrlResEzuJ-QmQ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450" y="1686193"/>
            <a:ext cx="4540461" cy="401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57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Proposto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8221"/>
            <a:ext cx="10515600" cy="4313888"/>
          </a:xfrm>
        </p:spPr>
        <p:txBody>
          <a:bodyPr>
            <a:normAutofit/>
          </a:bodyPr>
          <a:lstStyle/>
          <a:p>
            <a:pPr algn="just" fontAlgn="base"/>
            <a:r>
              <a:rPr lang="pt-BR" dirty="0" smtClean="0"/>
              <a:t>Treinar o algoritmo </a:t>
            </a:r>
            <a:r>
              <a:rPr lang="pt-BR" dirty="0" err="1" smtClean="0"/>
              <a:t>LightGBM</a:t>
            </a:r>
            <a:r>
              <a:rPr lang="pt-BR" dirty="0" smtClean="0"/>
              <a:t> utilizando a abordagem de RF Fingerprinting, apenas com dados </a:t>
            </a:r>
            <a:r>
              <a:rPr lang="pt-BR" i="1" dirty="0" smtClean="0"/>
              <a:t>outdoor</a:t>
            </a:r>
            <a:r>
              <a:rPr lang="pt-BR" dirty="0"/>
              <a:t>;</a:t>
            </a:r>
            <a:endParaRPr lang="pt-BR" dirty="0" smtClean="0"/>
          </a:p>
          <a:p>
            <a:pPr algn="just" fontAlgn="base"/>
            <a:r>
              <a:rPr lang="pt-BR" dirty="0" smtClean="0"/>
              <a:t>Comparar os resultados com o algoritmo utilizando a mesma abordagem;</a:t>
            </a:r>
          </a:p>
          <a:p>
            <a:pPr algn="just" fontAlgn="base"/>
            <a:r>
              <a:rPr lang="pt-BR" dirty="0" smtClean="0"/>
              <a:t>Ajuste de parâmetros de ambos os algoritmos.</a:t>
            </a:r>
            <a:endParaRPr lang="pt-BR" dirty="0"/>
          </a:p>
          <a:p>
            <a:pPr marL="0" indent="0" algn="just" fontAlgn="base">
              <a:buNone/>
            </a:pP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36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6484"/>
          </a:xfrm>
        </p:spPr>
        <p:txBody>
          <a:bodyPr>
            <a:normAutofit fontScale="92500" lnSpcReduction="20000"/>
          </a:bodyPr>
          <a:lstStyle/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Definir </a:t>
            </a:r>
            <a:r>
              <a:rPr lang="pt-BR" dirty="0"/>
              <a:t>a área de interesse (</a:t>
            </a:r>
            <a:r>
              <a:rPr lang="pt-BR" i="1" dirty="0"/>
              <a:t>grid</a:t>
            </a:r>
            <a:r>
              <a:rPr lang="pt-BR" dirty="0"/>
              <a:t> de localização);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do </a:t>
            </a:r>
            <a:r>
              <a:rPr lang="pt-BR" i="1" dirty="0"/>
              <a:t>scanner </a:t>
            </a:r>
            <a:r>
              <a:rPr lang="pt-BR" dirty="0"/>
              <a:t>na região de </a:t>
            </a:r>
            <a:r>
              <a:rPr lang="pt-BR" dirty="0" smtClean="0"/>
              <a:t>interesse;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Treinar o algoritmo </a:t>
            </a:r>
            <a:r>
              <a:rPr lang="pt-BR" i="1" dirty="0" smtClean="0"/>
              <a:t>LightGBM</a:t>
            </a:r>
            <a:r>
              <a:rPr lang="pt-BR" dirty="0" smtClean="0"/>
              <a:t> com dados </a:t>
            </a:r>
            <a:r>
              <a:rPr lang="pt-BR" i="1" dirty="0" smtClean="0"/>
              <a:t>outdoor</a:t>
            </a:r>
            <a:r>
              <a:rPr lang="pt-BR" dirty="0" smtClean="0"/>
              <a:t> para predizer o RSSI (para cada uma das ERBs); </a:t>
            </a:r>
            <a:r>
              <a:rPr lang="pt-BR" b="1" dirty="0" err="1" smtClean="0"/>
              <a:t>Obs</a:t>
            </a:r>
            <a:r>
              <a:rPr lang="pt-BR" b="1" dirty="0" smtClean="0"/>
              <a:t>: k-fold </a:t>
            </a:r>
            <a:r>
              <a:rPr lang="pt-BR" b="1" dirty="0" err="1" smtClean="0"/>
              <a:t>cross</a:t>
            </a:r>
            <a:r>
              <a:rPr lang="pt-BR" b="1" dirty="0" smtClean="0"/>
              <a:t> Validation (k = 5)</a:t>
            </a:r>
            <a:endParaRPr lang="pt-BR" dirty="0" smtClean="0"/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 smtClean="0"/>
              <a:t>Construir </a:t>
            </a:r>
            <a:r>
              <a:rPr lang="pt-BR" dirty="0"/>
              <a:t>o mapa de cobertura (CDB);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Coletar as medições (RSSIs e PDs) da EM procurada para cada ERB, tanto em ambientes </a:t>
            </a:r>
            <a:r>
              <a:rPr lang="pt-BR" i="1" dirty="0"/>
              <a:t>outdoor</a:t>
            </a:r>
            <a:r>
              <a:rPr lang="pt-BR" dirty="0"/>
              <a:t> quanto em ambientes </a:t>
            </a:r>
            <a:r>
              <a:rPr lang="pt-BR" i="1" dirty="0"/>
              <a:t>indoor</a:t>
            </a:r>
            <a:r>
              <a:rPr lang="pt-BR" dirty="0"/>
              <a:t>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Redução do espaço de busca no CDB por meio da filtragem em função dos PDs;</a:t>
            </a:r>
          </a:p>
          <a:p>
            <a:pPr marL="514350" indent="-514350" algn="just" fontAlgn="base">
              <a:buFont typeface="+mj-lt"/>
              <a:buAutoNum type="arabicPeriod"/>
            </a:pPr>
            <a:r>
              <a:rPr lang="pt-BR" dirty="0"/>
              <a:t>Estimar a posição da EM (latitude e longitude) de acordo com o ponto mais próximo no espaço de busca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7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Treinamento dos Algoritmos: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Ajuste de Parâmetros: </a:t>
            </a:r>
            <a:r>
              <a:rPr lang="pt-BR" i="1" dirty="0" smtClean="0"/>
              <a:t>Grid Search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Conjunto de treinamento: Fingerprints de Referências de dados </a:t>
            </a:r>
            <a:r>
              <a:rPr lang="pt-BR" i="1" dirty="0" smtClean="0"/>
              <a:t>outdoor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Entrada: </a:t>
            </a:r>
            <a:r>
              <a:rPr lang="pt-BR" i="1" dirty="0" smtClean="0"/>
              <a:t>21 features </a:t>
            </a:r>
            <a:r>
              <a:rPr lang="pt-BR" dirty="0" smtClean="0"/>
              <a:t>(distâncias, </a:t>
            </a:r>
            <a:r>
              <a:rPr lang="pt-BR" i="1" dirty="0" err="1" smtClean="0"/>
              <a:t>delays</a:t>
            </a:r>
            <a:r>
              <a:rPr lang="pt-BR" dirty="0" smtClean="0"/>
              <a:t>, ângulos, senos, cossenos, tangentes)</a:t>
            </a:r>
            <a:r>
              <a:rPr lang="pt-BR" i="1" dirty="0" smtClean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Saída: RSSI estimado para cada ERB.</a:t>
            </a:r>
            <a:endParaRPr lang="pt-B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8551" y="59070"/>
            <a:ext cx="10515600" cy="1063293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6167715" y="1118686"/>
            <a:ext cx="5157787" cy="82391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LightGBM</a:t>
            </a: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  <a:p>
            <a:pPr algn="ctr"/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Grid 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Search </a:t>
            </a:r>
            <a:r>
              <a:rPr lang="pt-BR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pt-BR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r>
              <a:rPr lang="pt-BR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-fold </a:t>
            </a:r>
            <a:r>
              <a:rPr lang="pt-BR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cross-validation</a:t>
            </a:r>
            <a:endParaRPr lang="pt-BR" i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398833544"/>
                  </p:ext>
                </p:extLst>
              </p:nvPr>
            </p:nvGraphicFramePr>
            <p:xfrm>
              <a:off x="1301164" y="3974013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0,5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Content Placeholder 19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398833544"/>
                  </p:ext>
                </p:extLst>
              </p:nvPr>
            </p:nvGraphicFramePr>
            <p:xfrm>
              <a:off x="1301164" y="3974013"/>
              <a:ext cx="4226328" cy="1422400"/>
            </p:xfrm>
            <a:graphic>
              <a:graphicData uri="http://schemas.openxmlformats.org/drawingml/2006/table">
                <a:tbl>
                  <a:tblPr/>
                  <a:tblGrid>
                    <a:gridCol w="2059801">
                      <a:extLst>
                        <a:ext uri="{9D8B030D-6E8A-4147-A177-3AD203B41FA5}">
                          <a16:colId xmlns:a16="http://schemas.microsoft.com/office/drawing/2014/main" val="112005865"/>
                        </a:ext>
                      </a:extLst>
                    </a:gridCol>
                    <a:gridCol w="2166527">
                      <a:extLst>
                        <a:ext uri="{9D8B030D-6E8A-4147-A177-3AD203B41FA5}">
                          <a16:colId xmlns:a16="http://schemas.microsoft.com/office/drawing/2014/main" val="2355442603"/>
                        </a:ext>
                      </a:extLst>
                    </a:gridCol>
                  </a:tblGrid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Parâmetros do SVR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Valores</a:t>
                          </a:r>
                          <a:endParaRPr lang="pt-BR" b="1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8807679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77612" r="-105917" b="-179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8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131976"/>
                      </a:ext>
                    </a:extLst>
                  </a:tr>
                  <a:tr h="4013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6" t="-180303" r="-105917" b="-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0,5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73124170"/>
                      </a:ext>
                    </a:extLst>
                  </a:tr>
                  <a:tr h="30988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64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86831" marR="86831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8202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>
          <a:xfrm>
            <a:off x="1288329" y="1118686"/>
            <a:ext cx="4801478" cy="823912"/>
          </a:xfrm>
        </p:spPr>
        <p:txBody>
          <a:bodyPr>
            <a:normAutofit fontScale="92500"/>
          </a:bodyPr>
          <a:lstStyle/>
          <a:p>
            <a:pPr algn="ctr"/>
            <a:r>
              <a:rPr lang="pt-BR" sz="2000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SVR:</a:t>
            </a:r>
            <a:endParaRPr lang="pt-BR" sz="2000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pPr algn="ctr"/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Grid Search </a:t>
            </a:r>
            <a:r>
              <a:rPr lang="pt-BR" sz="20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com 5</a:t>
            </a:r>
            <a:r>
              <a:rPr lang="pt-BR" sz="2000" i="1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-fold </a:t>
            </a:r>
            <a:r>
              <a:rPr lang="pt-BR" sz="2000" i="1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cross-validation</a:t>
            </a:r>
            <a:endParaRPr lang="pt-BR" sz="2000" i="1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4"/>
          </p:nvPr>
        </p:nvSpPr>
        <p:spPr>
          <a:xfrm>
            <a:off x="6118481" y="2043023"/>
            <a:ext cx="4801479" cy="3684588"/>
          </a:xfrm>
        </p:spPr>
        <p:txBody>
          <a:bodyPr>
            <a:normAutofit/>
          </a:bodyPr>
          <a:lstStyle/>
          <a:p>
            <a:r>
              <a:rPr lang="pt-BR" sz="1800" dirty="0" smtClean="0"/>
              <a:t>Boosting_type: GOSS </a:t>
            </a:r>
            <a:r>
              <a:rPr lang="pt-BR" sz="1800" dirty="0" err="1" smtClean="0"/>
              <a:t>Num_theratds</a:t>
            </a:r>
            <a:r>
              <a:rPr lang="pt-BR" sz="1800" smtClean="0"/>
              <a:t>: 2</a:t>
            </a:r>
            <a:endParaRPr lang="pt-BR" sz="1800" dirty="0" smtClean="0"/>
          </a:p>
          <a:p>
            <a:r>
              <a:rPr lang="pt-BR" sz="1800" dirty="0" smtClean="0"/>
              <a:t>Learning_rate: 0,003</a:t>
            </a:r>
          </a:p>
          <a:p>
            <a:r>
              <a:rPr lang="pt-BR" sz="1800" dirty="0" smtClean="0"/>
              <a:t>Num_iterations:</a:t>
            </a:r>
            <a:endParaRPr lang="pt-BR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12950"/>
              </p:ext>
            </p:extLst>
          </p:nvPr>
        </p:nvGraphicFramePr>
        <p:xfrm>
          <a:off x="6618067" y="3177490"/>
          <a:ext cx="3619500" cy="3416473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330831395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87574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Parâmetros do 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 b="1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Valores</a:t>
                      </a:r>
                      <a:endParaRPr lang="pt-BR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8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max_depth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18072"/>
                  </a:ext>
                </a:extLst>
              </a:tr>
              <a:tr h="3176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num_leaves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013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min_data_in_leaf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03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feature_fraction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74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8,5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8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lambda_l2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537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min_split_gain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2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min_child_weight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6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top_rate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0,90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32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other_rate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0,07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073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1"/>
              <p:cNvSpPr txBox="1">
                <a:spLocks/>
              </p:cNvSpPr>
              <p:nvPr/>
            </p:nvSpPr>
            <p:spPr>
              <a:xfrm>
                <a:off x="1301164" y="2043023"/>
                <a:ext cx="4801479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sz="1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Kernel</a:t>
                </a:r>
                <a:r>
                  <a:rPr lang="pt-BR" sz="1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RBF</a:t>
                </a:r>
                <a:endParaRPr lang="pt-BR" sz="1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9 </a:t>
                </a:r>
                <a:r>
                  <a:rPr lang="pt-BR" sz="1800" dirty="0"/>
                  <a:t>valores </a:t>
                </a:r>
                <a:r>
                  <a:rPr lang="pt-BR" sz="18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pt-BR" sz="18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1800" dirty="0" smtClean="0"/>
                  <a:t>);</a:t>
                </a:r>
              </a:p>
              <a:p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sz="1800" dirty="0" smtClean="0"/>
                  <a:t>7 valores (0,01</a:t>
                </a:r>
                <a:r>
                  <a:rPr lang="pt-BR" sz="1800" dirty="0"/>
                  <a:t>; 0,05; 0,1; 0,5; 1; 2; 4) </a:t>
                </a:r>
              </a:p>
              <a:p>
                <a:r>
                  <a:rPr lang="pt-BR" sz="1800" dirty="0" smtClean="0"/>
                  <a:t>C: 12 </a:t>
                </a:r>
                <a:r>
                  <a:rPr lang="pt-BR" sz="1800" dirty="0"/>
                  <a:t>valores para C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800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80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pt-BR" sz="1800" dirty="0" smtClean="0"/>
                  <a:t>).</a:t>
                </a:r>
              </a:p>
              <a:p>
                <a:endParaRPr lang="pt-BR" sz="1800" dirty="0"/>
              </a:p>
            </p:txBody>
          </p:sp>
        </mc:Choice>
        <mc:Fallback>
          <p:sp>
            <p:nvSpPr>
              <p:cNvPr id="16" name="Content Placeholder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164" y="2043023"/>
                <a:ext cx="4801479" cy="3684588"/>
              </a:xfrm>
              <a:prstGeom prst="rect">
                <a:avLst/>
              </a:prstGeom>
              <a:blipFill>
                <a:blip r:embed="rId6"/>
                <a:stretch>
                  <a:fillRect l="-761" t="-16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0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65158" y="152775"/>
            <a:ext cx="10515600" cy="968794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Experimento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406972"/>
            <a:ext cx="10781405" cy="4782691"/>
          </a:xfrm>
        </p:spPr>
        <p:txBody>
          <a:bodyPr/>
          <a:lstStyle/>
          <a:p>
            <a:r>
              <a:rPr lang="pt-BR" dirty="0" smtClean="0"/>
              <a:t>Fase Off-line:</a:t>
            </a:r>
          </a:p>
          <a:p>
            <a:pPr lvl="1"/>
            <a:r>
              <a:rPr lang="pt-BR" dirty="0" smtClean="0"/>
              <a:t>5832 medições outdoor;</a:t>
            </a:r>
          </a:p>
          <a:p>
            <a:pPr lvl="1"/>
            <a:r>
              <a:rPr lang="pt-BR" dirty="0" smtClean="0"/>
              <a:t>Grid regular de resolução 20mx20m</a:t>
            </a:r>
          </a:p>
          <a:p>
            <a:endParaRPr lang="pt-BR" dirty="0"/>
          </a:p>
          <a:p>
            <a:r>
              <a:rPr lang="pt-BR" dirty="0" smtClean="0"/>
              <a:t>Fase On-line:</a:t>
            </a:r>
          </a:p>
          <a:p>
            <a:pPr lvl="1"/>
            <a:r>
              <a:rPr lang="pt-BR" dirty="0" smtClean="0"/>
              <a:t>1.200 pontos de observação e 3 ambientes para ser analisados.</a:t>
            </a:r>
          </a:p>
          <a:p>
            <a:pPr lvl="2"/>
            <a:r>
              <a:rPr lang="pt-BR" dirty="0" smtClean="0"/>
              <a:t>Ambiente </a:t>
            </a:r>
            <a:r>
              <a:rPr lang="pt-BR" i="1" dirty="0" smtClean="0"/>
              <a:t>Outdoor</a:t>
            </a:r>
            <a:r>
              <a:rPr lang="pt-BR" dirty="0" smtClean="0"/>
              <a:t>: 400 pontos </a:t>
            </a:r>
            <a:r>
              <a:rPr lang="pt-BR" i="1" dirty="0" smtClean="0"/>
              <a:t>Outdoor;</a:t>
            </a:r>
            <a:r>
              <a:rPr lang="pt-BR" dirty="0" smtClean="0"/>
              <a:t> </a:t>
            </a:r>
          </a:p>
          <a:p>
            <a:pPr lvl="2"/>
            <a:r>
              <a:rPr lang="pt-BR" dirty="0"/>
              <a:t>Ambiente </a:t>
            </a:r>
            <a:r>
              <a:rPr lang="pt-BR" i="1" dirty="0" smtClean="0"/>
              <a:t>Indoor</a:t>
            </a:r>
            <a:r>
              <a:rPr lang="pt-BR" dirty="0"/>
              <a:t>:  </a:t>
            </a:r>
            <a:r>
              <a:rPr lang="pt-BR" dirty="0" smtClean="0"/>
              <a:t>400 </a:t>
            </a:r>
            <a:r>
              <a:rPr lang="pt-BR" dirty="0"/>
              <a:t>dados </a:t>
            </a:r>
            <a:r>
              <a:rPr lang="pt-BR" i="1" dirty="0" smtClean="0"/>
              <a:t>Indoor</a:t>
            </a:r>
            <a:r>
              <a:rPr lang="pt-BR" dirty="0" smtClean="0"/>
              <a:t>;</a:t>
            </a:r>
          </a:p>
          <a:p>
            <a:pPr lvl="2"/>
            <a:r>
              <a:rPr lang="pt-BR" dirty="0"/>
              <a:t>Ambiente </a:t>
            </a:r>
            <a:r>
              <a:rPr lang="pt-BR" i="1" dirty="0" smtClean="0"/>
              <a:t>Indoor-Outdoor</a:t>
            </a:r>
            <a:r>
              <a:rPr lang="pt-BR" dirty="0" smtClean="0"/>
              <a:t>: 200 dados Indoor e 200 dados Outdoor.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69716" y="3433676"/>
            <a:ext cx="10515600" cy="106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7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4217" y="138835"/>
            <a:ext cx="10196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Ambiente de Execução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1672554"/>
            <a:ext cx="3737108" cy="1621005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7" b="17642"/>
          <a:stretch/>
        </p:blipFill>
        <p:spPr>
          <a:xfrm>
            <a:off x="5150292" y="1473387"/>
            <a:ext cx="3039979" cy="18769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27" y="1910544"/>
            <a:ext cx="3587506" cy="1435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321" y="3525714"/>
            <a:ext cx="2563919" cy="29720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235" y="3797454"/>
            <a:ext cx="2143125" cy="2143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7" y="4185045"/>
            <a:ext cx="3483177" cy="149046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1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Resultados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5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Análise Comparativa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Erro de predição de distância (em metros).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Indoor-Outdoor.</a:t>
            </a:r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Custo computacional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Tempo de treinamento;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  Tempo de busca;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 Ápice do consumo de memória.</a:t>
            </a:r>
          </a:p>
          <a:p>
            <a:pPr marL="0" indent="0" algn="just">
              <a:buNone/>
            </a:pP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45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407766"/>
            <a:ext cx="10824411" cy="4769197"/>
          </a:xfrm>
        </p:spPr>
        <p:txBody>
          <a:bodyPr/>
          <a:lstStyle/>
          <a:p>
            <a:pPr algn="just"/>
            <a:r>
              <a:rPr lang="pt-BR" dirty="0" smtClean="0"/>
              <a:t>Fase de teste com 1.200 medições e 3 ambientes analisados.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600 dados </a:t>
            </a:r>
            <a:r>
              <a:rPr lang="pt-BR" i="1" dirty="0" smtClean="0"/>
              <a:t>Outdoor</a:t>
            </a:r>
            <a:r>
              <a:rPr lang="pt-BR" dirty="0" smtClean="0"/>
              <a:t> e 600 dados </a:t>
            </a:r>
            <a:r>
              <a:rPr lang="pt-BR" i="1" dirty="0" smtClean="0"/>
              <a:t>Indoor</a:t>
            </a:r>
            <a:r>
              <a:rPr lang="pt-BR" dirty="0" smtClean="0"/>
              <a:t>.</a:t>
            </a:r>
          </a:p>
          <a:p>
            <a:pPr lvl="1" algn="just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974857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2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pt-BR" sz="1200" b="0" i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 panose="02020603050405020304" pitchFamily="18" charset="0"/>
                                      </a:rPr>
                                      <m:t>MAX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BR" sz="1200" dirty="0" smtClean="0">
                                        <a:effectLst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49,08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31,32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1,17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193,10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70,52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40,82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1,51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191,02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43,91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39,74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0,90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217,92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48,76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43,44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0,66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257,88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60,65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24,64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21,40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116,27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90,08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24,59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32,13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137,37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974857"/>
                  </p:ext>
                </p:extLst>
              </p:nvPr>
            </p:nvGraphicFramePr>
            <p:xfrm>
              <a:off x="2343944" y="2411924"/>
              <a:ext cx="7504112" cy="3250244"/>
            </p:xfrm>
            <a:graphic>
              <a:graphicData uri="http://schemas.openxmlformats.org/drawingml/2006/table">
                <a:tbl>
                  <a:tblPr/>
                  <a:tblGrid>
                    <a:gridCol w="1500823">
                      <a:extLst>
                        <a:ext uri="{9D8B030D-6E8A-4147-A177-3AD203B41FA5}">
                          <a16:colId xmlns:a16="http://schemas.microsoft.com/office/drawing/2014/main" val="3512381809"/>
                        </a:ext>
                      </a:extLst>
                    </a:gridCol>
                    <a:gridCol w="1699278">
                      <a:extLst>
                        <a:ext uri="{9D8B030D-6E8A-4147-A177-3AD203B41FA5}">
                          <a16:colId xmlns:a16="http://schemas.microsoft.com/office/drawing/2014/main" val="954854525"/>
                        </a:ext>
                      </a:extLst>
                    </a:gridCol>
                    <a:gridCol w="1153525">
                      <a:extLst>
                        <a:ext uri="{9D8B030D-6E8A-4147-A177-3AD203B41FA5}">
                          <a16:colId xmlns:a16="http://schemas.microsoft.com/office/drawing/2014/main" val="2007088364"/>
                        </a:ext>
                      </a:extLst>
                    </a:gridCol>
                    <a:gridCol w="1066700">
                      <a:extLst>
                        <a:ext uri="{9D8B030D-6E8A-4147-A177-3AD203B41FA5}">
                          <a16:colId xmlns:a16="http://schemas.microsoft.com/office/drawing/2014/main" val="269880066"/>
                        </a:ext>
                      </a:extLst>
                    </a:gridCol>
                    <a:gridCol w="967472">
                      <a:extLst>
                        <a:ext uri="{9D8B030D-6E8A-4147-A177-3AD203B41FA5}">
                          <a16:colId xmlns:a16="http://schemas.microsoft.com/office/drawing/2014/main" val="1873522516"/>
                        </a:ext>
                      </a:extLst>
                    </a:gridCol>
                    <a:gridCol w="1116314">
                      <a:extLst>
                        <a:ext uri="{9D8B030D-6E8A-4147-A177-3AD203B41FA5}">
                          <a16:colId xmlns:a16="http://schemas.microsoft.com/office/drawing/2014/main" val="42451201"/>
                        </a:ext>
                      </a:extLst>
                    </a:gridCol>
                  </a:tblGrid>
                  <a:tr h="577010"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Ambiente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457200" algn="just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Técnica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6842" t="-1053" r="-273158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9143" t="-1053" r="-196571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0377" t="-1053" r="-116352" b="-46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3770" t="-1053" r="-1093" b="-46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09009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Indoor-Outdoor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49,08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31,32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1,17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193,10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6934719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70,52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40,82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1,51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191,02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633921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Outdoor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43,91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39,74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0,90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217,92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5124271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48,76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43,44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0,66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257,88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6337200"/>
                      </a:ext>
                    </a:extLst>
                  </a:tr>
                  <a:tr h="445539">
                    <a:tc rowSpan="2"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Indoor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</a:t>
                          </a:r>
                          <a:r>
                            <a:rPr lang="pt-BR" sz="1200" b="0" i="1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LightGBM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60,65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24,64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21,40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116,27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2248717"/>
                      </a:ext>
                    </a:extLst>
                  </a:tr>
                  <a:tr h="445539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FP-SVR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90,08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24,59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32,13 m</a:t>
                          </a:r>
                          <a:endParaRPr lang="pt-BR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pt-B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137,37 m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63500" marR="63500" marT="63500" marB="6350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19734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5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Erro de Predição de Distância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53748" y="1724458"/>
            <a:ext cx="3763963" cy="4351338"/>
          </a:xfrm>
        </p:spPr>
        <p:txBody>
          <a:bodyPr/>
          <a:lstStyle/>
          <a:p>
            <a:pPr algn="ctr"/>
            <a:r>
              <a:rPr lang="pt-BR" dirty="0" smtClean="0"/>
              <a:t>Cenário </a:t>
            </a:r>
            <a:r>
              <a:rPr lang="pt-BR" i="1" dirty="0" smtClean="0"/>
              <a:t>Outdoor</a:t>
            </a:r>
            <a:r>
              <a:rPr lang="pt-BR" dirty="0" smtClean="0"/>
              <a:t>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4688" y="39591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lh6.googleusercontent.com/m16apDa4KITGE4txfl-T9EcmL_N8lJOfimi-FR8oK43SOHaqCGfQ8ZxOwaxjYITGwm3MwUuSOpEro43v7saMCFCLN05HNLzqtCbqpqtEd0tNTOnTPCftBfVDMibZ40iX-tktkct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6" r="8526"/>
          <a:stretch/>
        </p:blipFill>
        <p:spPr bwMode="auto">
          <a:xfrm>
            <a:off x="553748" y="2542169"/>
            <a:ext cx="3763963" cy="24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YcVD_1AfwcWKoYNexL2ls2v8PBtY9iXtUhMm_Ba23LuzQXLtFeWjmYvfjJidbx69rk12MiFEOZucIMkATF2XnFWatWQckfjzwukgdnSpise4wdBw_1YWy4FFB2K7DVqNlJE6dM6Z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" t="11011" r="8887"/>
          <a:stretch/>
        </p:blipFill>
        <p:spPr bwMode="auto">
          <a:xfrm>
            <a:off x="4317711" y="2552206"/>
            <a:ext cx="3657600" cy="24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W5kikIv2gMm314GWt76mD_8PHsvqpFIl94NFubIeWF6pn0169QpgBNV18qm3sDSQcTaWHtH9PvCvr1C57uWTF0z3VJH5fAmxSb3P6CK3m_AigaxPRWshn6F8US1SV0ox3rou6mqi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11495" r="7792"/>
          <a:stretch/>
        </p:blipFill>
        <p:spPr bwMode="auto">
          <a:xfrm>
            <a:off x="8221554" y="2552206"/>
            <a:ext cx="3703782" cy="242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"/>
          <p:cNvSpPr>
            <a:spLocks noGrp="1"/>
          </p:cNvSpPr>
          <p:nvPr>
            <p:ph sz="half" idx="1"/>
          </p:nvPr>
        </p:nvSpPr>
        <p:spPr>
          <a:xfrm>
            <a:off x="4352275" y="1740189"/>
            <a:ext cx="3657600" cy="4351338"/>
          </a:xfrm>
        </p:spPr>
        <p:txBody>
          <a:bodyPr/>
          <a:lstStyle/>
          <a:p>
            <a:pPr algn="ctr"/>
            <a:r>
              <a:rPr lang="pt-BR" dirty="0" smtClean="0"/>
              <a:t>Cenário </a:t>
            </a:r>
            <a:r>
              <a:rPr lang="pt-BR" i="1" dirty="0" smtClean="0"/>
              <a:t>Indoor</a:t>
            </a:r>
            <a:r>
              <a:rPr lang="pt-BR" dirty="0" smtClean="0"/>
              <a:t>: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half" idx="1"/>
          </p:nvPr>
        </p:nvSpPr>
        <p:spPr>
          <a:xfrm>
            <a:off x="8009875" y="1783452"/>
            <a:ext cx="4062052" cy="4351338"/>
          </a:xfrm>
        </p:spPr>
        <p:txBody>
          <a:bodyPr/>
          <a:lstStyle/>
          <a:p>
            <a:pPr algn="ctr"/>
            <a:r>
              <a:rPr lang="pt-BR" dirty="0" smtClean="0"/>
              <a:t>Cenário </a:t>
            </a:r>
            <a:r>
              <a:rPr lang="pt-BR" i="1" dirty="0" smtClean="0"/>
              <a:t>Indoor-Outdoor</a:t>
            </a:r>
            <a:r>
              <a:rPr lang="pt-BR" dirty="0" smtClean="0"/>
              <a:t>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62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5018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Custo Computacional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2050" name="Picture 2" descr="https://lh6.googleusercontent.com/qteVrne7GCOfsHsbkpytx1-geZ5xbMLoZukUQrPRl6qoa9cEEjOdf_uuX5sONzwI0a4jzRZULo7Az3_tjSBBYB6d6ePWq-JRVTa7Bt5wGjoVmm0fnDJwUXu_5_bt7LkqLMgFXWQA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13166" r="29356"/>
          <a:stretch/>
        </p:blipFill>
        <p:spPr bwMode="auto">
          <a:xfrm>
            <a:off x="949653" y="1637101"/>
            <a:ext cx="5233170" cy="298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WfN0xeo1wC6LhX8Cn8z2M0KnIEbDlUroArCt87v09GHe_H1W893a0tpDTIINHAt6TqywPXVv9z6T3iM3Dd9MQWNLY9tlWudUy_Bj2irv_OSQvE4Bs-I392MnWNiefj0q5DJP3J3Q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" t="13842" r="29536" b="2527"/>
          <a:stretch/>
        </p:blipFill>
        <p:spPr bwMode="auto">
          <a:xfrm>
            <a:off x="6424476" y="1606954"/>
            <a:ext cx="5441243" cy="293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60476"/>
              </p:ext>
            </p:extLst>
          </p:nvPr>
        </p:nvGraphicFramePr>
        <p:xfrm>
          <a:off x="3220548" y="5015224"/>
          <a:ext cx="5924550" cy="929640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373236907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14051407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14248442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71850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Técnica</a:t>
                      </a:r>
                      <a:endParaRPr lang="pt-BR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de Treinamento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Fase Teste (100 EMs)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Ápice de Memória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60845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</a:t>
                      </a:r>
                      <a:r>
                        <a:rPr lang="pt-BR" sz="12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LightGBM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8,04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1,77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155,27 MiB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02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FP-SVR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14,58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1,77 segundos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160,10 MiB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0710"/>
                  </a:ext>
                </a:extLst>
              </a:tr>
            </a:tbl>
          </a:graphicData>
        </a:graphic>
      </p:graphicFrame>
      <p:sp>
        <p:nvSpPr>
          <p:cNvPr id="23" name="Content Placeholder 1"/>
          <p:cNvSpPr>
            <a:spLocks noGrp="1"/>
          </p:cNvSpPr>
          <p:nvPr>
            <p:ph sz="half" idx="1"/>
          </p:nvPr>
        </p:nvSpPr>
        <p:spPr>
          <a:xfrm>
            <a:off x="1288329" y="1206033"/>
            <a:ext cx="4807672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FP-LightGBM:</a:t>
            </a:r>
            <a:endParaRPr lang="pt-BR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Content Placeholder 1"/>
          <p:cNvSpPr>
            <a:spLocks noGrp="1"/>
          </p:cNvSpPr>
          <p:nvPr>
            <p:ph sz="half" idx="1"/>
          </p:nvPr>
        </p:nvSpPr>
        <p:spPr>
          <a:xfrm>
            <a:off x="6763443" y="1206033"/>
            <a:ext cx="5102275" cy="44375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FP-SVR:</a:t>
            </a:r>
            <a:endParaRPr lang="pt-BR" dirty="0">
              <a:solidFill>
                <a:srgbClr val="FF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668000" y="63758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3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Conclusão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96564" y="1318549"/>
            <a:ext cx="10824411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Acurácia: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A técnica FP-LightGBM obteve melhor acurácia nos três ambientes analisados em relação a técnica FP-SVR.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Outdoor: 9,94% de redução no erro médio;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Indoor: 32,67% </a:t>
            </a:r>
            <a:r>
              <a:rPr lang="pt-BR" dirty="0"/>
              <a:t>de redução no erro </a:t>
            </a:r>
            <a:r>
              <a:rPr lang="pt-BR" dirty="0" smtClean="0"/>
              <a:t>médio;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pt-BR" dirty="0" smtClean="0"/>
              <a:t>Ambiente Indoor-Outdoor: 30,40% de redução no </a:t>
            </a:r>
            <a:r>
              <a:rPr lang="pt-BR" dirty="0"/>
              <a:t>erro </a:t>
            </a:r>
            <a:r>
              <a:rPr lang="pt-BR" dirty="0" smtClean="0"/>
              <a:t>médio.</a:t>
            </a:r>
          </a:p>
          <a:p>
            <a:pPr algn="just"/>
            <a:r>
              <a:rPr lang="pt-BR" dirty="0" smtClean="0"/>
              <a:t>Tempo de Treinamento (Fase off-line):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FP-LightGBM obteve uma redução percentual de 44,85% em relação ao FP-SVR.</a:t>
            </a:r>
          </a:p>
          <a:p>
            <a:pPr algn="just"/>
            <a:r>
              <a:rPr lang="pt-BR" dirty="0" smtClean="0"/>
              <a:t>Tempo de busca (Fase on-line):</a:t>
            </a:r>
          </a:p>
          <a:p>
            <a:pPr lvl="1" algn="just"/>
            <a:r>
              <a:rPr lang="pt-BR" dirty="0" smtClean="0"/>
              <a:t>Aproximadamente o mesmo tempo de busca</a:t>
            </a:r>
          </a:p>
          <a:p>
            <a:pPr algn="just"/>
            <a:r>
              <a:rPr lang="pt-BR" dirty="0" smtClean="0"/>
              <a:t>Ápice do consumo de memória: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/>
              <a:t> FP-LightGBM obteve uma redução </a:t>
            </a:r>
            <a:r>
              <a:rPr lang="pt-BR" dirty="0" smtClean="0"/>
              <a:t>de 4,83 MiB </a:t>
            </a:r>
            <a:r>
              <a:rPr lang="pt-BR" dirty="0"/>
              <a:t>em relação ao FP-SVR.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2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Trabalhos Futuros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Aplicar outras técnicas de Otimização: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dirty="0" smtClean="0"/>
              <a:t>PSO, ACO, ABC, etc.</a:t>
            </a:r>
          </a:p>
          <a:p>
            <a:pPr algn="just"/>
            <a:r>
              <a:rPr lang="pt-BR" dirty="0" smtClean="0"/>
              <a:t>Escolher outros parâmetros do </a:t>
            </a:r>
            <a:r>
              <a:rPr lang="pt-BR" i="1" dirty="0" smtClean="0"/>
              <a:t>LightGBM</a:t>
            </a:r>
            <a:r>
              <a:rPr lang="pt-BR" dirty="0" smtClean="0"/>
              <a:t> que não foram utilizados neste trabalho.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pt-BR" i="1" dirty="0"/>
              <a:t> </a:t>
            </a:r>
            <a:r>
              <a:rPr lang="pt-BR" i="1" dirty="0" err="1" smtClean="0"/>
              <a:t>Max_bin</a:t>
            </a:r>
            <a:r>
              <a:rPr lang="pt-BR" dirty="0" smtClean="0"/>
              <a:t>, </a:t>
            </a:r>
            <a:endParaRPr lang="pt-BR" dirty="0"/>
          </a:p>
          <a:p>
            <a:pPr algn="just"/>
            <a:r>
              <a:rPr lang="pt-BR" dirty="0" smtClean="0"/>
              <a:t>Testar em uma base de dados maior e mais esparsa.</a:t>
            </a:r>
          </a:p>
          <a:p>
            <a:pPr algn="just"/>
            <a:r>
              <a:rPr lang="pt-BR" dirty="0" smtClean="0"/>
              <a:t>Treinamento do </a:t>
            </a:r>
            <a:r>
              <a:rPr lang="pt-BR" i="1" dirty="0" smtClean="0"/>
              <a:t>LightGBM</a:t>
            </a:r>
            <a:r>
              <a:rPr lang="pt-BR" dirty="0" smtClean="0"/>
              <a:t> com GPU.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89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Algoritmo de Localização Outdoor e Indoor Fingerprinting para Estações Móveis baseado em LightGBM</a:t>
            </a:r>
            <a:endParaRPr lang="pt-BR" sz="3600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Douglas Tavares Ribeiro Paulino Silva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Orientador: Daniel Carvalho da Cunha</a:t>
            </a:r>
            <a:endParaRPr lang="pt-BR" dirty="0">
              <a:solidFill>
                <a:schemeClr val="bg1">
                  <a:lumMod val="5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17963"/>
            <a:ext cx="1396364" cy="57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1" y="6013799"/>
            <a:ext cx="108679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Objetivo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2441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Comparar o resultado do algoritmo </a:t>
            </a:r>
            <a:r>
              <a:rPr lang="pt-BR" b="1" i="1" dirty="0"/>
              <a:t>LightGBM</a:t>
            </a:r>
            <a:r>
              <a:rPr lang="pt-BR" dirty="0" smtClean="0"/>
              <a:t> com </a:t>
            </a:r>
            <a:r>
              <a:rPr lang="pt-BR" b="1" dirty="0" smtClean="0"/>
              <a:t>SVR</a:t>
            </a:r>
            <a:r>
              <a:rPr lang="pt-BR" dirty="0" smtClean="0"/>
              <a:t>, no qual, ambos utilizam a </a:t>
            </a:r>
            <a:r>
              <a:rPr lang="pt-BR" dirty="0"/>
              <a:t>abordagem de </a:t>
            </a:r>
            <a:r>
              <a:rPr lang="pt-BR" b="1" dirty="0"/>
              <a:t>RF </a:t>
            </a:r>
            <a:r>
              <a:rPr lang="pt-BR" b="1" i="1" dirty="0" smtClean="0"/>
              <a:t>Fingerprinting</a:t>
            </a:r>
            <a:r>
              <a:rPr lang="pt-BR" i="1" dirty="0" smtClean="0"/>
              <a:t>. A</a:t>
            </a:r>
            <a:r>
              <a:rPr lang="pt-BR" dirty="0" smtClean="0"/>
              <a:t>s duas </a:t>
            </a:r>
            <a:r>
              <a:rPr lang="pt-BR" dirty="0"/>
              <a:t>técnicas serão treinadas apenas com dados </a:t>
            </a:r>
            <a:r>
              <a:rPr lang="pt-BR" i="1" dirty="0"/>
              <a:t>outdoor</a:t>
            </a:r>
            <a:r>
              <a:rPr lang="pt-BR" dirty="0"/>
              <a:t> para prever localização móvel em redes celulares</a:t>
            </a:r>
            <a:r>
              <a:rPr lang="pt-BR" dirty="0" smtClean="0"/>
              <a:t> </a:t>
            </a:r>
            <a:r>
              <a:rPr lang="pt-BR" dirty="0"/>
              <a:t>tanto em ambientes </a:t>
            </a:r>
            <a:r>
              <a:rPr lang="pt-BR" i="1" dirty="0"/>
              <a:t>outdoor</a:t>
            </a:r>
            <a:r>
              <a:rPr lang="pt-BR" dirty="0"/>
              <a:t> e </a:t>
            </a:r>
            <a:r>
              <a:rPr lang="pt-BR" i="1" dirty="0"/>
              <a:t>indoor</a:t>
            </a:r>
            <a:r>
              <a:rPr lang="pt-BR" dirty="0" smtClean="0"/>
              <a:t>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3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Conceitos Básicos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716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Localização por RF </a:t>
            </a:r>
            <a:r>
              <a:rPr lang="pt-BR" b="1" dirty="0" err="1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Fingerpriting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/>
          <a:lstStyle/>
          <a:p>
            <a:r>
              <a:rPr lang="pt-BR" dirty="0" smtClean="0"/>
              <a:t>Fingerprint de sinal de RF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smtClean="0"/>
              <a:t>RSSI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PDs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Coordenada Geográfica (Latitude e Longitude)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 smtClean="0"/>
          </a:p>
          <a:p>
            <a:r>
              <a:rPr lang="pt-BR" dirty="0" smtClean="0"/>
              <a:t>CDB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Mapa de Rádio (</a:t>
            </a:r>
            <a:r>
              <a:rPr lang="pt-BR" i="1" dirty="0" smtClean="0"/>
              <a:t>grid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smtClean="0"/>
              <a:t>Fingerprints referência</a:t>
            </a:r>
            <a:endParaRPr lang="pt-BR" dirty="0"/>
          </a:p>
          <a:p>
            <a:endParaRPr lang="pt-BR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2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Construção do Grid de Localização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5.googleusercontent.com/eDa7hJcauyJWPh4N1R9eW6gfnHQN-U4zaUpRf5nudZM8WmI4Gp_KlmJkjXoION9Gnrm8SfolrgBch6T0vNXeqs7DEBSQ5H0BnKdjPyQr2G4pvA6XHFuWr7GxG-T6K0A5YzrCF-Y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54" y="1825625"/>
            <a:ext cx="3586603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-7uvtyTH2MATa8-ZRQHzzmCwpMc8onyhl3Xq32YSc8tekmPVyrw3BTSGg0_fMLm5sz0Y54Cn2ite4SYkAxYMo-bjdahb3nwpkiHFscAErJYsf0rIR-fUzyz3KLYXLiQ7FIE31q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50" y="1703537"/>
            <a:ext cx="4334595" cy="33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5678207" y="3093230"/>
            <a:ext cx="1105869" cy="59851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76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Arquitetura Geral RF Fingerprinting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https://lh6.googleusercontent.com/7DHhwxcHsJnepE5zuNXS--CF0dsgNHoH6q0g_X_QBDJyFKGin5iZZS5hTRsleiZFgPQd5_ma-44dvZmqF1D2ZYofeMZ6OCgsU1mLCGA3wsBVpnARCFsrWsNw1Id6LYYl_q_tDxQ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9" b="42332"/>
          <a:stretch/>
        </p:blipFill>
        <p:spPr bwMode="auto">
          <a:xfrm>
            <a:off x="2370822" y="1464202"/>
            <a:ext cx="7297955" cy="507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69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8835"/>
            <a:ext cx="983528" cy="98352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667789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0" y="639248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CIn.ufpe.br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1854" y="138836"/>
            <a:ext cx="9561945" cy="983528"/>
          </a:xfrm>
        </p:spPr>
        <p:txBody>
          <a:bodyPr/>
          <a:lstStyle/>
          <a:p>
            <a:r>
              <a:rPr lang="pt-BR" b="1" dirty="0" smtClean="0">
                <a:solidFill>
                  <a:srgbClr val="FF182C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Support Vector Machine (SVM)</a:t>
            </a:r>
            <a:endParaRPr lang="pt-BR" b="1" dirty="0">
              <a:solidFill>
                <a:srgbClr val="FF182C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t-BR" dirty="0" smtClean="0"/>
                  <a:t>Encontrar o hiperplano que melhor se ajuste ao conjunto de dados.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 +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smtClean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0882745" cy="4351338"/>
              </a:xfrm>
              <a:blipFill>
                <a:blip r:embed="rId4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04800" y="6013799"/>
            <a:ext cx="2710543" cy="576000"/>
            <a:chOff x="304800" y="6013799"/>
            <a:chExt cx="2710543" cy="5801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6017963"/>
              <a:ext cx="1396364" cy="576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551" y="6013799"/>
              <a:ext cx="1086792" cy="576000"/>
            </a:xfrm>
            <a:prstGeom prst="rect">
              <a:avLst/>
            </a:prstGeom>
          </p:spPr>
        </p:pic>
      </p:grpSp>
      <p:pic>
        <p:nvPicPr>
          <p:cNvPr id="1026" name="Picture 2" descr="https://lh5.googleusercontent.com/E0rW4OW--NajkayBGFslKyfcZtFkO-7pSPunYwOWsMKYzhGwBsbrt4HIzBmZ1Z-rH6S-9BDn-nwcZgEg0qnJA3_qm5TOeAUxLLUfthKvJjJbPfV8WbGWWw7WNSckiJSmTK-UehR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828" y="2773799"/>
            <a:ext cx="328153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Sz18wdx_cS6qzmZXGfuw8MXH3ErEgXf62xM_NpwyD6AsCfkPaLs9ALCGfk9FZd51ssU1_kP0NPTK0Xgv1KCScKzPeCO3fiMeoDKmF_vEc76ib11TZV5jDlNujxoQboIuW9keimt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995" y="2936963"/>
            <a:ext cx="321288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8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1884</Words>
  <Application>Microsoft Office PowerPoint</Application>
  <PresentationFormat>Widescreen</PresentationFormat>
  <Paragraphs>335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Noto Sans</vt:lpstr>
      <vt:lpstr>Times New Roman</vt:lpstr>
      <vt:lpstr>Wingdings</vt:lpstr>
      <vt:lpstr>Office Theme</vt:lpstr>
      <vt:lpstr>Algoritmo de Localização Outdoor e Indoor Fingerprinting para Estações Móveis baseado em LightGBM</vt:lpstr>
      <vt:lpstr>Roteiro</vt:lpstr>
      <vt:lpstr>Objetivo</vt:lpstr>
      <vt:lpstr>Objetivo</vt:lpstr>
      <vt:lpstr>Conceitos Básicos</vt:lpstr>
      <vt:lpstr>Localização por RF Fingerpriting</vt:lpstr>
      <vt:lpstr>Construção do Grid de Localização</vt:lpstr>
      <vt:lpstr>Arquitetura Geral RF Fingerprinting</vt:lpstr>
      <vt:lpstr>Support Vector Machine (SVM)</vt:lpstr>
      <vt:lpstr>Support Vector Machine (SVM)</vt:lpstr>
      <vt:lpstr>LightGBM</vt:lpstr>
      <vt:lpstr>LightGBM</vt:lpstr>
      <vt:lpstr>Gradient-based One Side Sampling (GOSS)</vt:lpstr>
      <vt:lpstr>Exclusive Feature Bundling (EFB):</vt:lpstr>
      <vt:lpstr>Parâmetros do LightGBM</vt:lpstr>
      <vt:lpstr>Trabalho Relacionados</vt:lpstr>
      <vt:lpstr>Trabalhos Relacionados</vt:lpstr>
      <vt:lpstr>Metodologia</vt:lpstr>
      <vt:lpstr>Base de Dados</vt:lpstr>
      <vt:lpstr>Base de Dados</vt:lpstr>
      <vt:lpstr>Algoritmo Proposto</vt:lpstr>
      <vt:lpstr>Experimento</vt:lpstr>
      <vt:lpstr>Experimento</vt:lpstr>
      <vt:lpstr>Experimento</vt:lpstr>
      <vt:lpstr>Experimento</vt:lpstr>
      <vt:lpstr>Ambiente de Execução</vt:lpstr>
      <vt:lpstr>Resultados</vt:lpstr>
      <vt:lpstr>Análise Comparativa</vt:lpstr>
      <vt:lpstr>Erro de Predição de Distância</vt:lpstr>
      <vt:lpstr>Erro de Predição de Distância</vt:lpstr>
      <vt:lpstr>Custo Computacional</vt:lpstr>
      <vt:lpstr>Conclusão</vt:lpstr>
      <vt:lpstr>Conclusão</vt:lpstr>
      <vt:lpstr>Trabalhos Futuros</vt:lpstr>
      <vt:lpstr>Algoritmo de Localização Outdoor e Indoor Fingerprinting para Estações Móveis baseado em LightGBM</vt:lpstr>
    </vt:vector>
  </TitlesOfParts>
  <Company>Truewind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de Localização Outdoor e Indoor Fingerprinting para Estações Móveis baseado em LightGBM</dc:title>
  <dc:creator>DOUGLAS.SILVA</dc:creator>
  <cp:lastModifiedBy>DOUGLAS.SILVA</cp:lastModifiedBy>
  <cp:revision>67</cp:revision>
  <dcterms:created xsi:type="dcterms:W3CDTF">2020-10-20T02:35:53Z</dcterms:created>
  <dcterms:modified xsi:type="dcterms:W3CDTF">2020-10-25T01:43:28Z</dcterms:modified>
</cp:coreProperties>
</file>