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8" r:id="rId3"/>
    <p:sldId id="259" r:id="rId4"/>
    <p:sldId id="260" r:id="rId5"/>
    <p:sldId id="261" r:id="rId6"/>
    <p:sldId id="274" r:id="rId7"/>
    <p:sldId id="262" r:id="rId8"/>
    <p:sldId id="268" r:id="rId9"/>
    <p:sldId id="275" r:id="rId10"/>
    <p:sldId id="294" r:id="rId11"/>
    <p:sldId id="287" r:id="rId12"/>
    <p:sldId id="289" r:id="rId13"/>
    <p:sldId id="297" r:id="rId14"/>
    <p:sldId id="290" r:id="rId15"/>
    <p:sldId id="296" r:id="rId16"/>
    <p:sldId id="291" r:id="rId17"/>
    <p:sldId id="295" r:id="rId18"/>
    <p:sldId id="263" r:id="rId19"/>
    <p:sldId id="276" r:id="rId20"/>
    <p:sldId id="264" r:id="rId21"/>
    <p:sldId id="265" r:id="rId22"/>
    <p:sldId id="269" r:id="rId23"/>
    <p:sldId id="288" r:id="rId24"/>
    <p:sldId id="266" r:id="rId25"/>
    <p:sldId id="281" r:id="rId26"/>
    <p:sldId id="282" r:id="rId27"/>
    <p:sldId id="283" r:id="rId28"/>
    <p:sldId id="270" r:id="rId29"/>
    <p:sldId id="271" r:id="rId30"/>
    <p:sldId id="272" r:id="rId31"/>
    <p:sldId id="273" r:id="rId32"/>
    <p:sldId id="280" r:id="rId33"/>
    <p:sldId id="300" r:id="rId34"/>
    <p:sldId id="301" r:id="rId35"/>
    <p:sldId id="279" r:id="rId36"/>
    <p:sldId id="302" r:id="rId37"/>
    <p:sldId id="286" r:id="rId38"/>
    <p:sldId id="284" r:id="rId39"/>
    <p:sldId id="285" r:id="rId40"/>
    <p:sldId id="267" r:id="rId4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82C"/>
    <a:srgbClr val="940132"/>
    <a:srgbClr val="FF162D"/>
    <a:srgbClr val="97002F"/>
    <a:srgbClr val="A61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83953" autoAdjust="0"/>
  </p:normalViewPr>
  <p:slideViewPr>
    <p:cSldViewPr snapToGrid="0">
      <p:cViewPr varScale="1">
        <p:scale>
          <a:sx n="97" d="100"/>
          <a:sy n="97" d="100"/>
        </p:scale>
        <p:origin x="942" y="78"/>
      </p:cViewPr>
      <p:guideLst>
        <p:guide orient="horz" pos="213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A2FFA-ACC2-4648-B6E0-562B133EF42F}" type="datetimeFigureOut">
              <a:rPr lang="pt-BR" smtClean="0"/>
              <a:t>17/11/2020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EDB91-DF02-4E82-B269-99750289FC4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2061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of arrival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(ToA),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Angle of Arrival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(AoA),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Received Signal Strength Indicator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(RSSI) e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difference of Arrival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(TDoA). </a:t>
            </a:r>
          </a:p>
          <a:p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RSSI é um parâmetro que indica a potência do sinal de rádio recebido na EM da ERB. O seu valor é definido em dBm (decibéis relativos a um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miliwatt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num intervalo de -100 a 0. Quanto mais o valor for próximo de 0, mais forte é o sinal, i.e., mais próximo a EM está da ERB. A unidade dBm é medida em escala logarítmica, ou seja, pequenas mudanças de dBm podem causar uma redução ou aumento elevado em relação a força do sinal anterior. É notável que, como é utilizada essa escala, caso sejam usados diferentes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scanners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realizar as medições, e sabendo que o valor absoluto do RSSI pode variar de acordo com o fabricante. Isto pode implicar em mudanças bruscas na técnica de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fingerprinting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que ocasiona resultados inferiores aos esperados. </a:t>
            </a:r>
          </a:p>
          <a:p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Já o PD é um parâmetro de atraso de onda (ida e volta), que corresponde ao tempo que um sinal demora para chegar à ERB de um telefone móvel. O seu valor é definido por um número inteiro que varia de 0 a 56. Cada valor é mapeado por um intervalo de distância em passos de 234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EM para a ERB. Por exemplo, para as distâncias de [0, 234[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valor de PD = 0, já para as distâncias de [234, 468[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valor PD = 1 e assim sucessivamente. O último valor do PD é 56, e serve para todas as distâncias maiores que 13,1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km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[8].</a:t>
            </a:r>
          </a:p>
          <a:p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banco de dados, conhecido como C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orrelation Database 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(CDB) ou mapa de rádio, é construído na fase de treinamento (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off-line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Pode ser construído a partir de medições com um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scanner,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conforme a Figura 5 (a), ou com modelos de propagação, e.g., COST-231 ou ainda a partir de modelos de AM. Para realizar as medições é preciso de um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scanner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é responsável por processar os sinais de rádio recebidos da ERB e de um GPS para salvar os dados das coordenadas geográficas. 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DB91-DF02-4E82-B269-99750289FC4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0741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Sem o ponto 3, a contagem de amostras com gradientes pequenos seria 1-a (atualmente é b).</a:t>
            </a: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DB91-DF02-4E82-B269-99750289FC4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991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redução de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features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torna-se necessária, pois o problema que ocorre é devido a grande dimensionalidade do conjunto de dados (dezenas a milhares de dimensões), que ocorre em várias aplicações que utilizam AM e são dificilmente tratáveis.</a:t>
            </a:r>
          </a:p>
          <a:p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nunca assumem valores diferentes de zero simultaneamente [7]</a:t>
            </a:r>
          </a:p>
          <a:p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1ª parte pode ser provada com uma redução do problema de colorir o grafo [37], apresentada no Alg. 3 de [7], visto que o problema de identificar as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features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podem ser agrupadas é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NP-hard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Já a 2ª parte é a apresentada no Alg. 4 de [7].</a:t>
            </a:r>
          </a:p>
          <a:p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Tempo de construção do histograma:</a:t>
            </a:r>
            <a:r>
              <a:rPr lang="pt-BR" baseline="0" dirty="0" smtClean="0"/>
              <a:t> 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que torna a construção do histograma mais rápida e acelera a aprendizagem da árvore.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DB91-DF02-4E82-B269-99750289FC4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273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 </a:t>
                </a:r>
                <a:r>
                  <a:rPr lang="pt-BR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num_leaves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determina o número máximo de folhas em uma árvore, esse valor deve ser menor ou igual 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e>
                      <m:sup>
                        <m: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𝑚𝑎𝑥</m:t>
                        </m:r>
                        <m: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_</m:t>
                        </m:r>
                        <m: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𝑑𝑒𝑝𝑡h</m:t>
                        </m:r>
                        <m: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sup>
                    </m:sSup>
                    <m:r>
                      <a:rPr lang="pt-BR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</m:oMath>
                </a14:m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um valor maior que isso pode causar </a:t>
                </a:r>
                <a:r>
                  <a:rPr lang="pt-BR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overfitting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 </a:t>
                </a:r>
                <a:r>
                  <a:rPr lang="pt-BR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num_leaves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determina o número máximo de folhas em uma árvore, esse valor deve ser menor ou igual à </a:t>
                </a:r>
                <a:r>
                  <a:rPr lang="pt-B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2^((𝑚𝑎𝑥_𝑑𝑒𝑝𝑡ℎ)),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um valor maior que isso pode causar </a:t>
                </a:r>
                <a:r>
                  <a:rPr lang="pt-BR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overfitting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DB91-DF02-4E82-B269-99750289FC4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5283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grande maioria dos algoritmos de aprendizagem de árvore de decisão desenvolve árvores por </a:t>
            </a:r>
            <a:r>
              <a:rPr lang="pt-BR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level (depth)-wise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como </a:t>
            </a:r>
            <a:r>
              <a:rPr lang="pt-BR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XGBoost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é uma implementação do GBDT.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DB91-DF02-4E82-B269-99750289FC48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4079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Os algoritmos foram: SVR, </a:t>
            </a:r>
            <a:r>
              <a:rPr lang="pt-BR" dirty="0" err="1" smtClean="0"/>
              <a:t>kNN</a:t>
            </a:r>
            <a:r>
              <a:rPr lang="pt-BR" dirty="0" smtClean="0"/>
              <a:t> ponderado e não-ponderado, abordagem Bayesiana e </a:t>
            </a:r>
            <a:r>
              <a:rPr lang="pt-BR" dirty="0" err="1" smtClean="0"/>
              <a:t>perceptron</a:t>
            </a:r>
            <a:r>
              <a:rPr lang="pt-BR" dirty="0" smtClean="0"/>
              <a:t> </a:t>
            </a:r>
            <a:r>
              <a:rPr lang="pt-BR" dirty="0" err="1" smtClean="0"/>
              <a:t>multi-camadas</a:t>
            </a:r>
            <a:r>
              <a:rPr lang="pt-BR" dirty="0" smtClean="0"/>
              <a:t>. Os melhores resultados foram obtidos com o SVR. </a:t>
            </a:r>
          </a:p>
          <a:p>
            <a:endParaRPr lang="pt-BR" dirty="0" smtClean="0"/>
          </a:p>
          <a:p>
            <a:r>
              <a:rPr lang="pt-BR" dirty="0" smtClean="0"/>
              <a:t>Uso de teste manuais e Grid Search para ajuste</a:t>
            </a:r>
            <a:r>
              <a:rPr lang="pt-BR" baseline="0" dirty="0" smtClean="0"/>
              <a:t> dos paramentos dos algoritmos de machine </a:t>
            </a:r>
            <a:r>
              <a:rPr lang="pt-BR" baseline="0" dirty="0" err="1" smtClean="0"/>
              <a:t>learning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DB91-DF02-4E82-B269-99750289FC4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5956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PD é um parâmetro de atraso de onda (ida e volta), que corresponde ao tempo que um sinal demora para chegar à ERB de um telefone móvel. O seu valor é definido por um número inteiro que varia de 0 à 56. Cada valor é mapeado por um intervalo de distância em passos de 234 </a:t>
            </a:r>
            <a:r>
              <a:rPr lang="pt-BR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EM para a ERB. Por exemplo, para as distâncias de [0, 234[ </a:t>
            </a:r>
            <a:r>
              <a:rPr lang="pt-BR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valor de PD = 0, já para as distâncias de [234,468[ </a:t>
            </a:r>
            <a:r>
              <a:rPr lang="pt-BR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valor PD = 1 e assim sucessivamente. O último valor do PD é 56, e serve para todas as distâncias maiores que 13,1 </a:t>
            </a:r>
            <a:r>
              <a:rPr lang="pt-BR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km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[16].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DB91-DF02-4E82-B269-99750289FC48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3632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Etapa 4: Construir o mapa de cobertura (CDB):</a:t>
            </a:r>
            <a:r>
              <a:rPr lang="pt-BR" baseline="0" dirty="0" smtClean="0"/>
              <a:t> Possui coordenada geográfica (latitude, longitude), RSSI e PDs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 smtClean="0"/>
              <a:t>Etapa 7: Distância euclidiana, algoritmo de matching.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DB91-DF02-4E82-B269-99750289FC48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5441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 último, este experimento foi executado no sistema operacional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 10 Pro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num notebook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Dell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16 GB de memória RAM, com um SSD de 256 GB, processador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Intel Core i7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8ª geração e placa de vídeo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Nvidia GeForce MX130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medir as principais métricas deste trabalho, foi utilizado um módulo de </a:t>
            </a:r>
            <a:r>
              <a:rPr lang="pt-B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chamando de </a:t>
            </a:r>
            <a:r>
              <a:rPr lang="pt-B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memory-profiler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0.58.0 que é responsável por monitorar o consumo de memória durante a execução de todo o processo. 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DB91-DF02-4E82-B269-99750289FC48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4643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Tabela 4</a:t>
            </a:r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 médio, desvio padrão, erro máximo e erro mínimo de predição da posição da EM, em metros, para as técnicas FP-</a:t>
            </a:r>
            <a:r>
              <a:rPr lang="pt-B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Fingerprinting</a:t>
            </a:r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FP-SVR nos ambientes </a:t>
            </a:r>
            <a:r>
              <a:rPr lang="pt-B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Outdoor, Indoor</a:t>
            </a:r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pt-B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Indoor-Outdoor. </a:t>
            </a:r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média, desvio padrão, erro mínimo e máximo são obtidos por meio de validação cruzada com k = 5.</a:t>
            </a:r>
            <a:r>
              <a:rPr lang="pt-B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folds</a:t>
            </a:r>
            <a:endParaRPr lang="pt-BR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Podemos observar que nos ambientes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outdoor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indoor-outdoor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ocorreram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 maiores destaques com um aumento de acurácia de 11,50% e 10,82%, respectivamente. Já no ambiente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indoor 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ocorreu um aumento de 5,43%.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DB91-DF02-4E82-B269-99750289FC48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4547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análise do histograma mostra que em ambas as técnicas e nos três ambientes abordados, as amostras seguem o padrão da FCC, como ter uma acurácia de até 100 metros para 67% dos casos e de até 300 metros para 95% dos casos [38]. 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DB91-DF02-4E82-B269-99750289FC48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2292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 Figura 5 (a), é definida uma área de localização em forma retangular, dentro desta área em uma região com linha tracejada são feitas as medições com o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scanner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são representadas por pontos em preto. Após as medições é preciso definir o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grid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O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grid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pode ter dois formatos: O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grid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regular que é um quadrilátero que define a região de localização, e é dividido em células quadradas denominadas quadrículas [8], conforme a Figura 5 (b). Ou o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grid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irregular que pode assumir uma geometria mais adaptada ao método de localização. Neste trabalho, será utilizado o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grid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regular. O mapa de cobertura (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grid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deve sempre associar os atributos do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fingerprint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medido e/ou predito com uma coordenada geográfica (latitude e longitude). 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tamanho do quadrilátero pode ser definido pelas latitudes e longitudes mínimas e máximas da região de localização. Cada quadrícula do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grid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tem o mesmo tamanho, já a resolução (em metros) varia nos trabalhos, a resolução adotada neste trabalho é de um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grid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regular de 20 metros. A posição estimada da localização de cada quadrícula do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grid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estimada sempre no centro. Portanto, a resolução do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grid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um limitador da acurácia da técnica, pois é assumido que a EM está no centro da quadrícula [8].</a:t>
            </a:r>
          </a:p>
          <a:p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principais vantagens de construir um CDB apenas com medições do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scanner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 região de localização, é que os dados de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fingerprint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têm mais qualidade do que os de modelos de propagação. Visto que, os dados são coletados com o valor real naquele local e não são estimados por modelos matemáticos. Um problema de realizar as medições, é que é preciso da permissão para coletar os dados em propriedades privadas, no qual existem restrições de acesso. Ao construir o CDB sem as medições das propriedades privadas na região, pode ocasionar no CDB incompleto. Outro fato, são as mudanças na região de localização, que também são um problema como: construção de um novo prédio, implantação/retirada de uma antena, ou uma árvore derrubada. Com essas mudanças o CDB fica desatualizado, então é necessário realizar uma manutenção para atualizar o CDB com novas medições [8]. Porém as medições exigem muito esforço dos técnicos. Em contrapartida, a construção do CDB por meio de modelos de propagação ou AM tende a ser mais fácil. Pois, apenas é necessário atualizar os parâmetros da rede em caso de implantação/retirada de uma antena ou fazer menos medições em caso da construção de um novo prédio, pois essas medições seriam utilizadas para treinar o modelo novamente.</a:t>
            </a:r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pt-BR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Desse modo, as consultas no CDB tendem a demorar e exigir um aumento de poder computacional. Com o aumento das quadrículas do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grid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localização é necessário utilizar técnicas de filtragem de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fingerprint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Desse modo, é possível reduzir o espaço de busca dentro do CDB. Com um espaço de busca menor o tempo de busca e de processamento também diminui. 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DB91-DF02-4E82-B269-99750289FC4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12256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Vale ressaltar que essa técnica foi treinada com apenas com dados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outdoor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mas pode ser utilizada para predizer a posição da EM no ambiente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indoor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só não é possível identificar o andar em casos de edifícios. Também como visto na Tabela 4, era de se esperar que o desempenho piorasse quando a EM procurada passa do ambiente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outdoor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um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indoor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DB91-DF02-4E82-B269-99750289FC48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15260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Observa-se ainda, que a técnica proposta neste trabalho apresenta, em ambos os ambientes, uma quantidade maior de valores mais próximos da origem do que o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baseline.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Os valores concentram-se entre os erros de 0 a 100 m.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DB91-DF02-4E82-B269-99750289FC48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14276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FP-</a:t>
            </a:r>
            <a:r>
              <a:rPr lang="pt-BR" dirty="0" err="1" smtClean="0"/>
              <a:t>LightGBM</a:t>
            </a:r>
            <a:r>
              <a:rPr lang="pt-BR" dirty="0" smtClean="0"/>
              <a:t>:</a:t>
            </a:r>
            <a:r>
              <a:rPr lang="pt-BR" baseline="0" dirty="0" smtClean="0"/>
              <a:t> 43,7 segundos</a:t>
            </a:r>
          </a:p>
          <a:p>
            <a:r>
              <a:rPr lang="pt-BR" baseline="0" dirty="0" smtClean="0"/>
              <a:t>FP-SVR: 81,4 segundos</a:t>
            </a:r>
          </a:p>
          <a:p>
            <a:endParaRPr lang="pt-B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qual o eixo x é o tempo de execução, em segundos, do treinamento do algoritmo e o eixo y é a quantidade de memória consumida, em MiB, em um determinado instante de tempo. A linha azul no gráfico é o consumo de memória durante o período de execução do treinamento do algoritmo. Para gerar este gráfico são feitas amostras a cada 0,1 segundo. Observa-se a partir das duas Figuras que a técnica FP-SVR atingiu picos de memórias mais altos em relação a técnica FP-</a:t>
            </a:r>
            <a:r>
              <a:rPr lang="pt-B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LightGBM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DB91-DF02-4E82-B269-99750289FC48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6097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tempo de treinamento do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FP-</a:t>
            </a:r>
            <a:r>
              <a:rPr lang="pt-B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LightGBM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foi em média de 8,74 segundos, já o do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FP-SVR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teve uma média de 16,28 segundos. Assim, o tempo de treinamento do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FP-</a:t>
            </a:r>
            <a:r>
              <a:rPr lang="pt-B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LightGBM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foi 46,31% mais rápido em relação ao tempo de treinamento do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FP-SVR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Já na fase de teste, com a medição do tempo médio de 100 EMs, os tempos foram praticamente iguais para as duas técnicas, porém a busca no CDB construído pela técnica FP-</a:t>
            </a:r>
            <a:r>
              <a:rPr lang="pt-B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LightGBM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apresentou ser 2,57% mais veloz. Vale ressaltar que os resultados do tempo de treinamento e tempo de teste (100 EMs) é a média da validação cruzada com k = 5 </a:t>
            </a:r>
            <a:r>
              <a:rPr lang="pt-B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folds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técnica FP-</a:t>
            </a:r>
            <a:r>
              <a:rPr lang="pt-B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LightGBM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consumiu 12,33% menos memória do que a técnica FP-SVR. Com relação ao pico de memória a técnica FP-</a:t>
            </a:r>
            <a:r>
              <a:rPr lang="pt-B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LightGBM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também apresentou um pico de memória de 13,63% menor do que a técnica FP-SVR.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DB91-DF02-4E82-B269-99750289FC48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15462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redução do tempo de treinamento combinado com um aumento de acurácia oferece vantagens ao FP-</a:t>
            </a:r>
            <a:r>
              <a:rPr lang="pt-B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LightGBM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principalmente quando aplicado em redes de celulares menos densas. 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Redes rurais e suburbanas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DB91-DF02-4E82-B269-99750289FC48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32961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i="1" dirty="0" err="1" smtClean="0"/>
              <a:t>Max_bin</a:t>
            </a:r>
            <a:r>
              <a:rPr lang="pt-BR" i="1" dirty="0" smtClean="0"/>
              <a:t>: 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 number of bins that feature values will be bucketed in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number of bins may reduce training accuracy but may increase general power (deal with over-fitting)</a:t>
            </a:r>
          </a:p>
          <a:p>
            <a:endParaRPr lang="pt-BR" i="1" dirty="0" smtClean="0"/>
          </a:p>
          <a:p>
            <a:r>
              <a:rPr lang="pt-BR" i="1" dirty="0" err="1" smtClean="0"/>
              <a:t>early_stopping_round</a:t>
            </a:r>
            <a:r>
              <a:rPr lang="pt-BR" i="1" dirty="0" smtClean="0"/>
              <a:t>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 stop training if one metric of one validation data doesn’t improve in last </a:t>
            </a:r>
            <a:r>
              <a:rPr lang="en-US" dirty="0" err="1" smtClean="0">
                <a:effectLst/>
              </a:rPr>
              <a:t>early_stopping_round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rounds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i="1" dirty="0" err="1" smtClean="0"/>
              <a:t>max_delta_step</a:t>
            </a:r>
            <a:r>
              <a:rPr lang="pt-BR" i="1" dirty="0" smtClean="0"/>
              <a:t>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 to limit the max output of tree leaves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DB91-DF02-4E82-B269-99750289FC48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101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Essa técnica de radiolocalização consiste de duas fases: a fase treinamento (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off-line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a fase de teste (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on-line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[13], que são descritas na Figura 1</a:t>
            </a:r>
          </a:p>
          <a:p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DB91-DF02-4E82-B269-99750289FC4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5399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Figura 4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(a) Possíveis Hiperplanos que podem ser escolhidos para separar os rótulos de cada classe. (b) Hiperplano ótimo com a margem máxima entre os rótulos mais próximos de cada classe.</a:t>
            </a:r>
          </a:p>
          <a:p>
            <a:endParaRPr lang="pt-B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objetivo do algoritmo SVM, é encontrar um hiperplano em um espaço n-dimensional que separa os dados em diferentes classes. Na Figura 4 (a), são apresentados vários possíveis hiperplanos. Todavia, o ideal é encontrar a margem máxima que separa as duas classes, como na Figura 4 (b), pois assim encontramos o hiperplano ótimo. A margem é a distância do hiperplano até primeira instância de cada classe, cada instância que está em cima da linha pontilhada na Figura 4 (b) é conhecida como vetor de suporte. 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DB91-DF02-4E82-B269-99750289FC4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3043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Situações reais !=</a:t>
                </a:r>
                <a:r>
                  <a:rPr lang="pt-BR" baseline="0" dirty="0" smtClean="0"/>
                  <a:t> Problemas linearmente separáveis</a:t>
                </a:r>
                <a:endParaRPr lang="pt-BR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E: </a:t>
                </a:r>
                <a:r>
                  <a:rPr lang="pt-B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no qual tem o objetivo de encontrar uma função que tenha no máximo desvio </a:t>
                </a:r>
                <a14:m>
                  <m:oMath xmlns:m="http://schemas.openxmlformats.org/officeDocument/2006/math">
                    <m:r>
                      <a:rPr lang="pt-BR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𝜀</m:t>
                    </m:r>
                  </m:oMath>
                </a14:m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do alvo real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para todos os dados de treinamento. Enfim, o algoritmo </a:t>
                </a:r>
                <a14:m>
                  <m:oMath xmlns:m="http://schemas.openxmlformats.org/officeDocument/2006/math">
                    <m:r>
                      <a:rPr lang="pt-BR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𝜀</m:t>
                    </m:r>
                  </m:oMath>
                </a14:m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-SVR não aceita qualquer desvio maior que </a:t>
                </a:r>
                <a14:m>
                  <m:oMath xmlns:m="http://schemas.openxmlformats.org/officeDocument/2006/math">
                    <m:r>
                      <a:rPr lang="pt-BR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𝜀</m:t>
                    </m:r>
                  </m:oMath>
                </a14:m>
                <a:r>
                  <a:rPr lang="pt-B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entre o valor real e predito para os 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Dados de treinamento 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[6]</a:t>
                </a:r>
                <a:endParaRPr lang="pt-BR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C: Controla o </a:t>
                </a:r>
                <a:r>
                  <a:rPr lang="pt-BR" i="1" dirty="0" smtClean="0"/>
                  <a:t>trade-off</a:t>
                </a:r>
                <a:r>
                  <a:rPr lang="pt-BR" dirty="0" smtClean="0"/>
                  <a:t> entre minimizar erros de treinamento e controlar a complexidade do modelo.</a:t>
                </a:r>
              </a:p>
              <a:p>
                <a:endParaRPr lang="pt-BR" sz="1200" b="0" i="0" u="none" strike="noStrike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t-BR" sz="1200" b="0" i="0" u="none" strike="noStrike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Para valores maiores de C, uma margem menor será aceita, se a função de decisão for melhor em classificar todos os pontos de treinamento corrente, porém implica no </a:t>
                </a:r>
                <a:r>
                  <a:rPr lang="pt-BR" sz="1200" b="0" i="1" u="none" strike="noStrike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overfit</a:t>
                </a:r>
                <a:r>
                  <a:rPr lang="pt-BR" sz="1200" b="0" i="0" u="none" strike="noStrike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do modelo. Já para valores menores de C, é preciso uma margem maior o que pode afetar a precisão do treinamento, causando mais erros de predição [27]. </a:t>
                </a:r>
              </a:p>
              <a:p>
                <a:endParaRPr lang="pt-BR" sz="1200" b="0" i="0" u="none" strike="noStrike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t-BR" sz="1200" b="0" i="0" u="none" strike="noStrike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De acordo com (11) e (12), percebemos que e C definem a complexidade do modelo de treinamento do SVM. </a:t>
                </a:r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Situações reais !=</a:t>
                </a:r>
                <a:r>
                  <a:rPr lang="pt-BR" baseline="0" dirty="0" smtClean="0"/>
                  <a:t> Problemas linearmente separáveis</a:t>
                </a:r>
                <a:endParaRPr lang="pt-BR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E: </a:t>
                </a:r>
                <a:r>
                  <a:rPr lang="pt-B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no qual tem o objetivo de encontrar uma função que tenha no máximo desvio </a:t>
                </a:r>
                <a:r>
                  <a:rPr lang="pt-B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𝜀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do alvo real </a:t>
                </a:r>
                <a:r>
                  <a:rPr lang="pt-B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𝑦_𝑖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para todos os dados de treinamento. Enfim, o algoritmo </a:t>
                </a:r>
                <a:r>
                  <a:rPr lang="pt-B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𝜀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-SVR não aceita qualquer desvio maior que </a:t>
                </a:r>
                <a:r>
                  <a:rPr lang="pt-B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𝜀</a:t>
                </a:r>
                <a:r>
                  <a:rPr lang="pt-B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entre o valor real e predito para os 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Dados de treinamento 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[6]</a:t>
                </a:r>
                <a:endParaRPr lang="pt-BR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C: Controla o </a:t>
                </a:r>
                <a:r>
                  <a:rPr lang="pt-BR" i="1" dirty="0" smtClean="0"/>
                  <a:t>trade-off</a:t>
                </a:r>
                <a:r>
                  <a:rPr lang="pt-BR" dirty="0" smtClean="0"/>
                  <a:t> entre minimizar erros de treinamento e controlar a complexidade do modelo.</a:t>
                </a:r>
              </a:p>
              <a:p>
                <a:endParaRPr lang="pt-BR" sz="1200" b="0" i="0" u="none" strike="noStrike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t-BR" sz="1200" b="0" i="0" u="none" strike="noStrike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Para valores maiores de C, uma margem menor será aceita, se a função de decisão for melhor em classificar todos os pontos de treinamento corrente, porém implica no </a:t>
                </a:r>
                <a:r>
                  <a:rPr lang="pt-BR" sz="1200" b="0" i="1" u="none" strike="noStrike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overfit</a:t>
                </a:r>
                <a:r>
                  <a:rPr lang="pt-BR" sz="1200" b="0" i="0" u="none" strike="noStrike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do modelo. Já para valores menores de C, é preciso uma margem maior o que pode afetar a precisão do treinamento, causando mais erros de predição [27]. </a:t>
                </a:r>
              </a:p>
              <a:p>
                <a:endParaRPr lang="pt-BR" sz="1200" b="0" i="0" u="none" strike="noStrike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t-BR" sz="1200" b="0" i="0" u="none" strike="noStrike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De acordo com (11) e (12), percebemos que e C definem a complexidade do modelo de treinamento do SVM. 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DB91-DF02-4E82-B269-99750289FC4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7390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duas técnicas GOSS e EFB lidam com um grande número de instâncias de dados e com um grande número de </a:t>
            </a:r>
            <a:r>
              <a:rPr lang="pt-BR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features 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respectivamente. 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DB91-DF02-4E82-B269-99750289FC4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854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DB91-DF02-4E82-B269-99750289FC4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4144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 GBDT [34] é um algoritmo de AM que apresenta vantagens devido a sua eficiência, acurácia e interpretabilidade. Porém, atualmente este algoritmo está lidando com desafios da </a:t>
                </a:r>
                <a:r>
                  <a:rPr lang="pt-BR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big data</a:t>
                </a:r>
                <a:r>
                  <a:rPr lang="pt-B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principalmente no </a:t>
                </a:r>
                <a:r>
                  <a:rPr lang="pt-BR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trade-off</a:t>
                </a:r>
                <a:r>
                  <a:rPr lang="pt-B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entre precisão e eficiência [7], o que torna as implementações mais demoradas.</a:t>
                </a:r>
              </a:p>
              <a:p>
                <a:endParaRPr lang="pt-BR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pt-BR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t-B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 algoritmo </a:t>
                </a:r>
                <a:r>
                  <a:rPr lang="pt-BR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pre-sorted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é simples e pode encontrar os pontos de divisão ideais, porém, é ineficiente na velocidade de treinamento e no consumo de memória [7]. Já o algoritmo </a:t>
                </a:r>
                <a:r>
                  <a:rPr lang="pt-BR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histogram-based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é mais eficiente no consumo de memória e na velocidade de treinamento, porém não possui soluções de otimização esparsas eficientes [7]. </a:t>
                </a:r>
                <a:endParaRPr lang="pt-BR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pt-BR" sz="1200" i="1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t-BR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XGBoost</a:t>
                </a:r>
                <a:r>
                  <a:rPr lang="pt-B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[35] é um algoritmo que utiliza GBDT, e suporta o algoritmo </a:t>
                </a:r>
                <a:r>
                  <a:rPr lang="pt-BR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pre-sorted 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 o </a:t>
                </a:r>
                <a:r>
                  <a:rPr lang="pt-BR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histogram-based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Já o </a:t>
                </a:r>
                <a:r>
                  <a:rPr lang="pt-BR" sz="1200" i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LightGBM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usa </a:t>
                </a:r>
                <a:r>
                  <a:rPr lang="pt-BR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histogram-based</a:t>
                </a:r>
                <a14:m>
                  <m:oMath xmlns:m="http://schemas.openxmlformats.org/officeDocument/2006/math">
                    <m:r>
                      <a:rPr lang="pt-BR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</m:oMath>
                </a14:m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O pseudocódigo do </a:t>
                </a:r>
                <a:r>
                  <a:rPr lang="pt-BR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histogram-based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pode ser encontrado </a:t>
                </a:r>
                <a:r>
                  <a:rPr lang="pt-B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no</a:t>
                </a:r>
                <a:r>
                  <a:rPr lang="pt-BR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artigo do </a:t>
                </a:r>
                <a:r>
                  <a:rPr lang="pt-BR" sz="1200" kern="1200" baseline="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LightGBM</a:t>
                </a:r>
                <a:r>
                  <a:rPr lang="pt-B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 GBDT [34] é um algoritmo de AM que apresenta vantagens devido a sua eficiência, acurácia e interpretabilidade. Porém, atualmente este algoritmo está lidando com desafios da </a:t>
                </a:r>
                <a:r>
                  <a:rPr lang="pt-BR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big data</a:t>
                </a:r>
                <a:r>
                  <a:rPr lang="pt-B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principalmente no </a:t>
                </a:r>
                <a:r>
                  <a:rPr lang="pt-BR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trade-off</a:t>
                </a:r>
                <a:r>
                  <a:rPr lang="pt-B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entre precisão e eficiência [7], o que torna as implementações mais demoradas.</a:t>
                </a:r>
              </a:p>
              <a:p>
                <a:endParaRPr lang="pt-BR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pt-BR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t-B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 algoritmo </a:t>
                </a:r>
                <a:r>
                  <a:rPr lang="pt-BR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pre-sorted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é simples e pode encontrar os pontos de divisão ideais, porém, é ineficiente na velocidade de treinamento e no consumo de memória [7]. Já o algoritmo </a:t>
                </a:r>
                <a:r>
                  <a:rPr lang="pt-BR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histogram-based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é mais eficiente no consumo de memória e na velocidade de treinamento, porém não possui soluções de otimização esparsas eficientes [7]. </a:t>
                </a:r>
                <a:endParaRPr lang="pt-BR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pt-BR" sz="1200" i="1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t-BR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XGBoost</a:t>
                </a:r>
                <a:r>
                  <a:rPr lang="pt-B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[35] é um algoritmo que utiliza GBDT, e suporta o algoritmo </a:t>
                </a:r>
                <a:r>
                  <a:rPr lang="pt-BR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pre-sorted 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 o </a:t>
                </a:r>
                <a:r>
                  <a:rPr lang="pt-BR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histogram-based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Já o </a:t>
                </a:r>
                <a:r>
                  <a:rPr lang="pt-BR" sz="1200" i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LightGBM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usa </a:t>
                </a:r>
                <a:r>
                  <a:rPr lang="pt-BR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histogram-based</a:t>
                </a:r>
                <a:r>
                  <a:rPr lang="pt-B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O pseudocódigo do </a:t>
                </a:r>
                <a:r>
                  <a:rPr lang="pt-BR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histogram-based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pode ser encontrado </a:t>
                </a:r>
                <a:r>
                  <a:rPr lang="pt-B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no</a:t>
                </a:r>
                <a:r>
                  <a:rPr lang="pt-BR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artigo do </a:t>
                </a:r>
                <a:r>
                  <a:rPr lang="pt-BR" sz="1200" kern="1200" baseline="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LightGBM</a:t>
                </a:r>
                <a:r>
                  <a:rPr lang="pt-B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DB91-DF02-4E82-B269-99750289FC4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623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instâncias com gradientes pequenos são bem treinadas (erro de treinamento pequeno), e as instâncias com gradientes grandes são mal treinadas (erro de treinamento grande). Então, o GOSS mantém todas as instâncias com gradientes grandes e realiza uma amostragem aleatória nas instâncias com gradientes pequenos [7].</a:t>
            </a:r>
            <a:endParaRPr lang="pt-BR" dirty="0" smtClean="0"/>
          </a:p>
          <a:p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Uma abordagem ingênua para reduzir a resolução é descartar instâncias com gradientes pequenos focalizando apenas as instâncias com gradientes grandes, mas isso alteraria a distribuição de dados.</a:t>
            </a: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DB91-DF02-4E82-B269-99750289FC4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464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202C-A5B6-4562-B338-5BE8F533F3AC}" type="datetimeFigureOut">
              <a:rPr lang="pt-BR" smtClean="0"/>
              <a:t>17/11/2020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206-DF42-4B30-9DD8-44A0A0419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169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202C-A5B6-4562-B338-5BE8F533F3AC}" type="datetimeFigureOut">
              <a:rPr lang="pt-BR" smtClean="0"/>
              <a:t>17/11/2020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206-DF42-4B30-9DD8-44A0A0419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357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202C-A5B6-4562-B338-5BE8F533F3AC}" type="datetimeFigureOut">
              <a:rPr lang="pt-BR" smtClean="0"/>
              <a:t>17/11/2020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206-DF42-4B30-9DD8-44A0A0419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452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202C-A5B6-4562-B338-5BE8F533F3AC}" type="datetimeFigureOut">
              <a:rPr lang="pt-BR" smtClean="0"/>
              <a:t>17/11/2020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206-DF42-4B30-9DD8-44A0A0419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037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202C-A5B6-4562-B338-5BE8F533F3AC}" type="datetimeFigureOut">
              <a:rPr lang="pt-BR" smtClean="0"/>
              <a:t>17/11/2020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206-DF42-4B30-9DD8-44A0A0419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05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202C-A5B6-4562-B338-5BE8F533F3AC}" type="datetimeFigureOut">
              <a:rPr lang="pt-BR" smtClean="0"/>
              <a:t>17/11/2020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206-DF42-4B30-9DD8-44A0A0419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262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202C-A5B6-4562-B338-5BE8F533F3AC}" type="datetimeFigureOut">
              <a:rPr lang="pt-BR" smtClean="0"/>
              <a:t>17/11/2020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206-DF42-4B30-9DD8-44A0A0419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497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202C-A5B6-4562-B338-5BE8F533F3AC}" type="datetimeFigureOut">
              <a:rPr lang="pt-BR" smtClean="0"/>
              <a:t>17/11/2020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206-DF42-4B30-9DD8-44A0A0419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759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202C-A5B6-4562-B338-5BE8F533F3AC}" type="datetimeFigureOut">
              <a:rPr lang="pt-BR" smtClean="0"/>
              <a:t>17/11/2020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206-DF42-4B30-9DD8-44A0A0419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31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202C-A5B6-4562-B338-5BE8F533F3AC}" type="datetimeFigureOut">
              <a:rPr lang="pt-BR" smtClean="0"/>
              <a:t>17/11/2020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206-DF42-4B30-9DD8-44A0A0419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0044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202C-A5B6-4562-B338-5BE8F533F3AC}" type="datetimeFigureOut">
              <a:rPr lang="pt-BR" smtClean="0"/>
              <a:t>17/11/2020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206-DF42-4B30-9DD8-44A0A0419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139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9202C-A5B6-4562-B338-5BE8F533F3AC}" type="datetimeFigureOut">
              <a:rPr lang="pt-BR" smtClean="0"/>
              <a:t>17/11/2020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18206-DF42-4B30-9DD8-44A0A0419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314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eg"/><Relationship Id="rId5" Type="http://schemas.openxmlformats.org/officeDocument/2006/relationships/image" Target="../media/image2.jp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eg"/><Relationship Id="rId5" Type="http://schemas.openxmlformats.org/officeDocument/2006/relationships/image" Target="../media/image2.jp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eg"/><Relationship Id="rId5" Type="http://schemas.openxmlformats.org/officeDocument/2006/relationships/image" Target="../media/image2.jpg"/><Relationship Id="rId4" Type="http://schemas.openxmlformats.org/officeDocument/2006/relationships/image" Target="../media/image1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eg"/><Relationship Id="rId5" Type="http://schemas.openxmlformats.org/officeDocument/2006/relationships/image" Target="../media/image2.jp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.jpg"/><Relationship Id="rId10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jpeg"/><Relationship Id="rId5" Type="http://schemas.openxmlformats.org/officeDocument/2006/relationships/image" Target="../media/image2.jp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12" Type="http://schemas.openxmlformats.org/officeDocument/2006/relationships/image" Target="../media/image2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3.jpeg"/><Relationship Id="rId5" Type="http://schemas.openxmlformats.org/officeDocument/2006/relationships/image" Target="../media/image21.png"/><Relationship Id="rId10" Type="http://schemas.openxmlformats.org/officeDocument/2006/relationships/image" Target="../media/image2.jp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eg"/><Relationship Id="rId5" Type="http://schemas.openxmlformats.org/officeDocument/2006/relationships/image" Target="../media/image2.jp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eg"/><Relationship Id="rId5" Type="http://schemas.openxmlformats.org/officeDocument/2006/relationships/image" Target="../media/image2.jp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eg"/><Relationship Id="rId5" Type="http://schemas.openxmlformats.org/officeDocument/2006/relationships/image" Target="../media/image2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Algoritmo de Localização Outdoor e Indoor Fingerprinting para Estações Móveis baseado em LightGBM</a:t>
            </a:r>
            <a:endParaRPr lang="pt-BR" sz="3600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bg1">
                    <a:lumMod val="50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Douglas Tavares Ribeiro Paulino Silva</a:t>
            </a:r>
          </a:p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Orientador: Daniel Carvalho da Cunha</a:t>
            </a:r>
            <a:endParaRPr lang="pt-BR" dirty="0">
              <a:solidFill>
                <a:schemeClr val="bg1">
                  <a:lumMod val="5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615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/>
          <a:lstStyle/>
          <a:p>
            <a:pPr algn="ctr"/>
            <a:r>
              <a:rPr lang="pt-BR" b="1" i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Support Vector Machine </a:t>
            </a:r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(SVM)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10882745" cy="4351338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>
                    <a:ea typeface="Cambria Math" panose="02040503050406030204" pitchFamily="18" charset="0"/>
                  </a:rPr>
                  <a:t>RBF: </a:t>
                </a:r>
                <a:r>
                  <a:rPr lang="pt-BR" dirty="0">
                    <a:ea typeface="Cambria Math" panose="02040503050406030204" pitchFamily="18" charset="0"/>
                  </a:rPr>
                  <a:t>Função de Kernel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|)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pt-BR" dirty="0"/>
              </a:p>
              <a:p>
                <a:r>
                  <a:rPr lang="pt-BR" b="1" dirty="0"/>
                  <a:t>Maximizar: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𝑚𝑎𝑟𝑔𝑒𝑚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||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𝐶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pt-BR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pt-BR" b="1" dirty="0" smtClean="0"/>
                  <a:t>: </a:t>
                </a:r>
                <a:r>
                  <a:rPr lang="pt-BR" dirty="0" smtClean="0"/>
                  <a:t>Aumenta a sensibilidade do SVM</a:t>
                </a:r>
              </a:p>
              <a:p>
                <a:r>
                  <a:rPr lang="pt-BR" b="1" dirty="0" smtClean="0"/>
                  <a:t>C: </a:t>
                </a:r>
                <a:r>
                  <a:rPr lang="pt-BR" dirty="0" smtClean="0"/>
                  <a:t>Controla o comprometimento entre as margens grandes e pequenas violações de margem</a:t>
                </a:r>
              </a:p>
              <a:p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pt-BR" b="1" dirty="0" smtClean="0"/>
                  <a:t>: </a:t>
                </a:r>
                <a:r>
                  <a:rPr lang="pt-BR" dirty="0" smtClean="0"/>
                  <a:t>Define até onde um único exemplo de treinamento influência no modelo.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:endParaRPr lang="pt-BR" dirty="0" smtClean="0">
                  <a:ea typeface="Cambria Math" panose="02040503050406030204" pitchFamily="18" charset="0"/>
                </a:endParaRPr>
              </a:p>
              <a:p>
                <a:endParaRPr lang="pt-BR" dirty="0" smtClean="0"/>
              </a:p>
              <a:p>
                <a:endParaRPr lang="pt-BR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10882745" cy="4351338"/>
              </a:xfrm>
              <a:blipFill>
                <a:blip r:embed="rId4"/>
                <a:stretch>
                  <a:fillRect l="-952" t="-56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210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/>
          <a:lstStyle/>
          <a:p>
            <a:pPr algn="ctr"/>
            <a:r>
              <a:rPr lang="pt-BR" b="1" i="1" dirty="0" err="1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LightGB</a:t>
            </a:r>
            <a:r>
              <a:rPr lang="pt-BR" b="1" i="1" dirty="0" err="1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</a:t>
            </a:r>
            <a:endParaRPr lang="pt-BR" b="1" i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882745" cy="4351338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Desenvolvido pela equipe da </a:t>
            </a:r>
            <a:r>
              <a:rPr lang="pt-BR" i="1" dirty="0" smtClean="0"/>
              <a:t>Microsoft</a:t>
            </a:r>
            <a:r>
              <a:rPr lang="pt-BR" dirty="0" smtClean="0"/>
              <a:t>;</a:t>
            </a:r>
          </a:p>
          <a:p>
            <a:r>
              <a:rPr lang="pt-BR" dirty="0" smtClean="0"/>
              <a:t>Utilizado em muitas competições de AM, tendo destaque nas soluções vencedoras do </a:t>
            </a:r>
            <a:r>
              <a:rPr lang="pt-BR" i="1" dirty="0" smtClean="0"/>
              <a:t>Kaggle</a:t>
            </a:r>
            <a:r>
              <a:rPr lang="pt-BR" dirty="0" smtClean="0"/>
              <a:t>;</a:t>
            </a:r>
            <a:endParaRPr lang="pt-BR" dirty="0"/>
          </a:p>
          <a:p>
            <a:r>
              <a:rPr lang="pt-BR" dirty="0"/>
              <a:t>Acelera o processo de treinamento do GBDT convencional em até mais de 20 vezes, ao mesmo tempo que atinge quase a mesma </a:t>
            </a:r>
            <a:r>
              <a:rPr lang="pt-BR" dirty="0" smtClean="0"/>
              <a:t>precisão</a:t>
            </a:r>
            <a:r>
              <a:rPr lang="pt-BR" dirty="0"/>
              <a:t>;</a:t>
            </a:r>
            <a:endParaRPr lang="pt-BR" dirty="0" smtClean="0"/>
          </a:p>
          <a:p>
            <a:r>
              <a:rPr lang="pt-BR" dirty="0" smtClean="0"/>
              <a:t>Baseado em dois algoritmos </a:t>
            </a:r>
            <a:r>
              <a:rPr lang="en-US" b="1" i="1" dirty="0"/>
              <a:t>Gradient-based One Side Sampling</a:t>
            </a:r>
            <a:r>
              <a:rPr lang="en-US" dirty="0"/>
              <a:t> (GOSS) e </a:t>
            </a:r>
            <a:r>
              <a:rPr lang="en-US" b="1" i="1" dirty="0"/>
              <a:t>Exclusive Feature Bundling</a:t>
            </a:r>
            <a:r>
              <a:rPr lang="en-US" b="1" dirty="0"/>
              <a:t> </a:t>
            </a:r>
            <a:r>
              <a:rPr lang="en-US" dirty="0"/>
              <a:t>(EFB</a:t>
            </a:r>
            <a:r>
              <a:rPr lang="en-US" dirty="0" smtClean="0"/>
              <a:t>);</a:t>
            </a:r>
            <a:endParaRPr lang="pt-BR" dirty="0" smtClean="0"/>
          </a:p>
          <a:p>
            <a:r>
              <a:rPr lang="pt-BR" dirty="0" smtClean="0"/>
              <a:t>Eficiente em várias etapas: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Maior velocidade, menor uso de memória, melhor precisão;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Suporte à aprendizagem paralela e GPU.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/>
          <a:srcRect l="945" t="3756" r="984" b="9512"/>
          <a:stretch/>
        </p:blipFill>
        <p:spPr>
          <a:xfrm>
            <a:off x="7013253" y="1825625"/>
            <a:ext cx="1847635" cy="4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0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28551" y="152776"/>
            <a:ext cx="9442385" cy="969588"/>
          </a:xfrm>
        </p:spPr>
        <p:txBody>
          <a:bodyPr/>
          <a:lstStyle/>
          <a:p>
            <a:pPr algn="ctr"/>
            <a:r>
              <a:rPr lang="pt-BR" b="1" i="1" dirty="0" err="1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LightGB</a:t>
            </a:r>
            <a:r>
              <a:rPr lang="pt-BR" b="1" i="1" dirty="0" err="1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</a:t>
            </a:r>
            <a:endParaRPr lang="pt-BR" b="1" i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000" dirty="0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XGBoost implementação do GBDT crescimento por </a:t>
            </a:r>
            <a:r>
              <a:rPr lang="pt-BR" sz="2000" i="1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level (depth)-wise</a:t>
            </a:r>
            <a:r>
              <a:rPr lang="pt-BR" sz="2000" dirty="0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:</a:t>
            </a:r>
            <a:endParaRPr lang="pt-BR" sz="2000" dirty="0">
              <a:solidFill>
                <a:srgbClr val="FF00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000" i="1" dirty="0" err="1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LightGBM</a:t>
            </a:r>
            <a:r>
              <a:rPr lang="pt-BR" sz="2000" i="1" dirty="0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pt-BR" sz="2000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crescimento por </a:t>
            </a:r>
            <a:r>
              <a:rPr lang="pt-BR" sz="2000" i="1" dirty="0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leaf-wise (best-first)</a:t>
            </a:r>
            <a:r>
              <a:rPr lang="pt-BR" sz="2000" dirty="0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:</a:t>
            </a:r>
            <a:endParaRPr lang="pt-BR" sz="2000" dirty="0">
              <a:solidFill>
                <a:srgbClr val="FF00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grpSp>
        <p:nvGrpSpPr>
          <p:cNvPr id="10" name="Group 9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  <p:pic>
        <p:nvPicPr>
          <p:cNvPr id="1026" name="Picture 2" descr="_images/level-wise.png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59"/>
          <a:stretch/>
        </p:blipFill>
        <p:spPr bwMode="auto">
          <a:xfrm>
            <a:off x="1145799" y="3077420"/>
            <a:ext cx="4545763" cy="144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_images/leaf-wise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80"/>
          <a:stretch/>
        </p:blipFill>
        <p:spPr bwMode="auto">
          <a:xfrm>
            <a:off x="6156651" y="3071988"/>
            <a:ext cx="5214285" cy="1472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06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i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Gradient Boosting Decision Tree </a:t>
            </a:r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(GBDT)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882745" cy="4351338"/>
          </a:xfrm>
        </p:spPr>
        <p:txBody>
          <a:bodyPr>
            <a:normAutofit/>
          </a:bodyPr>
          <a:lstStyle/>
          <a:p>
            <a:r>
              <a:rPr lang="pt-BR" dirty="0"/>
              <a:t>O GBDT cria árvores de decisão sequenciais e cada árvore é construída com base no erro residual (erros até a iteração atual) da árvore </a:t>
            </a:r>
            <a:r>
              <a:rPr lang="pt-BR" dirty="0" smtClean="0"/>
              <a:t>anterior;</a:t>
            </a:r>
          </a:p>
          <a:p>
            <a:r>
              <a:rPr lang="pt-BR" dirty="0"/>
              <a:t>A parte mais demorada do algoritmo, é a árvore de decisão encontrar os melhores pontos de divisão (</a:t>
            </a:r>
            <a:r>
              <a:rPr lang="pt-BR" i="1" dirty="0"/>
              <a:t>splits</a:t>
            </a:r>
            <a:r>
              <a:rPr lang="pt-BR" dirty="0" smtClean="0"/>
              <a:t>);</a:t>
            </a:r>
          </a:p>
          <a:p>
            <a:r>
              <a:rPr lang="pt-BR" dirty="0"/>
              <a:t>Os </a:t>
            </a:r>
            <a:r>
              <a:rPr lang="pt-BR" i="1" dirty="0"/>
              <a:t>splits</a:t>
            </a:r>
            <a:r>
              <a:rPr lang="pt-BR" dirty="0"/>
              <a:t> são os valores das </a:t>
            </a:r>
            <a:r>
              <a:rPr lang="pt-BR" i="1" dirty="0"/>
              <a:t>features</a:t>
            </a:r>
            <a:r>
              <a:rPr lang="pt-BR" dirty="0"/>
              <a:t> de treinamento, o qual definem como os dados são divididos nos nós da árvore</a:t>
            </a:r>
            <a:r>
              <a:rPr lang="pt-BR" dirty="0" smtClean="0"/>
              <a:t>.</a:t>
            </a:r>
          </a:p>
          <a:p>
            <a:r>
              <a:rPr lang="pt-BR" dirty="0"/>
              <a:t>Os principais algoritmos que encontram os pontos de divisão (</a:t>
            </a:r>
            <a:r>
              <a:rPr lang="pt-BR" i="1" dirty="0"/>
              <a:t>split</a:t>
            </a:r>
            <a:r>
              <a:rPr lang="pt-BR" dirty="0"/>
              <a:t>) são: o algoritmo </a:t>
            </a:r>
            <a:r>
              <a:rPr lang="pt-BR" i="1" dirty="0"/>
              <a:t>pre-sorted </a:t>
            </a:r>
            <a:r>
              <a:rPr lang="pt-BR" dirty="0"/>
              <a:t>e o </a:t>
            </a:r>
            <a:r>
              <a:rPr lang="pt-BR" i="1" dirty="0" smtClean="0"/>
              <a:t>histogram-based.</a:t>
            </a:r>
            <a:endParaRPr lang="pt-BR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523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Gradient-based One Side Sampling</a:t>
            </a:r>
            <a:r>
              <a:rPr lang="en-US" b="1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(GOSS)</a:t>
            </a:r>
            <a:endParaRPr lang="pt-BR" b="1" dirty="0">
              <a:solidFill>
                <a:srgbClr val="FF00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882745" cy="4351338"/>
          </a:xfrm>
        </p:spPr>
        <p:txBody>
          <a:bodyPr>
            <a:normAutofit/>
          </a:bodyPr>
          <a:lstStyle/>
          <a:p>
            <a:r>
              <a:rPr lang="pt-BR" dirty="0"/>
              <a:t>Responsável por encontrar um equilíbrio entre reduzir os números de instâncias e manter a acurácia da árvore de decisão;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Método que faz </a:t>
            </a:r>
            <a:r>
              <a:rPr lang="pt-BR" dirty="0"/>
              <a:t>amostragem das instâncias com base nos </a:t>
            </a:r>
            <a:r>
              <a:rPr lang="pt-BR" dirty="0" smtClean="0"/>
              <a:t>gradientes;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 </a:t>
            </a:r>
            <a:r>
              <a:rPr lang="pt-BR" dirty="0" smtClean="0"/>
              <a:t>Para </a:t>
            </a:r>
            <a:r>
              <a:rPr lang="pt-BR" dirty="0"/>
              <a:t>garantir que não altere a distribuição dos </a:t>
            </a:r>
            <a:r>
              <a:rPr lang="pt-BR" dirty="0" smtClean="0"/>
              <a:t>dados: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Retém instâncias com gradientes grandes enquanto realiza amostragem aleatória em instâncias com gradientes pequenos.</a:t>
            </a:r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333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Gradient-based One Side Sampling</a:t>
            </a:r>
            <a:r>
              <a:rPr lang="en-US" b="1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(GOSS)</a:t>
            </a:r>
            <a:endParaRPr lang="pt-BR" b="1" dirty="0">
              <a:solidFill>
                <a:srgbClr val="FF00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10882745" cy="4351338"/>
              </a:xfrm>
            </p:spPr>
            <p:txBody>
              <a:bodyPr>
                <a:normAutofit fontScale="92500"/>
              </a:bodyPr>
              <a:lstStyle/>
              <a:p>
                <a:pPr marL="514350" indent="-514350" algn="just">
                  <a:buFont typeface="+mj-lt"/>
                  <a:buAutoNum type="arabicPeriod"/>
                </a:pPr>
                <a:r>
                  <a:rPr lang="pt-BR" dirty="0" smtClean="0"/>
                  <a:t>Classifique </a:t>
                </a:r>
                <a:r>
                  <a:rPr lang="pt-BR" dirty="0"/>
                  <a:t>as instâncias de acordo com gradientes absolutos em ordem </a:t>
                </a:r>
                <a:r>
                  <a:rPr lang="pt-BR" dirty="0" smtClean="0"/>
                  <a:t>decrescente.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dirty="0" smtClean="0"/>
                  <a:t>Selecione </a:t>
                </a:r>
                <a:r>
                  <a:rPr lang="pt-BR" dirty="0"/>
                  <a:t>as instâncias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∗100%)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superiores. [</a:t>
                </a:r>
                <a:r>
                  <a:rPr lang="pt-BR" dirty="0" smtClean="0"/>
                  <a:t>Gradientes grandes].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dirty="0" smtClean="0"/>
                  <a:t>Amostra aleatoriamente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∗100%)</m:t>
                    </m:r>
                  </m:oMath>
                </a14:m>
                <a:r>
                  <a:rPr lang="pt-BR" dirty="0"/>
                  <a:t>das instâncias do restante dos dados. Isso reduzirá a contribuição de exemplos bem treinados por um fator de b (b &lt;</a:t>
                </a:r>
                <a:r>
                  <a:rPr lang="pt-BR" dirty="0" smtClean="0"/>
                  <a:t>1)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dirty="0" smtClean="0"/>
                  <a:t>Para </a:t>
                </a:r>
                <a:r>
                  <a:rPr lang="pt-BR" dirty="0"/>
                  <a:t>manter a distribuição original, o </a:t>
                </a:r>
                <a:r>
                  <a:rPr lang="pt-BR" dirty="0" err="1"/>
                  <a:t>LightGBM</a:t>
                </a:r>
                <a:r>
                  <a:rPr lang="pt-BR" dirty="0"/>
                  <a:t> amplifica a contribuição das amostras com pequenos gradientes por uma constante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(1 −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para colocar mais foco nas instâncias sub-treinadas. Isso coloca mais foco nas instâncias mal treinadas, sem alterar muito a distribuição de dados.</a:t>
                </a:r>
                <a:endParaRPr lang="pt-BR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10882745" cy="4351338"/>
              </a:xfrm>
              <a:blipFill>
                <a:blip r:embed="rId4"/>
                <a:stretch>
                  <a:fillRect l="-1008" t="-2241" r="-952" b="-2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101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>
            <a:norm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Exclusive Feature Bundling </a:t>
            </a:r>
            <a:r>
              <a:rPr lang="en-US" b="1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(EFB</a:t>
            </a:r>
            <a:r>
              <a:rPr lang="en-US" b="1" dirty="0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):</a:t>
            </a:r>
            <a:endParaRPr lang="pt-BR" b="1" dirty="0">
              <a:solidFill>
                <a:srgbClr val="FF00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10882745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Responsável por reduzir o número de </a:t>
                </a:r>
                <a:r>
                  <a:rPr lang="pt-BR" i="1" dirty="0" smtClean="0"/>
                  <a:t>features: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pt-BR" i="1" dirty="0"/>
                  <a:t> </a:t>
                </a:r>
                <a:r>
                  <a:rPr lang="pt-BR" dirty="0" smtClean="0"/>
                  <a:t>Muitas </a:t>
                </a:r>
                <a:r>
                  <a:rPr lang="pt-BR" i="1" dirty="0" smtClean="0"/>
                  <a:t>features</a:t>
                </a:r>
                <a:r>
                  <a:rPr lang="pt-BR" dirty="0" smtClean="0"/>
                  <a:t> são mutuamente exclusivas;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pt-BR" i="1" dirty="0"/>
                  <a:t> </a:t>
                </a:r>
                <a:r>
                  <a:rPr lang="pt-BR" dirty="0" smtClean="0"/>
                  <a:t>É possível agrupar as features que são mutuamente exclusivas em uma única </a:t>
                </a:r>
                <a:r>
                  <a:rPr lang="pt-BR" i="1" dirty="0" smtClean="0"/>
                  <a:t>feature;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pt-BR" dirty="0" smtClean="0"/>
                  <a:t>O agrupamento é conhecido como </a:t>
                </a:r>
                <a:r>
                  <a:rPr lang="pt-BR" i="1" dirty="0" smtClean="0"/>
                  <a:t>bundle</a:t>
                </a:r>
                <a:r>
                  <a:rPr lang="pt-BR" dirty="0" smtClean="0"/>
                  <a:t>, no qual, #</a:t>
                </a:r>
                <a:r>
                  <a:rPr lang="pt-BR" i="1" dirty="0" smtClean="0"/>
                  <a:t>bundle</a:t>
                </a:r>
                <a:r>
                  <a:rPr lang="pt-BR" dirty="0" smtClean="0"/>
                  <a:t> &lt;&lt; #</a:t>
                </a:r>
                <a:r>
                  <a:rPr lang="pt-BR" i="1" dirty="0" smtClean="0"/>
                  <a:t>feature.</a:t>
                </a:r>
              </a:p>
              <a:p>
                <a:r>
                  <a:rPr lang="pt-BR" dirty="0" smtClean="0"/>
                  <a:t>EFB divide-se em duas partes: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pt-BR" dirty="0" smtClean="0"/>
                  <a:t>Identificar as </a:t>
                </a:r>
                <a:r>
                  <a:rPr lang="pt-BR" i="1" dirty="0" smtClean="0"/>
                  <a:t>features </a:t>
                </a:r>
                <a:r>
                  <a:rPr lang="pt-BR" dirty="0" smtClean="0"/>
                  <a:t> que são podem ser agrupadas;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pt-BR" dirty="0" smtClean="0"/>
                  <a:t>Utilizar um algoritmo para mesclar as </a:t>
                </a:r>
                <a:r>
                  <a:rPr lang="pt-BR" i="1" dirty="0" smtClean="0"/>
                  <a:t>features.</a:t>
                </a:r>
                <a:endParaRPr lang="pt-BR" dirty="0"/>
              </a:p>
              <a:p>
                <a:r>
                  <a:rPr lang="pt-BR" dirty="0" smtClean="0"/>
                  <a:t>Tempo de construção do histograma: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pt-BR" dirty="0" smtClean="0"/>
                  <a:t>Antes: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𝑑𝑎𝑑𝑜𝑠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∗ #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𝑓𝑒𝑎𝑡𝑢𝑟𝑒𝑠</m:t>
                        </m:r>
                      </m:e>
                    </m:d>
                  </m:oMath>
                </a14:m>
                <a:endParaRPr lang="pt-BR" b="0" dirty="0" smtClean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pt-BR" dirty="0" smtClean="0"/>
                  <a:t>Depois: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𝑑𝑎𝑑𝑜𝑠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 ∗ #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𝑏𝑢𝑛𝑑𝑙𝑒</m:t>
                        </m:r>
                      </m:e>
                    </m:d>
                  </m:oMath>
                </a14:m>
                <a:endParaRPr lang="pt-BR" dirty="0" smtClean="0"/>
              </a:p>
              <a:p>
                <a:endParaRPr lang="pt-BR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10882745" cy="4351338"/>
              </a:xfrm>
              <a:blipFill>
                <a:blip r:embed="rId4"/>
                <a:stretch>
                  <a:fillRect l="-952" t="-30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61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>
            <a:normAutofit/>
          </a:bodyPr>
          <a:lstStyle/>
          <a:p>
            <a:pPr algn="ctr"/>
            <a:r>
              <a:rPr lang="en-US" b="1" i="1" dirty="0" err="1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Parâmetros</a:t>
            </a:r>
            <a:r>
              <a:rPr lang="en-US" b="1" i="1" dirty="0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do </a:t>
            </a:r>
            <a:r>
              <a:rPr lang="en-US" b="1" i="1" dirty="0" err="1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LightGBM</a:t>
            </a:r>
            <a:endParaRPr lang="pt-BR" b="1" dirty="0">
              <a:solidFill>
                <a:srgbClr val="FF00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10882745" cy="418817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b="1" i="1" dirty="0" smtClean="0"/>
                  <a:t>Max_depth: </a:t>
                </a:r>
                <a:r>
                  <a:rPr lang="pt-BR" dirty="0" smtClean="0"/>
                  <a:t>Limita a profundidade da árvore;</a:t>
                </a:r>
                <a:endParaRPr lang="pt-BR" i="1" dirty="0" smtClean="0"/>
              </a:p>
              <a:p>
                <a:r>
                  <a:rPr lang="pt-BR" b="1" i="1" dirty="0" smtClean="0"/>
                  <a:t>Num_leaves: </a:t>
                </a:r>
                <a:r>
                  <a:rPr lang="pt-BR" dirty="0" smtClean="0"/>
                  <a:t>Número máximo de folhas em uma árvore. Valor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⁡_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𝑑𝑒𝑝𝑡h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pt-BR" i="1" dirty="0" smtClean="0"/>
              </a:p>
              <a:p>
                <a:r>
                  <a:rPr lang="pt-BR" b="1" i="1" dirty="0" smtClean="0"/>
                  <a:t>Min_data_in_leaf:</a:t>
                </a:r>
                <a:r>
                  <a:rPr lang="pt-BR" b="1" dirty="0" smtClean="0"/>
                  <a:t> </a:t>
                </a:r>
                <a:r>
                  <a:rPr lang="pt-BR" dirty="0" smtClean="0"/>
                  <a:t>Número mínimo de registos que uma folha pode ter.</a:t>
                </a:r>
                <a:endParaRPr lang="pt-BR" b="1" i="1" dirty="0" smtClean="0"/>
              </a:p>
              <a:p>
                <a:r>
                  <a:rPr lang="pt-BR" b="1" i="1" dirty="0" smtClean="0"/>
                  <a:t>Feature_fraction: </a:t>
                </a:r>
                <a:r>
                  <a:rPr lang="pt-BR" dirty="0" smtClean="0"/>
                  <a:t>Seleciona uma porcentagem de </a:t>
                </a:r>
                <a:r>
                  <a:rPr lang="pt-BR" i="1" dirty="0" smtClean="0"/>
                  <a:t>features</a:t>
                </a:r>
                <a:r>
                  <a:rPr lang="pt-BR" dirty="0" smtClean="0"/>
                  <a:t> a cada interação para a construção das árvores;</a:t>
                </a:r>
              </a:p>
              <a:p>
                <a:r>
                  <a:rPr lang="pt-BR" b="1" i="1" dirty="0" smtClean="0"/>
                  <a:t>Lambda_l1 e Lambda_l2: </a:t>
                </a:r>
                <a:r>
                  <a:rPr lang="pt-BR" dirty="0" smtClean="0"/>
                  <a:t>Controlam a regularização L1 e L2;</a:t>
                </a:r>
                <a:endParaRPr lang="pt-BR" b="1" i="1" dirty="0" smtClean="0"/>
              </a:p>
              <a:p>
                <a:r>
                  <a:rPr lang="pt-BR" b="1" i="1" dirty="0" smtClean="0"/>
                  <a:t>Min_split_gain: </a:t>
                </a:r>
                <a:r>
                  <a:rPr lang="pt-BR" dirty="0" smtClean="0"/>
                  <a:t>Defini o ganho mínimo para realizar o </a:t>
                </a:r>
                <a:r>
                  <a:rPr lang="pt-BR" i="1" dirty="0" smtClean="0"/>
                  <a:t>split</a:t>
                </a:r>
                <a:r>
                  <a:rPr lang="pt-BR" dirty="0" smtClean="0"/>
                  <a:t>;</a:t>
                </a:r>
                <a:endParaRPr lang="pt-BR" b="1" i="1" dirty="0" smtClean="0"/>
              </a:p>
              <a:p>
                <a:r>
                  <a:rPr lang="pt-BR" b="1" i="1" dirty="0" smtClean="0"/>
                  <a:t>Min_child_weight: </a:t>
                </a:r>
                <a:r>
                  <a:rPr lang="pt-BR" dirty="0" smtClean="0"/>
                  <a:t>É o </a:t>
                </a:r>
                <a:r>
                  <a:rPr lang="pt-BR" i="1" dirty="0" smtClean="0"/>
                  <a:t>hessian</a:t>
                </a:r>
                <a:r>
                  <a:rPr lang="pt-BR" dirty="0" smtClean="0"/>
                  <a:t> da soma mínima em uma folha;</a:t>
                </a:r>
                <a:endParaRPr lang="pt-BR" b="1" i="1" dirty="0" smtClean="0"/>
              </a:p>
              <a:p>
                <a:r>
                  <a:rPr lang="pt-BR" b="1" i="1" dirty="0" smtClean="0"/>
                  <a:t>Top_rate: </a:t>
                </a:r>
                <a:r>
                  <a:rPr lang="pt-BR" dirty="0" smtClean="0"/>
                  <a:t>Faz a retenção de dados de gradientes grandes;</a:t>
                </a:r>
                <a:endParaRPr lang="pt-BR" b="1" i="1" dirty="0" smtClean="0"/>
              </a:p>
              <a:p>
                <a:r>
                  <a:rPr lang="pt-BR" b="1" i="1" dirty="0" smtClean="0"/>
                  <a:t>Other_rate: </a:t>
                </a:r>
                <a:r>
                  <a:rPr lang="pt-BR" dirty="0" smtClean="0"/>
                  <a:t>Faz a retenção de dados de gradientes pequenos.</a:t>
                </a:r>
                <a:endParaRPr lang="pt-BR" b="1" i="1" dirty="0" smtClean="0"/>
              </a:p>
              <a:p>
                <a:pPr marL="0" indent="0">
                  <a:buNone/>
                </a:pPr>
                <a:endParaRPr lang="pt-BR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10882745" cy="4188173"/>
              </a:xfrm>
              <a:blipFill>
                <a:blip r:embed="rId4"/>
                <a:stretch>
                  <a:fillRect l="-840" t="-36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727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Trabalho Relacionados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grpSp>
        <p:nvGrpSpPr>
          <p:cNvPr id="7" name="Group 6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425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Trabalhos Relacionados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882745" cy="43513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b="1" dirty="0" smtClean="0"/>
              <a:t>2002: </a:t>
            </a:r>
            <a:r>
              <a:rPr lang="pt-BR" dirty="0" smtClean="0"/>
              <a:t>Foi realizada uma comparação de cincos algoritmo de regressão para o problema de localização móvel, usando o RSSI das estações bases. Os melhores resultados foram obtidos com o SVR.</a:t>
            </a:r>
          </a:p>
          <a:p>
            <a:pPr algn="just"/>
            <a:r>
              <a:rPr lang="pt-BR" b="1" dirty="0" smtClean="0"/>
              <a:t>2016: </a:t>
            </a:r>
            <a:r>
              <a:rPr lang="pt-BR" dirty="0" smtClean="0"/>
              <a:t>SVR utilizando a abordagem </a:t>
            </a:r>
            <a:r>
              <a:rPr lang="pt-BR" i="1" dirty="0" smtClean="0"/>
              <a:t>fingerprinting</a:t>
            </a:r>
            <a:r>
              <a:rPr lang="pt-BR" dirty="0" smtClean="0"/>
              <a:t> baseada em RSSI para estimar a posição de uma EM </a:t>
            </a:r>
            <a:r>
              <a:rPr lang="pt-BR" dirty="0" err="1" smtClean="0"/>
              <a:t>em</a:t>
            </a:r>
            <a:r>
              <a:rPr lang="pt-BR" dirty="0" smtClean="0"/>
              <a:t> um ambiente </a:t>
            </a:r>
            <a:r>
              <a:rPr lang="pt-BR" i="1" dirty="0" smtClean="0"/>
              <a:t>outdoor</a:t>
            </a:r>
            <a:r>
              <a:rPr lang="pt-BR" dirty="0" smtClean="0"/>
              <a:t>. Comparado com técnicas tradicionais de </a:t>
            </a:r>
            <a:r>
              <a:rPr lang="pt-BR" i="1" dirty="0" smtClean="0"/>
              <a:t>fingerprinting</a:t>
            </a:r>
            <a:r>
              <a:rPr lang="pt-BR" dirty="0" smtClean="0"/>
              <a:t> como COST-231 e ECC-33. apesar do SVR apresentar uma boa acurácia, o treinamento do modelo apresentou ser 81 vezes mais lento em relação aos outros dois. Porém, para a etapa de construção do CDB apresentou uma performance um pouco melhor. </a:t>
            </a:r>
          </a:p>
          <a:p>
            <a:pPr algn="just"/>
            <a:r>
              <a:rPr lang="pt-BR" b="1" dirty="0" smtClean="0"/>
              <a:t>2018: </a:t>
            </a:r>
            <a:r>
              <a:rPr lang="pt-BR" dirty="0"/>
              <a:t>Comparação de dois algoritmos k-NN/ST e SVR/ST </a:t>
            </a:r>
            <a:r>
              <a:rPr lang="pt-BR" dirty="0" smtClean="0"/>
              <a:t>que encontram diretamente as coordenadas geográfica de uma EM </a:t>
            </a:r>
            <a:r>
              <a:rPr lang="pt-BR" dirty="0" err="1" smtClean="0"/>
              <a:t>em</a:t>
            </a:r>
            <a:r>
              <a:rPr lang="pt-BR" dirty="0" smtClean="0"/>
              <a:t> uma rede celular, por meio de sinais de rádio frequência. O SVR/ST </a:t>
            </a:r>
            <a:r>
              <a:rPr lang="pt-BR" dirty="0"/>
              <a:t>apresentou melhor acurácia, porém o K-NN/ST foi mais rápido na fase de treinamento. </a:t>
            </a:r>
          </a:p>
          <a:p>
            <a:pPr marL="0" indent="0" algn="just">
              <a:buNone/>
            </a:pPr>
            <a:endParaRPr lang="pt-BR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332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Roteiro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</a:p>
          <a:p>
            <a:r>
              <a:rPr lang="pt-BR" dirty="0" smtClean="0"/>
              <a:t>Conceitos Básicos</a:t>
            </a:r>
          </a:p>
          <a:p>
            <a:r>
              <a:rPr lang="pt-BR" dirty="0" smtClean="0"/>
              <a:t>Trabalhos Relacionados</a:t>
            </a:r>
          </a:p>
          <a:p>
            <a:r>
              <a:rPr lang="pt-BR" dirty="0" smtClean="0"/>
              <a:t>Metodologia</a:t>
            </a:r>
          </a:p>
          <a:p>
            <a:r>
              <a:rPr lang="pt-BR" dirty="0" smtClean="0"/>
              <a:t>Resultados</a:t>
            </a:r>
          </a:p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11" name="Group 10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367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Metodologia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grpSp>
        <p:nvGrpSpPr>
          <p:cNvPr id="7" name="Group 6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856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884217" y="138835"/>
            <a:ext cx="10196945" cy="983528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Base de Dados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10421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dirty="0" smtClean="0"/>
                  <a:t>Ambiente Outdoor:</a:t>
                </a:r>
              </a:p>
              <a:p>
                <a:pPr lvl="1" algn="just">
                  <a:buFont typeface="Wingdings" panose="05000000000000000000" pitchFamily="2" charset="2"/>
                  <a:buChar char="Ø"/>
                </a:pPr>
                <a:r>
                  <a:rPr lang="pt-BR" dirty="0" smtClean="0"/>
                  <a:t>Campus UFPE, Cidade Universitária, Recife-PE. Aproximadamente 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pt-BR" dirty="0"/>
                          <m:t>1,6</m:t>
                        </m:r>
                        <m:r>
                          <m:rPr>
                            <m:nor/>
                          </m:rPr>
                          <a:rPr lang="pt-BR" dirty="0"/>
                          <m:t>km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 smtClean="0"/>
              </a:p>
              <a:p>
                <a:pPr algn="just"/>
                <a:r>
                  <a:rPr lang="pt-BR" dirty="0" smtClean="0"/>
                  <a:t>Ambiente Indoor:</a:t>
                </a:r>
              </a:p>
              <a:p>
                <a:pPr lvl="1" algn="just">
                  <a:buFont typeface="Wingdings" panose="05000000000000000000" pitchFamily="2" charset="2"/>
                  <a:buChar char="Ø"/>
                </a:pPr>
                <a:r>
                  <a:rPr lang="pt-BR" dirty="0"/>
                  <a:t> </a:t>
                </a:r>
                <a:r>
                  <a:rPr lang="pt-BR" dirty="0" smtClean="0"/>
                  <a:t>Área Interna do Centro de Informática – UFPE.</a:t>
                </a:r>
              </a:p>
              <a:p>
                <a:pPr marL="228600" lvl="1" algn="just">
                  <a:spcBef>
                    <a:spcPts val="1000"/>
                  </a:spcBef>
                </a:pPr>
                <a:r>
                  <a:rPr lang="pt-BR" dirty="0" smtClean="0"/>
                  <a:t>9679 medições de RSSI (em DBm) e coordenada </a:t>
                </a:r>
                <a:r>
                  <a:rPr lang="pt-BR" dirty="0"/>
                  <a:t>geográfica (latitude e </a:t>
                </a:r>
                <a:r>
                  <a:rPr lang="pt-BR" dirty="0" smtClean="0"/>
                  <a:t>longitude).</a:t>
                </a:r>
              </a:p>
              <a:p>
                <a:pPr marL="800100" lvl="2" indent="-342900" algn="just">
                  <a:spcBef>
                    <a:spcPts val="1000"/>
                  </a:spcBef>
                  <a:buFont typeface="Wingdings" panose="05000000000000000000" pitchFamily="2" charset="2"/>
                  <a:buChar char="Ø"/>
                </a:pPr>
                <a:r>
                  <a:rPr lang="pt-BR" dirty="0" smtClean="0"/>
                  <a:t>3 </a:t>
                </a:r>
                <a:r>
                  <a:rPr lang="pt-BR" i="1" dirty="0" smtClean="0"/>
                  <a:t>sites</a:t>
                </a:r>
                <a:r>
                  <a:rPr lang="pt-BR" dirty="0" smtClean="0"/>
                  <a:t>: cada </a:t>
                </a:r>
                <a:r>
                  <a:rPr lang="pt-BR" i="1" dirty="0" smtClean="0"/>
                  <a:t>site </a:t>
                </a:r>
                <a:r>
                  <a:rPr lang="pt-BR" dirty="0" smtClean="0"/>
                  <a:t>tem 3 ERBs com ângulos de </a:t>
                </a:r>
                <a:r>
                  <a:rPr lang="pt-BR" dirty="0"/>
                  <a:t>0°, 120° e 240</a:t>
                </a:r>
                <a:r>
                  <a:rPr lang="pt-BR" dirty="0" smtClean="0"/>
                  <a:t>°. Totalizando 9 ERBs;</a:t>
                </a:r>
              </a:p>
              <a:p>
                <a:pPr marL="800100" lvl="2" indent="-342900" algn="just">
                  <a:spcBef>
                    <a:spcPts val="1000"/>
                  </a:spcBef>
                  <a:buFont typeface="Wingdings" panose="05000000000000000000" pitchFamily="2" charset="2"/>
                  <a:buChar char="Ø"/>
                </a:pPr>
                <a:r>
                  <a:rPr lang="pt-BR" dirty="0" smtClean="0"/>
                  <a:t>Distância (km) do ponto de observação para cada site;</a:t>
                </a:r>
              </a:p>
              <a:p>
                <a:pPr marL="800100" lvl="2" indent="-342900" algn="just">
                  <a:spcBef>
                    <a:spcPts val="1000"/>
                  </a:spcBef>
                  <a:buFont typeface="Wingdings" panose="05000000000000000000" pitchFamily="2" charset="2"/>
                  <a:buChar char="Ø"/>
                </a:pPr>
                <a:r>
                  <a:rPr lang="pt-BR" i="1" dirty="0" smtClean="0"/>
                  <a:t>Propagation Delay</a:t>
                </a:r>
                <a:r>
                  <a:rPr lang="pt-BR" dirty="0" smtClean="0"/>
                  <a:t>;</a:t>
                </a:r>
              </a:p>
              <a:p>
                <a:pPr marL="800100" lvl="2" indent="-342900" algn="just">
                  <a:spcBef>
                    <a:spcPts val="1000"/>
                  </a:spcBef>
                  <a:buFont typeface="Wingdings" panose="05000000000000000000" pitchFamily="2" charset="2"/>
                  <a:buChar char="Ø"/>
                </a:pPr>
                <a:r>
                  <a:rPr lang="pt-BR" dirty="0" smtClean="0"/>
                  <a:t>Ângulos, senos, cossenos e tangentes.</a:t>
                </a:r>
              </a:p>
              <a:p>
                <a:pPr marL="800100" lvl="2" indent="-342900" algn="just">
                  <a:spcBef>
                    <a:spcPts val="1000"/>
                  </a:spcBef>
                  <a:buFont typeface="Wingdings" panose="05000000000000000000" pitchFamily="2" charset="2"/>
                  <a:buChar char="Ø"/>
                </a:pPr>
                <a:endParaRPr lang="pt-BR" dirty="0"/>
              </a:p>
              <a:p>
                <a:pPr lvl="1"/>
                <a:endParaRPr lang="pt-BR" dirty="0"/>
              </a:p>
              <a:p>
                <a:pPr lvl="1"/>
                <a:endParaRPr lang="pt-B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104216"/>
              </a:xfrm>
              <a:blipFill>
                <a:blip r:embed="rId10"/>
                <a:stretch>
                  <a:fillRect l="-1043" t="-23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/>
          <p:cNvSpPr txBox="1">
            <a:spLocks/>
          </p:cNvSpPr>
          <p:nvPr/>
        </p:nvSpPr>
        <p:spPr>
          <a:xfrm>
            <a:off x="769716" y="3433676"/>
            <a:ext cx="10515600" cy="1065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pt-BR" dirty="0"/>
          </a:p>
          <a:p>
            <a:pPr lvl="1"/>
            <a:endParaRPr lang="pt-BR" dirty="0"/>
          </a:p>
        </p:txBody>
      </p:sp>
      <p:grpSp>
        <p:nvGrpSpPr>
          <p:cNvPr id="11" name="Group 10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562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65158" y="152775"/>
            <a:ext cx="10515600" cy="968794"/>
          </a:xfrm>
        </p:spPr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Base de Dados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69716" y="3433676"/>
            <a:ext cx="10515600" cy="1065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pt-BR" dirty="0"/>
          </a:p>
          <a:p>
            <a:pPr lvl="1"/>
            <a:endParaRPr lang="pt-BR" dirty="0"/>
          </a:p>
        </p:txBody>
      </p:sp>
      <p:pic>
        <p:nvPicPr>
          <p:cNvPr id="3074" name="Picture 2" descr="https://lh6.googleusercontent.com/d5gYnDGBOi3iD_EQgxCX773P8wRGhpeaiX6Q5AyKiign2FwbtLjuilf8mPi1LezydBvrnjnR0wYwEtfc5nST7UCvojVO3Ijkkzxb66IqWkQ5QzughK4QyEQk9rRDu98zUX_5Tpu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967" y="1686402"/>
            <a:ext cx="4531433" cy="401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5.googleusercontent.com/9xpaFwS3wV-DMV9VxPXprT2V6mXzqtNQEAtBRZJ8s0ACvUh4QPIMxNzNbof3hgmsIXjjXHcSAmRbTY7UKXrThHVkR0jMZtevvqocysLZIL2Ugma6Q0_M2Vq6dlrlResEzuJ-QmQ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450" y="1686193"/>
            <a:ext cx="4540461" cy="4014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578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884217" y="138835"/>
            <a:ext cx="10196945" cy="983528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Algoritmo Proposto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08221"/>
            <a:ext cx="10515600" cy="4313888"/>
          </a:xfrm>
        </p:spPr>
        <p:txBody>
          <a:bodyPr>
            <a:normAutofit/>
          </a:bodyPr>
          <a:lstStyle/>
          <a:p>
            <a:pPr algn="just" fontAlgn="base"/>
            <a:r>
              <a:rPr lang="pt-BR" dirty="0" smtClean="0"/>
              <a:t>Treinar o algoritmo </a:t>
            </a:r>
            <a:r>
              <a:rPr lang="pt-BR" i="1" dirty="0" err="1" smtClean="0"/>
              <a:t>LightGBM</a:t>
            </a:r>
            <a:r>
              <a:rPr lang="pt-BR" dirty="0" smtClean="0"/>
              <a:t> utilizando a abordagem de RF Fingerprinting, apenas com dados </a:t>
            </a:r>
            <a:r>
              <a:rPr lang="pt-BR" i="1" dirty="0" smtClean="0"/>
              <a:t>outdoor</a:t>
            </a:r>
            <a:r>
              <a:rPr lang="pt-BR" dirty="0"/>
              <a:t>;</a:t>
            </a:r>
            <a:endParaRPr lang="pt-BR" dirty="0" smtClean="0"/>
          </a:p>
          <a:p>
            <a:pPr algn="just" fontAlgn="base"/>
            <a:r>
              <a:rPr lang="pt-BR" dirty="0" smtClean="0"/>
              <a:t>Comparar os resultados com o algoritmo SVR utilizando a mesma abordagem;</a:t>
            </a:r>
          </a:p>
          <a:p>
            <a:pPr algn="just" fontAlgn="base"/>
            <a:r>
              <a:rPr lang="pt-BR" dirty="0" smtClean="0"/>
              <a:t>Ajuste de parâmetros de ambos os algoritmos com o </a:t>
            </a:r>
            <a:r>
              <a:rPr lang="pt-BR" i="1" dirty="0" smtClean="0"/>
              <a:t>Grid Search</a:t>
            </a:r>
            <a:r>
              <a:rPr lang="pt-BR" dirty="0" smtClean="0"/>
              <a:t>.</a:t>
            </a:r>
            <a:endParaRPr lang="pt-BR" dirty="0"/>
          </a:p>
          <a:p>
            <a:pPr marL="0" indent="0" algn="just" fontAlgn="base">
              <a:buNone/>
            </a:pPr>
            <a:endParaRPr lang="pt-BR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69716" y="3433676"/>
            <a:ext cx="10515600" cy="1065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pt-BR" dirty="0"/>
          </a:p>
          <a:p>
            <a:pPr lvl="1"/>
            <a:endParaRPr lang="pt-BR" dirty="0"/>
          </a:p>
        </p:txBody>
      </p:sp>
      <p:grpSp>
        <p:nvGrpSpPr>
          <p:cNvPr id="12" name="Group 11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360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884217" y="138835"/>
            <a:ext cx="10196945" cy="983528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Experimento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96484"/>
          </a:xfrm>
        </p:spPr>
        <p:txBody>
          <a:bodyPr>
            <a:normAutofit fontScale="92500" lnSpcReduction="20000"/>
          </a:bodyPr>
          <a:lstStyle/>
          <a:p>
            <a:pPr marL="514350" indent="-514350" algn="just" fontAlgn="base">
              <a:buFont typeface="+mj-lt"/>
              <a:buAutoNum type="arabicPeriod"/>
            </a:pPr>
            <a:r>
              <a:rPr lang="pt-BR" dirty="0" smtClean="0"/>
              <a:t>Definir </a:t>
            </a:r>
            <a:r>
              <a:rPr lang="pt-BR" dirty="0"/>
              <a:t>a área de interesse (</a:t>
            </a:r>
            <a:r>
              <a:rPr lang="pt-BR" i="1" dirty="0"/>
              <a:t>grid</a:t>
            </a:r>
            <a:r>
              <a:rPr lang="pt-BR" dirty="0"/>
              <a:t> de localização);</a:t>
            </a:r>
          </a:p>
          <a:p>
            <a:pPr marL="514350" indent="-514350" algn="just" fontAlgn="base">
              <a:buFont typeface="+mj-lt"/>
              <a:buAutoNum type="arabicPeriod"/>
            </a:pPr>
            <a:r>
              <a:rPr lang="pt-BR" dirty="0"/>
              <a:t>Coletar as medições do </a:t>
            </a:r>
            <a:r>
              <a:rPr lang="pt-BR" i="1" dirty="0"/>
              <a:t>scanner </a:t>
            </a:r>
            <a:r>
              <a:rPr lang="pt-BR" dirty="0"/>
              <a:t>na região de </a:t>
            </a:r>
            <a:r>
              <a:rPr lang="pt-BR" dirty="0" smtClean="0"/>
              <a:t>interesse;</a:t>
            </a:r>
          </a:p>
          <a:p>
            <a:pPr marL="514350" indent="-514350" algn="just" fontAlgn="base">
              <a:buFont typeface="+mj-lt"/>
              <a:buAutoNum type="arabicPeriod"/>
            </a:pPr>
            <a:r>
              <a:rPr lang="pt-BR" dirty="0" smtClean="0"/>
              <a:t>Treinar o algoritmo </a:t>
            </a:r>
            <a:r>
              <a:rPr lang="pt-BR" i="1" dirty="0" smtClean="0"/>
              <a:t>LightGBM</a:t>
            </a:r>
            <a:r>
              <a:rPr lang="pt-BR" dirty="0" smtClean="0"/>
              <a:t> com dados </a:t>
            </a:r>
            <a:r>
              <a:rPr lang="pt-BR" i="1" dirty="0" smtClean="0"/>
              <a:t>outdoor</a:t>
            </a:r>
            <a:r>
              <a:rPr lang="pt-BR" dirty="0" smtClean="0"/>
              <a:t> para predizer o RSSI (para cada uma das ERBs); </a:t>
            </a:r>
            <a:r>
              <a:rPr lang="pt-BR" b="1" dirty="0" err="1" smtClean="0"/>
              <a:t>Obs</a:t>
            </a:r>
            <a:r>
              <a:rPr lang="pt-BR" b="1" dirty="0" smtClean="0"/>
              <a:t>: k-fold </a:t>
            </a:r>
            <a:r>
              <a:rPr lang="pt-BR" b="1" dirty="0" err="1" smtClean="0"/>
              <a:t>cross</a:t>
            </a:r>
            <a:r>
              <a:rPr lang="pt-BR" b="1" dirty="0" smtClean="0"/>
              <a:t> Validation (k = 5)</a:t>
            </a:r>
            <a:endParaRPr lang="pt-BR" dirty="0" smtClean="0"/>
          </a:p>
          <a:p>
            <a:pPr marL="514350" indent="-514350" algn="just" fontAlgn="base">
              <a:buFont typeface="+mj-lt"/>
              <a:buAutoNum type="arabicPeriod"/>
            </a:pPr>
            <a:r>
              <a:rPr lang="pt-BR" dirty="0" smtClean="0"/>
              <a:t>Construir </a:t>
            </a:r>
            <a:r>
              <a:rPr lang="pt-BR" dirty="0"/>
              <a:t>o mapa de cobertura (CDB);</a:t>
            </a:r>
          </a:p>
          <a:p>
            <a:pPr marL="514350" indent="-514350" algn="just" fontAlgn="base">
              <a:buFont typeface="+mj-lt"/>
              <a:buAutoNum type="arabicPeriod"/>
            </a:pPr>
            <a:r>
              <a:rPr lang="pt-BR" dirty="0"/>
              <a:t>Coletar as medições (RSSIs e PDs) da EM procurada para cada ERB, tanto em ambientes </a:t>
            </a:r>
            <a:r>
              <a:rPr lang="pt-BR" i="1" dirty="0"/>
              <a:t>outdoor</a:t>
            </a:r>
            <a:r>
              <a:rPr lang="pt-BR" dirty="0"/>
              <a:t> quanto em ambientes </a:t>
            </a:r>
            <a:r>
              <a:rPr lang="pt-BR" i="1" dirty="0"/>
              <a:t>indoor</a:t>
            </a:r>
            <a:r>
              <a:rPr lang="pt-BR" dirty="0"/>
              <a:t>;</a:t>
            </a:r>
          </a:p>
          <a:p>
            <a:pPr marL="514350" indent="-514350" algn="just" fontAlgn="base">
              <a:buFont typeface="+mj-lt"/>
              <a:buAutoNum type="arabicPeriod"/>
            </a:pPr>
            <a:r>
              <a:rPr lang="pt-BR" dirty="0"/>
              <a:t>Redução do espaço de busca no CDB por meio da filtragem em função dos PDs;</a:t>
            </a:r>
          </a:p>
          <a:p>
            <a:pPr marL="514350" indent="-514350" algn="just" fontAlgn="base">
              <a:buFont typeface="+mj-lt"/>
              <a:buAutoNum type="arabicPeriod"/>
            </a:pPr>
            <a:r>
              <a:rPr lang="pt-BR" dirty="0"/>
              <a:t>Estimar a posição da EM (latitude e longitude) de acordo com o ponto mais próximo no espaço de busca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69716" y="3433676"/>
            <a:ext cx="10515600" cy="1065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pt-BR" dirty="0"/>
          </a:p>
          <a:p>
            <a:pPr lvl="1"/>
            <a:endParaRPr lang="pt-BR" dirty="0"/>
          </a:p>
        </p:txBody>
      </p:sp>
      <p:grpSp>
        <p:nvGrpSpPr>
          <p:cNvPr id="12" name="Group 11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272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65158" y="152775"/>
            <a:ext cx="10515600" cy="968794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Experimento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1406972"/>
            <a:ext cx="10781405" cy="4782691"/>
          </a:xfrm>
        </p:spPr>
        <p:txBody>
          <a:bodyPr/>
          <a:lstStyle/>
          <a:p>
            <a:r>
              <a:rPr lang="pt-BR" dirty="0" smtClean="0"/>
              <a:t>Treinamento dos Algoritmos: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Ajuste de Parâmetros: </a:t>
            </a:r>
            <a:r>
              <a:rPr lang="pt-BR" i="1" dirty="0" smtClean="0"/>
              <a:t>Grid Search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Conjunto de treinamento: Fingerprints de Referências de dados </a:t>
            </a:r>
            <a:r>
              <a:rPr lang="pt-BR" i="1" dirty="0" smtClean="0"/>
              <a:t>outdoor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Entrada: </a:t>
            </a:r>
            <a:r>
              <a:rPr lang="pt-BR" i="1" dirty="0" smtClean="0"/>
              <a:t>21 features </a:t>
            </a:r>
            <a:r>
              <a:rPr lang="pt-BR" dirty="0" smtClean="0"/>
              <a:t>(distâncias, </a:t>
            </a:r>
            <a:r>
              <a:rPr lang="pt-BR" i="1" dirty="0" err="1" smtClean="0"/>
              <a:t>delays</a:t>
            </a:r>
            <a:r>
              <a:rPr lang="pt-BR" dirty="0" smtClean="0"/>
              <a:t>, ângulos, senos, cossenos, tangentes)</a:t>
            </a:r>
            <a:r>
              <a:rPr lang="pt-BR" i="1" dirty="0" smtClean="0"/>
              <a:t>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Saída: RSSI estimado para cada ERB.</a:t>
            </a:r>
            <a:endParaRPr lang="pt-BR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69716" y="3433676"/>
            <a:ext cx="10515600" cy="1065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pt-BR" dirty="0"/>
          </a:p>
          <a:p>
            <a:pPr lvl="1"/>
            <a:endParaRPr lang="pt-BR" dirty="0"/>
          </a:p>
        </p:txBody>
      </p:sp>
      <p:grpSp>
        <p:nvGrpSpPr>
          <p:cNvPr id="13" name="Group 12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00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28551" y="59070"/>
            <a:ext cx="9396951" cy="1063293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Experimento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6167715" y="1118686"/>
            <a:ext cx="5157787" cy="823912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pt-BR" i="1" dirty="0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LightGBM</a:t>
            </a:r>
            <a:r>
              <a:rPr lang="pt-BR" dirty="0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:</a:t>
            </a:r>
          </a:p>
          <a:p>
            <a:pPr algn="ctr"/>
            <a:r>
              <a:rPr lang="pt-BR" i="1" dirty="0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Grid </a:t>
            </a:r>
            <a:r>
              <a:rPr lang="pt-BR" i="1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Search </a:t>
            </a:r>
            <a:r>
              <a:rPr lang="pt-BR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com</a:t>
            </a:r>
            <a:r>
              <a:rPr lang="pt-BR" i="1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pt-BR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5</a:t>
            </a:r>
            <a:r>
              <a:rPr lang="pt-BR" i="1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-fold </a:t>
            </a:r>
            <a:r>
              <a:rPr lang="pt-BR" i="1" dirty="0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cross-validation</a:t>
            </a:r>
            <a:endParaRPr lang="pt-BR" i="1" dirty="0">
              <a:solidFill>
                <a:srgbClr val="FF00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Content Placeholder 19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4045861599"/>
                  </p:ext>
                </p:extLst>
              </p:nvPr>
            </p:nvGraphicFramePr>
            <p:xfrm>
              <a:off x="1301164" y="3974013"/>
              <a:ext cx="4226328" cy="1422400"/>
            </p:xfrm>
            <a:graphic>
              <a:graphicData uri="http://schemas.openxmlformats.org/drawingml/2006/table">
                <a:tbl>
                  <a:tblPr/>
                  <a:tblGrid>
                    <a:gridCol w="2059801">
                      <a:extLst>
                        <a:ext uri="{9D8B030D-6E8A-4147-A177-3AD203B41FA5}">
                          <a16:colId xmlns:a16="http://schemas.microsoft.com/office/drawing/2014/main" val="112005865"/>
                        </a:ext>
                      </a:extLst>
                    </a:gridCol>
                    <a:gridCol w="2166527">
                      <a:extLst>
                        <a:ext uri="{9D8B030D-6E8A-4147-A177-3AD203B41FA5}">
                          <a16:colId xmlns:a16="http://schemas.microsoft.com/office/drawing/2014/main" val="23554426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Parâmetros do SVR</a:t>
                          </a:r>
                          <a:endParaRPr lang="pt-BR" b="1" dirty="0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Valores</a:t>
                          </a:r>
                          <a:endParaRPr lang="pt-BR" b="1" dirty="0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8880767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4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4313197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0,1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7312417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1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C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8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482020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Content Placeholder 19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4045861599"/>
                  </p:ext>
                </p:extLst>
              </p:nvPr>
            </p:nvGraphicFramePr>
            <p:xfrm>
              <a:off x="1301164" y="3974013"/>
              <a:ext cx="4226328" cy="1422400"/>
            </p:xfrm>
            <a:graphic>
              <a:graphicData uri="http://schemas.openxmlformats.org/drawingml/2006/table">
                <a:tbl>
                  <a:tblPr/>
                  <a:tblGrid>
                    <a:gridCol w="2059801">
                      <a:extLst>
                        <a:ext uri="{9D8B030D-6E8A-4147-A177-3AD203B41FA5}">
                          <a16:colId xmlns:a16="http://schemas.microsoft.com/office/drawing/2014/main" val="112005865"/>
                        </a:ext>
                      </a:extLst>
                    </a:gridCol>
                    <a:gridCol w="2166527">
                      <a:extLst>
                        <a:ext uri="{9D8B030D-6E8A-4147-A177-3AD203B41FA5}">
                          <a16:colId xmlns:a16="http://schemas.microsoft.com/office/drawing/2014/main" val="2355442603"/>
                        </a:ext>
                      </a:extLst>
                    </a:gridCol>
                  </a:tblGrid>
                  <a:tr h="309880"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Parâmetros do SVR</a:t>
                          </a:r>
                          <a:endParaRPr lang="pt-BR" b="1" dirty="0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Valores</a:t>
                          </a:r>
                          <a:endParaRPr lang="pt-BR" b="1" dirty="0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88807679"/>
                      </a:ext>
                    </a:extLst>
                  </a:tr>
                  <a:tr h="4013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6" t="-77612" r="-105917" b="-179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4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43131976"/>
                      </a:ext>
                    </a:extLst>
                  </a:tr>
                  <a:tr h="4013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6" t="-180303" r="-105917" b="-8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0,1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73124170"/>
                      </a:ext>
                    </a:extLst>
                  </a:tr>
                  <a:tr h="309880"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1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C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8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4820204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Text Placeholder 17"/>
          <p:cNvSpPr>
            <a:spLocks noGrp="1"/>
          </p:cNvSpPr>
          <p:nvPr>
            <p:ph type="body" sz="quarter" idx="3"/>
          </p:nvPr>
        </p:nvSpPr>
        <p:spPr>
          <a:xfrm>
            <a:off x="1288329" y="1118686"/>
            <a:ext cx="4801478" cy="823912"/>
          </a:xfrm>
        </p:spPr>
        <p:txBody>
          <a:bodyPr>
            <a:normAutofit fontScale="92500"/>
          </a:bodyPr>
          <a:lstStyle/>
          <a:p>
            <a:pPr algn="ctr"/>
            <a:r>
              <a:rPr lang="pt-BR" sz="2000" dirty="0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SVR:</a:t>
            </a:r>
            <a:endParaRPr lang="pt-BR" sz="2000" dirty="0">
              <a:solidFill>
                <a:srgbClr val="FF00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algn="ctr"/>
            <a:r>
              <a:rPr lang="pt-BR" sz="2000" i="1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Grid Search </a:t>
            </a:r>
            <a:r>
              <a:rPr lang="pt-BR" sz="2000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com 5</a:t>
            </a:r>
            <a:r>
              <a:rPr lang="pt-BR" sz="2000" i="1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-fold </a:t>
            </a:r>
            <a:r>
              <a:rPr lang="pt-BR" sz="2000" i="1" dirty="0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cross-validation</a:t>
            </a:r>
            <a:endParaRPr lang="pt-BR" sz="2000" i="1" dirty="0">
              <a:solidFill>
                <a:srgbClr val="FF00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4"/>
          </p:nvPr>
        </p:nvSpPr>
        <p:spPr>
          <a:xfrm>
            <a:off x="6118481" y="2043023"/>
            <a:ext cx="2402521" cy="1050539"/>
          </a:xfrm>
        </p:spPr>
        <p:txBody>
          <a:bodyPr>
            <a:normAutofit fontScale="92500"/>
          </a:bodyPr>
          <a:lstStyle/>
          <a:p>
            <a:r>
              <a:rPr lang="pt-BR" sz="1800" i="1" dirty="0" smtClean="0"/>
              <a:t>Boosting_type</a:t>
            </a:r>
            <a:r>
              <a:rPr lang="pt-BR" sz="1800" dirty="0" smtClean="0"/>
              <a:t>: GOSS </a:t>
            </a:r>
          </a:p>
          <a:p>
            <a:r>
              <a:rPr lang="pt-BR" sz="1800" i="1" dirty="0" smtClean="0"/>
              <a:t>Learning_rate</a:t>
            </a:r>
            <a:r>
              <a:rPr lang="pt-BR" sz="1800" dirty="0" smtClean="0"/>
              <a:t>: 0,005</a:t>
            </a:r>
          </a:p>
          <a:p>
            <a:r>
              <a:rPr lang="pt-BR" sz="1800" i="1" dirty="0" smtClean="0"/>
              <a:t>Num_iterations</a:t>
            </a:r>
            <a:r>
              <a:rPr lang="pt-BR" sz="1800" dirty="0" smtClean="0"/>
              <a:t>: 1000</a:t>
            </a:r>
            <a:endParaRPr lang="pt-BR" sz="18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637799"/>
              </p:ext>
            </p:extLst>
          </p:nvPr>
        </p:nvGraphicFramePr>
        <p:xfrm>
          <a:off x="6936858" y="3093562"/>
          <a:ext cx="3619500" cy="3416473"/>
        </p:xfrm>
        <a:graphic>
          <a:graphicData uri="http://schemas.openxmlformats.org/drawingml/2006/table">
            <a:tbl>
              <a:tblPr/>
              <a:tblGrid>
                <a:gridCol w="2019300">
                  <a:extLst>
                    <a:ext uri="{9D8B030D-6E8A-4147-A177-3AD203B41FA5}">
                      <a16:colId xmlns:a16="http://schemas.microsoft.com/office/drawing/2014/main" val="3308313956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875748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Parâmetros do </a:t>
                      </a:r>
                      <a:r>
                        <a:rPr lang="pt-BR" sz="1200" b="1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LightGBM</a:t>
                      </a:r>
                      <a:endParaRPr lang="pt-BR" b="1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Valores</a:t>
                      </a:r>
                      <a:endParaRPr lang="pt-BR" b="1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9800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max_depth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418072"/>
                  </a:ext>
                </a:extLst>
              </a:tr>
              <a:tr h="31767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num_leaves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4013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min_data_in_leaf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101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7032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feature_fraction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1,0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748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lambda_l1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0,001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5183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lambda_l2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2537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min_split_gain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721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min_child_weight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80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17622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top_rate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0,90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3329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other_rate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0,07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7073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1"/>
              <p:cNvSpPr txBox="1">
                <a:spLocks/>
              </p:cNvSpPr>
              <p:nvPr/>
            </p:nvSpPr>
            <p:spPr>
              <a:xfrm>
                <a:off x="1301164" y="2043023"/>
                <a:ext cx="4801479" cy="3684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18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Kernel</a:t>
                </a:r>
                <a:r>
                  <a:rPr lang="pt-BR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RBF</a:t>
                </a:r>
                <a:endParaRPr lang="pt-BR" sz="18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t-B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pt-BR" sz="18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pt-BR" sz="1800" dirty="0" smtClean="0"/>
                  <a:t>9 </a:t>
                </a:r>
                <a:r>
                  <a:rPr lang="pt-BR" sz="1800" dirty="0"/>
                  <a:t>valores </a:t>
                </a:r>
                <a:r>
                  <a:rPr lang="pt-BR" sz="1800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80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sz="180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800" dirty="0" smtClean="0"/>
                  <a:t>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sz="180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pt-BR" sz="1800" dirty="0" smtClean="0"/>
                  <a:t>);</a:t>
                </a:r>
              </a:p>
              <a:p>
                <a14:m>
                  <m:oMath xmlns:m="http://schemas.openxmlformats.org/officeDocument/2006/math">
                    <m:r>
                      <a:rPr lang="pt-B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pt-BR" sz="18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pt-BR" sz="1800" dirty="0" smtClean="0"/>
                  <a:t> 4 valores (0,01</a:t>
                </a:r>
                <a:r>
                  <a:rPr lang="pt-BR" sz="1800" dirty="0"/>
                  <a:t>; 0,05; 0,1; </a:t>
                </a:r>
                <a:r>
                  <a:rPr lang="pt-BR" sz="1800" dirty="0" smtClean="0"/>
                  <a:t>0,5)</a:t>
                </a:r>
                <a:r>
                  <a:rPr lang="pt-BR" sz="1800" dirty="0"/>
                  <a:t> </a:t>
                </a:r>
              </a:p>
              <a:p>
                <a:r>
                  <a:rPr lang="pt-BR" sz="1800" dirty="0" smtClean="0"/>
                  <a:t>C: 12 </a:t>
                </a:r>
                <a:r>
                  <a:rPr lang="pt-BR" sz="1800" dirty="0"/>
                  <a:t>valores para C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18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1800" dirty="0" smtClean="0"/>
                  <a:t>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sz="180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pt-BR" sz="1800" dirty="0" smtClean="0"/>
                  <a:t>).</a:t>
                </a:r>
              </a:p>
              <a:p>
                <a:endParaRPr lang="pt-BR" sz="1800" dirty="0"/>
              </a:p>
            </p:txBody>
          </p:sp>
        </mc:Choice>
        <mc:Fallback xmlns="">
          <p:sp>
            <p:nvSpPr>
              <p:cNvPr id="16" name="Content Placeholder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164" y="2043023"/>
                <a:ext cx="4801479" cy="3684588"/>
              </a:xfrm>
              <a:prstGeom prst="rect">
                <a:avLst/>
              </a:prstGeom>
              <a:blipFill>
                <a:blip r:embed="rId6"/>
                <a:stretch>
                  <a:fillRect l="-761" t="-16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21"/>
          <p:cNvSpPr txBox="1">
            <a:spLocks/>
          </p:cNvSpPr>
          <p:nvPr/>
        </p:nvSpPr>
        <p:spPr>
          <a:xfrm>
            <a:off x="8536840" y="2030690"/>
            <a:ext cx="2402521" cy="1050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i="1" dirty="0" smtClean="0"/>
              <a:t>Num_threads</a:t>
            </a:r>
            <a:r>
              <a:rPr lang="pt-BR" sz="1800" dirty="0" smtClean="0"/>
              <a:t>: 2</a:t>
            </a:r>
          </a:p>
          <a:p>
            <a:r>
              <a:rPr lang="pt-BR" sz="1800" i="1" dirty="0" smtClean="0"/>
              <a:t>Metric</a:t>
            </a:r>
            <a:r>
              <a:rPr lang="pt-BR" sz="1800" dirty="0" smtClean="0"/>
              <a:t>: MSE</a:t>
            </a:r>
          </a:p>
        </p:txBody>
      </p:sp>
    </p:spTree>
    <p:extLst>
      <p:ext uri="{BB962C8B-B14F-4D97-AF65-F5344CB8AC3E}">
        <p14:creationId xmlns:p14="http://schemas.microsoft.com/office/powerpoint/2010/main" val="79607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65158" y="152775"/>
            <a:ext cx="9320158" cy="968794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Experimento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1406972"/>
            <a:ext cx="10781405" cy="4782691"/>
          </a:xfrm>
        </p:spPr>
        <p:txBody>
          <a:bodyPr/>
          <a:lstStyle/>
          <a:p>
            <a:r>
              <a:rPr lang="pt-BR" dirty="0" smtClean="0"/>
              <a:t>Fase Off-line:</a:t>
            </a:r>
          </a:p>
          <a:p>
            <a:pPr lvl="1"/>
            <a:r>
              <a:rPr lang="pt-BR" dirty="0" smtClean="0"/>
              <a:t>2.452 medições outdoor;</a:t>
            </a:r>
          </a:p>
          <a:p>
            <a:pPr lvl="1"/>
            <a:r>
              <a:rPr lang="pt-BR" dirty="0" smtClean="0"/>
              <a:t>Grid regular de resolução 20mx20m</a:t>
            </a:r>
          </a:p>
          <a:p>
            <a:endParaRPr lang="pt-BR" dirty="0"/>
          </a:p>
          <a:p>
            <a:r>
              <a:rPr lang="pt-BR" dirty="0" smtClean="0"/>
              <a:t>Fase On-line:</a:t>
            </a:r>
          </a:p>
          <a:p>
            <a:pPr lvl="1"/>
            <a:r>
              <a:rPr lang="pt-BR" dirty="0" smtClean="0"/>
              <a:t>1.200 pontos de observação e 3 ambientes para ser analisados.</a:t>
            </a:r>
          </a:p>
          <a:p>
            <a:pPr lvl="2"/>
            <a:r>
              <a:rPr lang="pt-BR" dirty="0" smtClean="0"/>
              <a:t>Ambiente </a:t>
            </a:r>
            <a:r>
              <a:rPr lang="pt-BR" i="1" dirty="0" smtClean="0"/>
              <a:t>Outdoor</a:t>
            </a:r>
            <a:r>
              <a:rPr lang="pt-BR" dirty="0" smtClean="0"/>
              <a:t>: 400 pontos </a:t>
            </a:r>
            <a:r>
              <a:rPr lang="pt-BR" i="1" dirty="0" smtClean="0"/>
              <a:t>Outdoor;</a:t>
            </a:r>
            <a:r>
              <a:rPr lang="pt-BR" dirty="0" smtClean="0"/>
              <a:t> </a:t>
            </a:r>
          </a:p>
          <a:p>
            <a:pPr lvl="2"/>
            <a:r>
              <a:rPr lang="pt-BR" dirty="0"/>
              <a:t>Ambiente </a:t>
            </a:r>
            <a:r>
              <a:rPr lang="pt-BR" i="1" dirty="0" smtClean="0"/>
              <a:t>Indoor</a:t>
            </a:r>
            <a:r>
              <a:rPr lang="pt-BR" dirty="0"/>
              <a:t>:  </a:t>
            </a:r>
            <a:r>
              <a:rPr lang="pt-BR" dirty="0" smtClean="0"/>
              <a:t>400 </a:t>
            </a:r>
            <a:r>
              <a:rPr lang="pt-BR" dirty="0"/>
              <a:t>dados </a:t>
            </a:r>
            <a:r>
              <a:rPr lang="pt-BR" i="1" dirty="0" smtClean="0"/>
              <a:t>Indoor</a:t>
            </a:r>
            <a:r>
              <a:rPr lang="pt-BR" dirty="0" smtClean="0"/>
              <a:t>;</a:t>
            </a:r>
          </a:p>
          <a:p>
            <a:pPr lvl="2"/>
            <a:r>
              <a:rPr lang="pt-BR" dirty="0"/>
              <a:t>Ambiente </a:t>
            </a:r>
            <a:r>
              <a:rPr lang="pt-BR" i="1" dirty="0" smtClean="0"/>
              <a:t>Indoor-Outdoor</a:t>
            </a:r>
            <a:r>
              <a:rPr lang="pt-BR" dirty="0" smtClean="0"/>
              <a:t>: 200 dados Indoor e 200 dados Outdoor.</a:t>
            </a:r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69716" y="3433676"/>
            <a:ext cx="10515600" cy="1065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pt-BR" dirty="0"/>
          </a:p>
        </p:txBody>
      </p:sp>
      <p:grpSp>
        <p:nvGrpSpPr>
          <p:cNvPr id="13" name="Group 12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778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884217" y="138835"/>
            <a:ext cx="10196945" cy="983528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Ambiente de Execução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327" y="1672554"/>
            <a:ext cx="3737108" cy="1621005"/>
          </a:xfr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17" b="17642"/>
          <a:stretch/>
        </p:blipFill>
        <p:spPr>
          <a:xfrm>
            <a:off x="5150292" y="1473387"/>
            <a:ext cx="3039979" cy="187692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127" y="1910544"/>
            <a:ext cx="3587506" cy="143500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321" y="3525714"/>
            <a:ext cx="2563919" cy="297200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709" y="4043260"/>
            <a:ext cx="2143125" cy="21431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4" t="26052" r="7314" b="30409"/>
          <a:stretch/>
        </p:blipFill>
        <p:spPr>
          <a:xfrm>
            <a:off x="1759069" y="3306239"/>
            <a:ext cx="3028336" cy="648929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581" y="3525714"/>
            <a:ext cx="3294729" cy="275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12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Resultados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grpSp>
        <p:nvGrpSpPr>
          <p:cNvPr id="7" name="Group 6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051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Objetivo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7" name="Group 6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552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Análise Comparativa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824411" cy="4351338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Erro de predição de distância (em metros).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dirty="0" smtClean="0"/>
              <a:t>Ambiente Outdoor;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dirty="0" smtClean="0"/>
              <a:t>Ambiente Indoor;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dirty="0" smtClean="0"/>
              <a:t>Ambiente Indoor-Outdoor.</a:t>
            </a:r>
          </a:p>
          <a:p>
            <a:pPr marL="0" indent="0" algn="just">
              <a:buNone/>
            </a:pPr>
            <a:endParaRPr lang="pt-BR" dirty="0" smtClean="0"/>
          </a:p>
          <a:p>
            <a:pPr algn="just"/>
            <a:r>
              <a:rPr lang="pt-BR" dirty="0" smtClean="0"/>
              <a:t>Custo computacional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smtClean="0"/>
              <a:t> Tempo de treinamento;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dirty="0" smtClean="0"/>
              <a:t>  Tempo de busca;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smtClean="0"/>
              <a:t> Consumo médio de memória.</a:t>
            </a:r>
          </a:p>
          <a:p>
            <a:pPr marL="0" indent="0" algn="just">
              <a:buNone/>
            </a:pPr>
            <a:endParaRPr lang="pt-BR" dirty="0"/>
          </a:p>
        </p:txBody>
      </p:sp>
      <p:grpSp>
        <p:nvGrpSpPr>
          <p:cNvPr id="10" name="Group 9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645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Erro de Predição de Distância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407766"/>
            <a:ext cx="10824411" cy="4769197"/>
          </a:xfrm>
        </p:spPr>
        <p:txBody>
          <a:bodyPr/>
          <a:lstStyle/>
          <a:p>
            <a:pPr algn="just"/>
            <a:r>
              <a:rPr lang="pt-BR" dirty="0" smtClean="0"/>
              <a:t>Fase de teste com 1.200 medições e 3 ambientes analisados.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smtClean="0"/>
              <a:t>600 dados </a:t>
            </a:r>
            <a:r>
              <a:rPr lang="pt-BR" i="1" dirty="0" smtClean="0"/>
              <a:t>Outdoor</a:t>
            </a:r>
            <a:r>
              <a:rPr lang="pt-BR" dirty="0" smtClean="0"/>
              <a:t> e 600 dados </a:t>
            </a:r>
            <a:r>
              <a:rPr lang="pt-BR" i="1" dirty="0" smtClean="0"/>
              <a:t>Indoor</a:t>
            </a:r>
            <a:r>
              <a:rPr lang="pt-BR" dirty="0" smtClean="0"/>
              <a:t>.</a:t>
            </a:r>
          </a:p>
          <a:p>
            <a:pPr lvl="1" algn="just"/>
            <a:endParaRPr lang="pt-B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1008411"/>
                  </p:ext>
                </p:extLst>
              </p:nvPr>
            </p:nvGraphicFramePr>
            <p:xfrm>
              <a:off x="2343944" y="2411924"/>
              <a:ext cx="7504112" cy="3250244"/>
            </p:xfrm>
            <a:graphic>
              <a:graphicData uri="http://schemas.openxmlformats.org/drawingml/2006/table">
                <a:tbl>
                  <a:tblPr/>
                  <a:tblGrid>
                    <a:gridCol w="1500823">
                      <a:extLst>
                        <a:ext uri="{9D8B030D-6E8A-4147-A177-3AD203B41FA5}">
                          <a16:colId xmlns:a16="http://schemas.microsoft.com/office/drawing/2014/main" val="3512381809"/>
                        </a:ext>
                      </a:extLst>
                    </a:gridCol>
                    <a:gridCol w="1699278">
                      <a:extLst>
                        <a:ext uri="{9D8B030D-6E8A-4147-A177-3AD203B41FA5}">
                          <a16:colId xmlns:a16="http://schemas.microsoft.com/office/drawing/2014/main" val="954854525"/>
                        </a:ext>
                      </a:extLst>
                    </a:gridCol>
                    <a:gridCol w="1153525">
                      <a:extLst>
                        <a:ext uri="{9D8B030D-6E8A-4147-A177-3AD203B41FA5}">
                          <a16:colId xmlns:a16="http://schemas.microsoft.com/office/drawing/2014/main" val="2007088364"/>
                        </a:ext>
                      </a:extLst>
                    </a:gridCol>
                    <a:gridCol w="1066700">
                      <a:extLst>
                        <a:ext uri="{9D8B030D-6E8A-4147-A177-3AD203B41FA5}">
                          <a16:colId xmlns:a16="http://schemas.microsoft.com/office/drawing/2014/main" val="269880066"/>
                        </a:ext>
                      </a:extLst>
                    </a:gridCol>
                    <a:gridCol w="967472">
                      <a:extLst>
                        <a:ext uri="{9D8B030D-6E8A-4147-A177-3AD203B41FA5}">
                          <a16:colId xmlns:a16="http://schemas.microsoft.com/office/drawing/2014/main" val="1873522516"/>
                        </a:ext>
                      </a:extLst>
                    </a:gridCol>
                    <a:gridCol w="1116314">
                      <a:extLst>
                        <a:ext uri="{9D8B030D-6E8A-4147-A177-3AD203B41FA5}">
                          <a16:colId xmlns:a16="http://schemas.microsoft.com/office/drawing/2014/main" val="42451201"/>
                        </a:ext>
                      </a:extLst>
                    </a:gridCol>
                  </a:tblGrid>
                  <a:tr h="577010"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Ambiente</a:t>
                          </a:r>
                          <a:endParaRPr lang="pt-BR" sz="1600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457200" algn="just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Técnica</a:t>
                          </a:r>
                          <a:endParaRPr lang="pt-BR" sz="160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16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16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1600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6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pt-BR" sz="16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6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pt-BR" sz="1600" b="0" i="0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Times New Roman" panose="02020603050405020304" pitchFamily="18" charset="0"/>
                                      </a:rPr>
                                      <m:t>MIN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6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pt-BR" sz="1600" b="0" i="0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Times New Roman" panose="02020603050405020304" pitchFamily="18" charset="0"/>
                                      </a:rPr>
                                      <m:t>MAX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1600" dirty="0" smtClean="0">
                                        <a:effectLst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21090090"/>
                      </a:ext>
                    </a:extLst>
                  </a:tr>
                  <a:tr h="445539">
                    <a:tc rowSpan="2"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0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Indoor-Outdoor</a:t>
                          </a:r>
                          <a:endParaRPr lang="pt-BR" sz="1600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FP-</a:t>
                          </a:r>
                          <a:r>
                            <a:rPr lang="pt-BR" sz="1600" b="0" i="1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LightGBM</a:t>
                          </a:r>
                          <a:endParaRPr lang="pt-BR" sz="160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1" dirty="0" smtClean="0">
                              <a:effectLst/>
                            </a:rPr>
                            <a:t>56,54 m</a:t>
                          </a:r>
                          <a:endParaRPr lang="pt-BR" sz="1600" b="1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1" dirty="0" smtClean="0">
                              <a:effectLst/>
                            </a:rPr>
                            <a:t>35,42 m</a:t>
                          </a:r>
                          <a:endParaRPr lang="pt-BR" sz="1600" b="1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1" dirty="0" smtClean="0">
                              <a:effectLst/>
                            </a:rPr>
                            <a:t>0,65 m</a:t>
                          </a:r>
                          <a:endParaRPr lang="pt-BR" sz="1600" b="1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dirty="0" smtClean="0">
                              <a:effectLst/>
                            </a:rPr>
                            <a:t>256,59 m</a:t>
                          </a:r>
                          <a:endParaRPr lang="pt-BR" sz="1600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6934719"/>
                      </a:ext>
                    </a:extLst>
                  </a:tr>
                  <a:tr h="445539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FP-SVR</a:t>
                          </a:r>
                          <a:endParaRPr lang="pt-BR" sz="160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dirty="0" smtClean="0">
                              <a:effectLst/>
                            </a:rPr>
                            <a:t>63,40 m</a:t>
                          </a:r>
                          <a:endParaRPr lang="pt-BR" sz="1600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dirty="0" smtClean="0">
                              <a:effectLst/>
                            </a:rPr>
                            <a:t>39,16 m</a:t>
                          </a:r>
                          <a:endParaRPr lang="pt-BR" sz="1600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dirty="0" smtClean="0">
                              <a:effectLst/>
                            </a:rPr>
                            <a:t>1,19 m</a:t>
                          </a:r>
                          <a:endParaRPr lang="pt-BR" sz="1600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1" dirty="0" smtClean="0">
                              <a:effectLst/>
                            </a:rPr>
                            <a:t>207,68 m</a:t>
                          </a:r>
                          <a:endParaRPr lang="pt-BR" sz="1600" b="1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46339210"/>
                      </a:ext>
                    </a:extLst>
                  </a:tr>
                  <a:tr h="445539">
                    <a:tc rowSpan="2"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0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Outdoor</a:t>
                          </a:r>
                          <a:endParaRPr lang="pt-BR" sz="1600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FP-</a:t>
                          </a:r>
                          <a:r>
                            <a:rPr lang="pt-BR" sz="1600" b="0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LightGBM</a:t>
                          </a:r>
                          <a:endParaRPr lang="pt-BR" sz="1600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1" dirty="0" smtClean="0">
                              <a:effectLst/>
                            </a:rPr>
                            <a:t>38,71 m</a:t>
                          </a:r>
                          <a:endParaRPr lang="pt-BR" sz="1600" b="1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1" dirty="0" smtClean="0">
                              <a:effectLst/>
                            </a:rPr>
                            <a:t>35,82</a:t>
                          </a:r>
                          <a:r>
                            <a:rPr lang="pt-BR" sz="1600" b="1" baseline="0" dirty="0" smtClean="0">
                              <a:effectLst/>
                            </a:rPr>
                            <a:t> m</a:t>
                          </a:r>
                          <a:endParaRPr lang="pt-BR" sz="1600" b="1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1" dirty="0" smtClean="0">
                              <a:effectLst/>
                            </a:rPr>
                            <a:t>0,44 m</a:t>
                          </a:r>
                          <a:endParaRPr lang="pt-BR" sz="1600" b="1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1" dirty="0" smtClean="0">
                              <a:effectLst/>
                            </a:rPr>
                            <a:t>233,14 m</a:t>
                          </a:r>
                          <a:endParaRPr lang="pt-BR" sz="1600" b="1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75124271"/>
                      </a:ext>
                    </a:extLst>
                  </a:tr>
                  <a:tr h="445539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FP-SVR</a:t>
                          </a:r>
                          <a:endParaRPr lang="pt-BR" sz="160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dirty="0" smtClean="0">
                              <a:effectLst/>
                            </a:rPr>
                            <a:t>43,74 m</a:t>
                          </a:r>
                          <a:endParaRPr lang="pt-BR" sz="1600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dirty="0" smtClean="0">
                              <a:effectLst/>
                            </a:rPr>
                            <a:t>39,28 m</a:t>
                          </a:r>
                          <a:endParaRPr lang="pt-BR" sz="1600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1" dirty="0" smtClean="0">
                              <a:effectLst/>
                            </a:rPr>
                            <a:t>0,44 m</a:t>
                          </a:r>
                          <a:endParaRPr lang="pt-BR" sz="1600" b="1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dirty="0" smtClean="0">
                              <a:effectLst/>
                            </a:rPr>
                            <a:t>245,89 m</a:t>
                          </a:r>
                          <a:endParaRPr lang="pt-BR" sz="1600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26337200"/>
                      </a:ext>
                    </a:extLst>
                  </a:tr>
                  <a:tr h="445539">
                    <a:tc rowSpan="2"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0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Indoor</a:t>
                          </a:r>
                          <a:endParaRPr lang="pt-BR" sz="1600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FP-</a:t>
                          </a:r>
                          <a:r>
                            <a:rPr lang="pt-BR" sz="1600" b="0" i="1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LightGBM</a:t>
                          </a:r>
                          <a:endParaRPr lang="pt-BR" sz="160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1" dirty="0" smtClean="0">
                              <a:effectLst/>
                            </a:rPr>
                            <a:t>76,59 m</a:t>
                          </a:r>
                          <a:endParaRPr lang="pt-BR" sz="1600" b="1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1" dirty="0" smtClean="0">
                              <a:effectLst/>
                            </a:rPr>
                            <a:t>25,18 m</a:t>
                          </a:r>
                          <a:endParaRPr lang="pt-BR" sz="1600" b="1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dirty="0" smtClean="0">
                              <a:effectLst/>
                            </a:rPr>
                            <a:t>21,40 m</a:t>
                          </a:r>
                          <a:endParaRPr lang="pt-BR" sz="1600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1" dirty="0" smtClean="0">
                              <a:effectLst/>
                            </a:rPr>
                            <a:t>176,09 m</a:t>
                          </a:r>
                          <a:endParaRPr lang="pt-BR" sz="1600" b="1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62248717"/>
                      </a:ext>
                    </a:extLst>
                  </a:tr>
                  <a:tr h="445539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FP-SVR</a:t>
                          </a:r>
                          <a:endParaRPr lang="pt-BR" sz="160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dirty="0" smtClean="0">
                              <a:effectLst/>
                            </a:rPr>
                            <a:t>80,99 m</a:t>
                          </a:r>
                          <a:endParaRPr lang="pt-BR" sz="1600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dirty="0" smtClean="0">
                              <a:effectLst/>
                            </a:rPr>
                            <a:t>28,67 m</a:t>
                          </a:r>
                          <a:endParaRPr lang="pt-BR" sz="1600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1" dirty="0" smtClean="0">
                              <a:effectLst/>
                            </a:rPr>
                            <a:t>17,44</a:t>
                          </a:r>
                          <a:r>
                            <a:rPr lang="pt-BR" sz="1600" b="1" baseline="0" dirty="0" smtClean="0">
                              <a:effectLst/>
                            </a:rPr>
                            <a:t> m</a:t>
                          </a:r>
                          <a:endParaRPr lang="pt-BR" sz="1600" b="1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dirty="0" smtClean="0">
                              <a:effectLst/>
                            </a:rPr>
                            <a:t>198,83 m</a:t>
                          </a:r>
                          <a:endParaRPr lang="pt-BR" sz="1600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719734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1008411"/>
                  </p:ext>
                </p:extLst>
              </p:nvPr>
            </p:nvGraphicFramePr>
            <p:xfrm>
              <a:off x="2343944" y="2411924"/>
              <a:ext cx="7504112" cy="3250244"/>
            </p:xfrm>
            <a:graphic>
              <a:graphicData uri="http://schemas.openxmlformats.org/drawingml/2006/table">
                <a:tbl>
                  <a:tblPr/>
                  <a:tblGrid>
                    <a:gridCol w="1500823">
                      <a:extLst>
                        <a:ext uri="{9D8B030D-6E8A-4147-A177-3AD203B41FA5}">
                          <a16:colId xmlns:a16="http://schemas.microsoft.com/office/drawing/2014/main" val="3512381809"/>
                        </a:ext>
                      </a:extLst>
                    </a:gridCol>
                    <a:gridCol w="1699278">
                      <a:extLst>
                        <a:ext uri="{9D8B030D-6E8A-4147-A177-3AD203B41FA5}">
                          <a16:colId xmlns:a16="http://schemas.microsoft.com/office/drawing/2014/main" val="954854525"/>
                        </a:ext>
                      </a:extLst>
                    </a:gridCol>
                    <a:gridCol w="1153525">
                      <a:extLst>
                        <a:ext uri="{9D8B030D-6E8A-4147-A177-3AD203B41FA5}">
                          <a16:colId xmlns:a16="http://schemas.microsoft.com/office/drawing/2014/main" val="2007088364"/>
                        </a:ext>
                      </a:extLst>
                    </a:gridCol>
                    <a:gridCol w="1066700">
                      <a:extLst>
                        <a:ext uri="{9D8B030D-6E8A-4147-A177-3AD203B41FA5}">
                          <a16:colId xmlns:a16="http://schemas.microsoft.com/office/drawing/2014/main" val="269880066"/>
                        </a:ext>
                      </a:extLst>
                    </a:gridCol>
                    <a:gridCol w="967472">
                      <a:extLst>
                        <a:ext uri="{9D8B030D-6E8A-4147-A177-3AD203B41FA5}">
                          <a16:colId xmlns:a16="http://schemas.microsoft.com/office/drawing/2014/main" val="1873522516"/>
                        </a:ext>
                      </a:extLst>
                    </a:gridCol>
                    <a:gridCol w="1116314">
                      <a:extLst>
                        <a:ext uri="{9D8B030D-6E8A-4147-A177-3AD203B41FA5}">
                          <a16:colId xmlns:a16="http://schemas.microsoft.com/office/drawing/2014/main" val="42451201"/>
                        </a:ext>
                      </a:extLst>
                    </a:gridCol>
                  </a:tblGrid>
                  <a:tr h="577010"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Ambiente</a:t>
                          </a:r>
                          <a:endParaRPr lang="pt-BR" sz="1600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457200" algn="just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Técnica</a:t>
                          </a:r>
                          <a:endParaRPr lang="pt-BR" sz="160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76842" t="-1053" r="-273158" b="-46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9143" t="-1053" r="-196571" b="-46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60377" t="-1053" r="-116352" b="-46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73770" t="-1053" r="-1093" b="-466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1090090"/>
                      </a:ext>
                    </a:extLst>
                  </a:tr>
                  <a:tr h="445539">
                    <a:tc rowSpan="2"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0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Indoor-Outdoor</a:t>
                          </a:r>
                          <a:endParaRPr lang="pt-BR" sz="1600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FP-</a:t>
                          </a:r>
                          <a:r>
                            <a:rPr lang="pt-BR" sz="1600" b="0" i="1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LightGBM</a:t>
                          </a:r>
                          <a:endParaRPr lang="pt-BR" sz="160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1" dirty="0" smtClean="0">
                              <a:effectLst/>
                            </a:rPr>
                            <a:t>56,54 m</a:t>
                          </a:r>
                          <a:endParaRPr lang="pt-BR" sz="1600" b="1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1" dirty="0" smtClean="0">
                              <a:effectLst/>
                            </a:rPr>
                            <a:t>35,42 m</a:t>
                          </a:r>
                          <a:endParaRPr lang="pt-BR" sz="1600" b="1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1" dirty="0" smtClean="0">
                              <a:effectLst/>
                            </a:rPr>
                            <a:t>0,65 m</a:t>
                          </a:r>
                          <a:endParaRPr lang="pt-BR" sz="1600" b="1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dirty="0" smtClean="0">
                              <a:effectLst/>
                            </a:rPr>
                            <a:t>256,59 m</a:t>
                          </a:r>
                          <a:endParaRPr lang="pt-BR" sz="1600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6934719"/>
                      </a:ext>
                    </a:extLst>
                  </a:tr>
                  <a:tr h="445539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FP-SVR</a:t>
                          </a:r>
                          <a:endParaRPr lang="pt-BR" sz="160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dirty="0" smtClean="0">
                              <a:effectLst/>
                            </a:rPr>
                            <a:t>63,40 m</a:t>
                          </a:r>
                          <a:endParaRPr lang="pt-BR" sz="1600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dirty="0" smtClean="0">
                              <a:effectLst/>
                            </a:rPr>
                            <a:t>39,16 m</a:t>
                          </a:r>
                          <a:endParaRPr lang="pt-BR" sz="1600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dirty="0" smtClean="0">
                              <a:effectLst/>
                            </a:rPr>
                            <a:t>1,19 m</a:t>
                          </a:r>
                          <a:endParaRPr lang="pt-BR" sz="1600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1" dirty="0" smtClean="0">
                              <a:effectLst/>
                            </a:rPr>
                            <a:t>207,68 m</a:t>
                          </a:r>
                          <a:endParaRPr lang="pt-BR" sz="1600" b="1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46339210"/>
                      </a:ext>
                    </a:extLst>
                  </a:tr>
                  <a:tr h="445539">
                    <a:tc rowSpan="2"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0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Outdoor</a:t>
                          </a:r>
                          <a:endParaRPr lang="pt-BR" sz="1600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FP-</a:t>
                          </a:r>
                          <a:r>
                            <a:rPr lang="pt-BR" sz="1600" b="0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LightGBM</a:t>
                          </a:r>
                          <a:endParaRPr lang="pt-BR" sz="1600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1" dirty="0" smtClean="0">
                              <a:effectLst/>
                            </a:rPr>
                            <a:t>38,71 m</a:t>
                          </a:r>
                          <a:endParaRPr lang="pt-BR" sz="1600" b="1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1" dirty="0" smtClean="0">
                              <a:effectLst/>
                            </a:rPr>
                            <a:t>35,82</a:t>
                          </a:r>
                          <a:r>
                            <a:rPr lang="pt-BR" sz="1600" b="1" baseline="0" dirty="0" smtClean="0">
                              <a:effectLst/>
                            </a:rPr>
                            <a:t> m</a:t>
                          </a:r>
                          <a:endParaRPr lang="pt-BR" sz="1600" b="1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1" dirty="0" smtClean="0">
                              <a:effectLst/>
                            </a:rPr>
                            <a:t>0,44 m</a:t>
                          </a:r>
                          <a:endParaRPr lang="pt-BR" sz="1600" b="1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1" dirty="0" smtClean="0">
                              <a:effectLst/>
                            </a:rPr>
                            <a:t>233,14 m</a:t>
                          </a:r>
                          <a:endParaRPr lang="pt-BR" sz="1600" b="1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75124271"/>
                      </a:ext>
                    </a:extLst>
                  </a:tr>
                  <a:tr h="445539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FP-SVR</a:t>
                          </a:r>
                          <a:endParaRPr lang="pt-BR" sz="160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dirty="0" smtClean="0">
                              <a:effectLst/>
                            </a:rPr>
                            <a:t>43,74 m</a:t>
                          </a:r>
                          <a:endParaRPr lang="pt-BR" sz="1600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dirty="0" smtClean="0">
                              <a:effectLst/>
                            </a:rPr>
                            <a:t>39,28 m</a:t>
                          </a:r>
                          <a:endParaRPr lang="pt-BR" sz="1600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1" dirty="0" smtClean="0">
                              <a:effectLst/>
                            </a:rPr>
                            <a:t>0,44 m</a:t>
                          </a:r>
                          <a:endParaRPr lang="pt-BR" sz="1600" b="1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dirty="0" smtClean="0">
                              <a:effectLst/>
                            </a:rPr>
                            <a:t>245,89 m</a:t>
                          </a:r>
                          <a:endParaRPr lang="pt-BR" sz="1600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26337200"/>
                      </a:ext>
                    </a:extLst>
                  </a:tr>
                  <a:tr h="445539">
                    <a:tc rowSpan="2"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0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Indoor</a:t>
                          </a:r>
                          <a:endParaRPr lang="pt-BR" sz="1600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FP-</a:t>
                          </a:r>
                          <a:r>
                            <a:rPr lang="pt-BR" sz="1600" b="0" i="1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LightGBM</a:t>
                          </a:r>
                          <a:endParaRPr lang="pt-BR" sz="160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1" dirty="0" smtClean="0">
                              <a:effectLst/>
                            </a:rPr>
                            <a:t>76,59 m</a:t>
                          </a:r>
                          <a:endParaRPr lang="pt-BR" sz="1600" b="1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1" dirty="0" smtClean="0">
                              <a:effectLst/>
                            </a:rPr>
                            <a:t>25,18 m</a:t>
                          </a:r>
                          <a:endParaRPr lang="pt-BR" sz="1600" b="1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dirty="0" smtClean="0">
                              <a:effectLst/>
                            </a:rPr>
                            <a:t>21,40 m</a:t>
                          </a:r>
                          <a:endParaRPr lang="pt-BR" sz="1600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1" dirty="0" smtClean="0">
                              <a:effectLst/>
                            </a:rPr>
                            <a:t>176,09 m</a:t>
                          </a:r>
                          <a:endParaRPr lang="pt-BR" sz="1600" b="1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62248717"/>
                      </a:ext>
                    </a:extLst>
                  </a:tr>
                  <a:tr h="445539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FP-SVR</a:t>
                          </a:r>
                          <a:endParaRPr lang="pt-BR" sz="160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dirty="0" smtClean="0">
                              <a:effectLst/>
                            </a:rPr>
                            <a:t>80,99 m</a:t>
                          </a:r>
                          <a:endParaRPr lang="pt-BR" sz="1600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dirty="0" smtClean="0">
                              <a:effectLst/>
                            </a:rPr>
                            <a:t>28,67 m</a:t>
                          </a:r>
                          <a:endParaRPr lang="pt-BR" sz="1600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1" dirty="0" smtClean="0">
                              <a:effectLst/>
                            </a:rPr>
                            <a:t>17,44</a:t>
                          </a:r>
                          <a:r>
                            <a:rPr lang="pt-BR" sz="1600" b="1" baseline="0" dirty="0" smtClean="0">
                              <a:effectLst/>
                            </a:rPr>
                            <a:t> m</a:t>
                          </a:r>
                          <a:endParaRPr lang="pt-BR" sz="1600" b="1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dirty="0" smtClean="0">
                              <a:effectLst/>
                            </a:rPr>
                            <a:t>198,83 m</a:t>
                          </a:r>
                          <a:endParaRPr lang="pt-BR" sz="1600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719734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14688" y="395912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735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28551" y="148431"/>
            <a:ext cx="9505636" cy="973932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Erro de Predição de Distância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6382"/>
            <a:ext cx="10515600" cy="4850581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 smtClean="0">
                <a:solidFill>
                  <a:srgbClr val="FF0000"/>
                </a:solidFill>
              </a:rPr>
              <a:t>Cenário </a:t>
            </a:r>
            <a:r>
              <a:rPr lang="pt-BR" i="1" dirty="0" smtClean="0">
                <a:solidFill>
                  <a:srgbClr val="FF0000"/>
                </a:solidFill>
              </a:rPr>
              <a:t>Outdoor</a:t>
            </a:r>
            <a:endParaRPr lang="pt-BR" dirty="0" smtClean="0">
              <a:solidFill>
                <a:srgbClr val="FF0000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14688" y="395912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  <p:pic>
        <p:nvPicPr>
          <p:cNvPr id="2050" name="Picture 2" descr="Outdoo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7" t="11111" r="9259" b="1215"/>
          <a:stretch>
            <a:fillRect/>
          </a:stretch>
        </p:blipFill>
        <p:spPr bwMode="auto">
          <a:xfrm>
            <a:off x="2964700" y="2018963"/>
            <a:ext cx="6262599" cy="41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362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28551" y="148431"/>
            <a:ext cx="9505636" cy="973932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Erro de Predição de Distância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6382"/>
            <a:ext cx="10515600" cy="4850581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 smtClean="0">
                <a:solidFill>
                  <a:srgbClr val="FF0000"/>
                </a:solidFill>
              </a:rPr>
              <a:t>Cenário </a:t>
            </a:r>
            <a:r>
              <a:rPr lang="pt-BR" i="1" dirty="0" smtClean="0">
                <a:solidFill>
                  <a:srgbClr val="FF0000"/>
                </a:solidFill>
              </a:rPr>
              <a:t>Indoor</a:t>
            </a:r>
            <a:endParaRPr lang="pt-BR" dirty="0" smtClean="0">
              <a:solidFill>
                <a:srgbClr val="FF000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  <p:pic>
        <p:nvPicPr>
          <p:cNvPr id="3074" name="Picture 2" descr="Indoo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" t="11632" r="7523" b="1389"/>
          <a:stretch>
            <a:fillRect/>
          </a:stretch>
        </p:blipFill>
        <p:spPr bwMode="auto">
          <a:xfrm>
            <a:off x="2870384" y="2018371"/>
            <a:ext cx="6451231" cy="41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728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28551" y="148431"/>
            <a:ext cx="9505636" cy="973932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Erro de Predição de Distância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6382"/>
            <a:ext cx="10515600" cy="4850581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 smtClean="0">
                <a:solidFill>
                  <a:srgbClr val="FF0000"/>
                </a:solidFill>
              </a:rPr>
              <a:t>Cenário Indoor-</a:t>
            </a:r>
            <a:r>
              <a:rPr lang="pt-BR" i="1" dirty="0" smtClean="0">
                <a:solidFill>
                  <a:srgbClr val="FF0000"/>
                </a:solidFill>
              </a:rPr>
              <a:t>Outdoor</a:t>
            </a:r>
            <a:endParaRPr lang="pt-BR" dirty="0" smtClean="0">
              <a:solidFill>
                <a:srgbClr val="FF000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  <p:pic>
        <p:nvPicPr>
          <p:cNvPr id="4098" name="Picture 2" descr="Indoor-Outdoo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5" t="11458" r="9259" b="1389"/>
          <a:stretch>
            <a:fillRect/>
          </a:stretch>
        </p:blipFill>
        <p:spPr bwMode="auto">
          <a:xfrm>
            <a:off x="2931016" y="2107055"/>
            <a:ext cx="6329968" cy="41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507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5018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Custo Computacional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  <p:sp>
        <p:nvSpPr>
          <p:cNvPr id="23" name="Content Placeholder 1"/>
          <p:cNvSpPr>
            <a:spLocks noGrp="1"/>
          </p:cNvSpPr>
          <p:nvPr>
            <p:ph sz="half" idx="1"/>
          </p:nvPr>
        </p:nvSpPr>
        <p:spPr>
          <a:xfrm>
            <a:off x="1288329" y="1097879"/>
            <a:ext cx="4807672" cy="4437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b="1" dirty="0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FP-</a:t>
            </a:r>
            <a:r>
              <a:rPr lang="pt-BR" b="1" i="1" dirty="0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LightGBM</a:t>
            </a:r>
            <a:r>
              <a:rPr lang="pt-BR" b="1" dirty="0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:</a:t>
            </a:r>
            <a:endParaRPr lang="pt-BR" b="1" dirty="0">
              <a:solidFill>
                <a:srgbClr val="FF00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4" name="Content Placeholder 1"/>
          <p:cNvSpPr>
            <a:spLocks noGrp="1"/>
          </p:cNvSpPr>
          <p:nvPr>
            <p:ph sz="half" idx="1"/>
          </p:nvPr>
        </p:nvSpPr>
        <p:spPr>
          <a:xfrm>
            <a:off x="6755049" y="1113142"/>
            <a:ext cx="5102275" cy="4437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b="1" dirty="0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FP-SVR:</a:t>
            </a:r>
            <a:endParaRPr lang="pt-BR" b="1" dirty="0">
              <a:solidFill>
                <a:srgbClr val="FF00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668000" y="637586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2" name="Picture 21" descr="C:\Users\DOUGLAS.SILVA\Desktop\lightGBMMemoryNew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69708"/>
            <a:ext cx="5860978" cy="4433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 descr="C:\Users\DOUGLAS.SILVA\Desktop\svrMemoryNew.pn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778" y="1668673"/>
            <a:ext cx="5860800" cy="443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26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5018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Custo Computacional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  <p:sp>
        <p:nvSpPr>
          <p:cNvPr id="25" name="TextBox 24"/>
          <p:cNvSpPr txBox="1"/>
          <p:nvPr/>
        </p:nvSpPr>
        <p:spPr>
          <a:xfrm>
            <a:off x="10668000" y="637586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86552671"/>
              </p:ext>
            </p:extLst>
          </p:nvPr>
        </p:nvGraphicFramePr>
        <p:xfrm>
          <a:off x="870861" y="2559010"/>
          <a:ext cx="10824086" cy="1600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27300">
                  <a:extLst>
                    <a:ext uri="{9D8B030D-6E8A-4147-A177-3AD203B41FA5}">
                      <a16:colId xmlns:a16="http://schemas.microsoft.com/office/drawing/2014/main" val="1490005"/>
                    </a:ext>
                  </a:extLst>
                </a:gridCol>
                <a:gridCol w="2021322">
                  <a:extLst>
                    <a:ext uri="{9D8B030D-6E8A-4147-A177-3AD203B41FA5}">
                      <a16:colId xmlns:a16="http://schemas.microsoft.com/office/drawing/2014/main" val="2931881527"/>
                    </a:ext>
                  </a:extLst>
                </a:gridCol>
                <a:gridCol w="2192594">
                  <a:extLst>
                    <a:ext uri="{9D8B030D-6E8A-4147-A177-3AD203B41FA5}">
                      <a16:colId xmlns:a16="http://schemas.microsoft.com/office/drawing/2014/main" val="3864935748"/>
                    </a:ext>
                  </a:extLst>
                </a:gridCol>
                <a:gridCol w="2123768">
                  <a:extLst>
                    <a:ext uri="{9D8B030D-6E8A-4147-A177-3AD203B41FA5}">
                      <a16:colId xmlns:a16="http://schemas.microsoft.com/office/drawing/2014/main" val="3361127061"/>
                    </a:ext>
                  </a:extLst>
                </a:gridCol>
                <a:gridCol w="2659102">
                  <a:extLst>
                    <a:ext uri="{9D8B030D-6E8A-4147-A177-3AD203B41FA5}">
                      <a16:colId xmlns:a16="http://schemas.microsoft.com/office/drawing/2014/main" val="160232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1" dirty="0" smtClean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Técnica</a:t>
                      </a:r>
                      <a:endParaRPr lang="pt-BR" sz="20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Fase de Treinamento</a:t>
                      </a:r>
                      <a:endParaRPr lang="pt-BR" sz="20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Fase Teste (100 EMs)</a:t>
                      </a:r>
                      <a:endParaRPr lang="pt-BR" sz="20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Pico</a:t>
                      </a:r>
                      <a:r>
                        <a:rPr lang="pt-BR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do consumo</a:t>
                      </a:r>
                      <a:r>
                        <a:rPr lang="pt-BR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 Memória</a:t>
                      </a:r>
                      <a:endParaRPr lang="pt-BR" sz="20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ysClr val="windowText" lastClr="000000"/>
                          </a:solidFill>
                        </a:rPr>
                        <a:t>Consumo médio</a:t>
                      </a:r>
                      <a:r>
                        <a:rPr lang="pt-BR" sz="2000" baseline="0" dirty="0" smtClean="0">
                          <a:solidFill>
                            <a:sysClr val="windowText" lastClr="000000"/>
                          </a:solidFill>
                        </a:rPr>
                        <a:t> de Memória</a:t>
                      </a:r>
                      <a:endParaRPr lang="pt-BR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494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FP-</a:t>
                      </a:r>
                      <a:r>
                        <a:rPr lang="pt-BR" sz="2000" b="1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LightGBM</a:t>
                      </a:r>
                      <a:endParaRPr lang="pt-BR" sz="20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8,74 </a:t>
                      </a: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segundos</a:t>
                      </a:r>
                      <a:endParaRPr lang="pt-BR" sz="20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5,68</a:t>
                      </a:r>
                      <a:r>
                        <a:rPr lang="pt-B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segundos</a:t>
                      </a:r>
                      <a:endParaRPr lang="pt-BR" sz="20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156,02 </a:t>
                      </a: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MiB</a:t>
                      </a:r>
                      <a:endParaRPr lang="pt-BR" sz="20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ysClr val="windowText" lastClr="000000"/>
                          </a:solidFill>
                        </a:rPr>
                        <a:t>143,19 MiB</a:t>
                      </a:r>
                      <a:endParaRPr lang="pt-BR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125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FP-SVR</a:t>
                      </a:r>
                      <a:endParaRPr lang="pt-BR" sz="20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16,28 </a:t>
                      </a: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segundos</a:t>
                      </a:r>
                      <a:endParaRPr lang="pt-BR" sz="20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5,83</a:t>
                      </a:r>
                      <a:r>
                        <a:rPr lang="pt-B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segundos</a:t>
                      </a:r>
                      <a:endParaRPr lang="pt-BR" sz="20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180,66 </a:t>
                      </a: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MiB</a:t>
                      </a:r>
                      <a:endParaRPr lang="pt-BR" sz="20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ysClr val="windowText" lastClr="000000"/>
                          </a:solidFill>
                        </a:rPr>
                        <a:t>163,33 MiB</a:t>
                      </a:r>
                      <a:endParaRPr lang="pt-BR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58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583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Conclusão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grpSp>
        <p:nvGrpSpPr>
          <p:cNvPr id="7" name="Group 6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135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Conclusão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796564" y="1318549"/>
            <a:ext cx="10824411" cy="43513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dirty="0" smtClean="0"/>
              <a:t>Acurácia: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smtClean="0"/>
              <a:t>A técnica FP-LightGBM obteve um aumento de acurácia nos três ambientes analisados em relação a técnica FP-SVR.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pt-BR" dirty="0" smtClean="0"/>
              <a:t>Ambiente Outdoor: 11,50%;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pt-BR" dirty="0" smtClean="0"/>
              <a:t>Ambiente Indoor: 5,43%;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pt-BR" dirty="0" smtClean="0"/>
              <a:t>Ambiente Indoor-Outdoor: 10,82%.</a:t>
            </a:r>
          </a:p>
          <a:p>
            <a:pPr algn="just"/>
            <a:r>
              <a:rPr lang="pt-BR" dirty="0" smtClean="0"/>
              <a:t>Tempo de Treinamento (Fase off-line):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dirty="0" smtClean="0"/>
              <a:t>A técnica FP-</a:t>
            </a:r>
            <a:r>
              <a:rPr lang="pt-BR" dirty="0" err="1" smtClean="0"/>
              <a:t>LightGBM</a:t>
            </a:r>
            <a:r>
              <a:rPr lang="pt-BR" dirty="0" smtClean="0"/>
              <a:t> apresentou ser 46,31% mais veloz do que a técnica FP-SVR.</a:t>
            </a:r>
          </a:p>
          <a:p>
            <a:pPr algn="just"/>
            <a:r>
              <a:rPr lang="pt-BR" dirty="0" smtClean="0"/>
              <a:t>Tempo de busca (Fase on-line):</a:t>
            </a:r>
          </a:p>
          <a:p>
            <a:pPr lvl="1" algn="just"/>
            <a:r>
              <a:rPr lang="pt-BR" dirty="0" smtClean="0"/>
              <a:t>Aproximadamente o mesmo tempo de busca.</a:t>
            </a:r>
          </a:p>
          <a:p>
            <a:pPr algn="just"/>
            <a:r>
              <a:rPr lang="pt-BR" dirty="0" smtClean="0"/>
              <a:t>Pico do consumo de memória: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dirty="0"/>
              <a:t> FP-LightGBM obteve </a:t>
            </a:r>
            <a:r>
              <a:rPr lang="pt-BR" dirty="0" smtClean="0"/>
              <a:t>um de consumo médio de memória de 12,33% menor em </a:t>
            </a:r>
            <a:r>
              <a:rPr lang="pt-BR" dirty="0"/>
              <a:t>relação ao FP-SVR.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562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Trabalhos Futuros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824411" cy="4351338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Aplicar outras técnicas de Otimização: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dirty="0" smtClean="0"/>
              <a:t>PSO, ACO, ABC, etc.</a:t>
            </a:r>
          </a:p>
          <a:p>
            <a:pPr algn="just"/>
            <a:r>
              <a:rPr lang="pt-BR" dirty="0" smtClean="0"/>
              <a:t>Escolher outros parâmetros do </a:t>
            </a:r>
            <a:r>
              <a:rPr lang="pt-BR" i="1" dirty="0" smtClean="0"/>
              <a:t>LightGBM</a:t>
            </a:r>
            <a:r>
              <a:rPr lang="pt-BR" dirty="0" smtClean="0"/>
              <a:t> que não foram utilizados neste trabalho.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i="1" dirty="0"/>
              <a:t> </a:t>
            </a:r>
            <a:r>
              <a:rPr lang="pt-BR" i="1" dirty="0" err="1" smtClean="0"/>
              <a:t>Max_bin</a:t>
            </a:r>
            <a:r>
              <a:rPr lang="pt-BR" dirty="0" smtClean="0"/>
              <a:t>, </a:t>
            </a:r>
            <a:r>
              <a:rPr lang="pt-BR" i="1" dirty="0" err="1" smtClean="0"/>
              <a:t>early_stopping_round</a:t>
            </a:r>
            <a:r>
              <a:rPr lang="pt-BR" i="1" dirty="0" smtClean="0"/>
              <a:t>, </a:t>
            </a:r>
            <a:r>
              <a:rPr lang="pt-BR" i="1" dirty="0" err="1" smtClean="0"/>
              <a:t>max_delta_step</a:t>
            </a:r>
            <a:r>
              <a:rPr lang="pt-BR" i="1" dirty="0" smtClean="0"/>
              <a:t>, etc.</a:t>
            </a:r>
            <a:endParaRPr lang="pt-BR" i="1" dirty="0"/>
          </a:p>
          <a:p>
            <a:pPr algn="just"/>
            <a:r>
              <a:rPr lang="pt-BR" dirty="0" smtClean="0"/>
              <a:t>Testar em uma base de dados maior e mais esparsa.</a:t>
            </a:r>
          </a:p>
          <a:p>
            <a:pPr algn="just"/>
            <a:r>
              <a:rPr lang="pt-BR" dirty="0" smtClean="0"/>
              <a:t>Treinamento do </a:t>
            </a:r>
            <a:r>
              <a:rPr lang="pt-BR" i="1" dirty="0" smtClean="0"/>
              <a:t>LightGBM</a:t>
            </a:r>
            <a:r>
              <a:rPr lang="pt-BR" dirty="0" smtClean="0"/>
              <a:t> com GPU.</a:t>
            </a:r>
            <a:endParaRPr lang="pt-BR" dirty="0"/>
          </a:p>
        </p:txBody>
      </p:sp>
      <p:grpSp>
        <p:nvGrpSpPr>
          <p:cNvPr id="10" name="Group 9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896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Objetivo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824411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Comparar resultados do uso dos algoritmos </a:t>
            </a:r>
            <a:r>
              <a:rPr lang="pt-BR" b="1" i="1" dirty="0" err="1" smtClean="0"/>
              <a:t>LightGBM</a:t>
            </a:r>
            <a:r>
              <a:rPr lang="pt-BR" b="1" dirty="0"/>
              <a:t> </a:t>
            </a:r>
            <a:r>
              <a:rPr lang="pt-BR" dirty="0"/>
              <a:t> </a:t>
            </a:r>
            <a:r>
              <a:rPr lang="pt-BR" dirty="0" smtClean="0"/>
              <a:t>e </a:t>
            </a:r>
            <a:r>
              <a:rPr lang="pt-BR" b="1" dirty="0" smtClean="0"/>
              <a:t>SVR</a:t>
            </a:r>
            <a:r>
              <a:rPr lang="pt-BR" dirty="0" smtClean="0"/>
              <a:t>, ambos aplicados à técnica </a:t>
            </a:r>
            <a:r>
              <a:rPr lang="pt-BR" b="1" dirty="0" smtClean="0"/>
              <a:t>RF </a:t>
            </a:r>
            <a:r>
              <a:rPr lang="pt-BR" b="1" i="1" dirty="0" smtClean="0"/>
              <a:t>Fingerprinting</a:t>
            </a:r>
            <a:r>
              <a:rPr lang="pt-BR" dirty="0" smtClean="0"/>
              <a:t>, em problemas de localização de usuários.</a:t>
            </a:r>
            <a:r>
              <a:rPr lang="pt-BR" b="1" dirty="0" smtClean="0"/>
              <a:t> </a:t>
            </a:r>
            <a:r>
              <a:rPr lang="pt-BR" dirty="0" smtClean="0"/>
              <a:t>As duas </a:t>
            </a:r>
            <a:r>
              <a:rPr lang="pt-BR" dirty="0"/>
              <a:t>técnicas serão treinadas apenas com dados </a:t>
            </a:r>
            <a:r>
              <a:rPr lang="pt-BR" i="1" dirty="0"/>
              <a:t>outdoor</a:t>
            </a:r>
            <a:r>
              <a:rPr lang="pt-BR" dirty="0"/>
              <a:t> para prever localização móvel em redes celulares</a:t>
            </a:r>
            <a:r>
              <a:rPr lang="pt-BR" dirty="0" smtClean="0"/>
              <a:t> </a:t>
            </a:r>
            <a:r>
              <a:rPr lang="pt-BR" dirty="0"/>
              <a:t>tanto em ambientes </a:t>
            </a:r>
            <a:r>
              <a:rPr lang="pt-BR" i="1" dirty="0"/>
              <a:t>outdoor</a:t>
            </a:r>
            <a:r>
              <a:rPr lang="pt-BR" dirty="0"/>
              <a:t> e </a:t>
            </a:r>
            <a:r>
              <a:rPr lang="pt-BR" i="1" dirty="0"/>
              <a:t>indoor</a:t>
            </a:r>
            <a:r>
              <a:rPr lang="pt-BR" dirty="0" smtClean="0"/>
              <a:t>.</a:t>
            </a:r>
            <a:endParaRPr lang="pt-BR" dirty="0"/>
          </a:p>
        </p:txBody>
      </p:sp>
      <p:grpSp>
        <p:nvGrpSpPr>
          <p:cNvPr id="10" name="Group 9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533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Algoritmo de Localização Outdoor e Indoor Fingerprinting para Estações Móveis baseado em LightGBM</a:t>
            </a:r>
            <a:endParaRPr lang="pt-BR" sz="3600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bg1">
                    <a:lumMod val="50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Douglas Tavares Ribeiro Paulino Silva</a:t>
            </a:r>
          </a:p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Orientador: Daniel Carvalho da Cunha</a:t>
            </a:r>
            <a:endParaRPr lang="pt-BR" dirty="0">
              <a:solidFill>
                <a:schemeClr val="bg1">
                  <a:lumMod val="5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017963"/>
            <a:ext cx="1396364" cy="576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551" y="6013799"/>
            <a:ext cx="1086792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08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Conceitos Básicos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grpSp>
        <p:nvGrpSpPr>
          <p:cNvPr id="7" name="Group 6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716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Localização por RF </a:t>
            </a:r>
            <a:r>
              <a:rPr lang="pt-BR" b="1" i="1" dirty="0" err="1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Fingerpriting</a:t>
            </a:r>
            <a:endParaRPr lang="pt-BR" b="1" i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882745" cy="4351338"/>
          </a:xfrm>
        </p:spPr>
        <p:txBody>
          <a:bodyPr/>
          <a:lstStyle/>
          <a:p>
            <a:r>
              <a:rPr lang="pt-BR" dirty="0" smtClean="0"/>
              <a:t>Fingerprint de sinal de RF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smtClean="0"/>
              <a:t>RSSI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PDs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Coordenada Geográfica (Latitude e Longitude)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 smtClean="0"/>
          </a:p>
          <a:p>
            <a:r>
              <a:rPr lang="pt-BR" dirty="0" smtClean="0"/>
              <a:t>CDB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Mapa de Rádio (</a:t>
            </a:r>
            <a:r>
              <a:rPr lang="pt-BR" i="1" dirty="0" smtClean="0"/>
              <a:t>grid</a:t>
            </a:r>
            <a:r>
              <a:rPr lang="pt-BR" dirty="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Fingerprints referência</a:t>
            </a:r>
            <a:endParaRPr lang="pt-BR" dirty="0"/>
          </a:p>
          <a:p>
            <a:endParaRPr lang="pt-BR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521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Construção do Grid de Localização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6" name="Picture 2" descr="https://lh5.googleusercontent.com/eDa7hJcauyJWPh4N1R9eW6gfnHQN-U4zaUpRf5nudZM8WmI4Gp_KlmJkjXoION9Gnrm8SfolrgBch6T0vNXeqs7DEBSQ5H0BnKdjPyQr2G4pvA6XHFuWr7GxG-T6K0A5YzrCF-Y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854" y="1825625"/>
            <a:ext cx="3586603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5.googleusercontent.com/-7uvtyTH2MATa8-ZRQHzzmCwpMc8onyhl3Xq32YSc8tekmPVyrw3BTSGg0_fMLm5sz0Y54Cn2ite4SYkAxYMo-bjdahb3nwpkiHFscAErJYsf0rIR-fUzyz3KLYXLiQ7FIE31q7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950" y="1703537"/>
            <a:ext cx="4334595" cy="3377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5678207" y="3093230"/>
            <a:ext cx="1105869" cy="59851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" name="Group 10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761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/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Arquitetura Geral do RF </a:t>
            </a:r>
            <a:r>
              <a:rPr lang="pt-BR" b="1" i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Fingerprinting</a:t>
            </a:r>
            <a:endParaRPr lang="pt-BR" b="1" i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0" name="Picture 2" descr="https://lh6.googleusercontent.com/7DHhwxcHsJnepE5zuNXS--CF0dsgNHoH6q0g_X_QBDJyFKGin5iZZS5hTRsleiZFgPQd5_ma-44dvZmqF1D2ZYofeMZ6OCgsU1mLCGA3wsBVpnARCFsrWsNw1Id6LYYl_q_tDxQ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9" b="42332"/>
          <a:stretch/>
        </p:blipFill>
        <p:spPr bwMode="auto">
          <a:xfrm>
            <a:off x="2370822" y="1464202"/>
            <a:ext cx="7297955" cy="507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696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/>
          <a:lstStyle/>
          <a:p>
            <a:pPr algn="ctr"/>
            <a:r>
              <a:rPr lang="pt-BR" b="1" i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Support Vector Machine </a:t>
            </a:r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(SVM)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10882745" cy="4351338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pt-BR" dirty="0" smtClean="0"/>
                  <a:t>Encontrar o hiperplano que melhor se ajuste ao conjunto de dados.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 &lt;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 +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pt-BR" dirty="0" smtClean="0"/>
                  <a:t> 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10882745" cy="4351338"/>
              </a:xfrm>
              <a:blipFill>
                <a:blip r:embed="rId4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  <p:pic>
        <p:nvPicPr>
          <p:cNvPr id="1026" name="Picture 2" descr="https://lh5.googleusercontent.com/E0rW4OW--NajkayBGFslKyfcZtFkO-7pSPunYwOWsMKYzhGwBsbrt4HIzBmZ1Z-rH6S-9BDn-nwcZgEg0qnJA3_qm5TOeAUxLLUfthKvJjJbPfV8WbGWWw7WNSckiJSmTK-UehRL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828" y="2773799"/>
            <a:ext cx="3281538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Sz18wdx_cS6qzmZXGfuw8MXH3ErEgXf62xM_NpwyD6AsCfkPaLs9ALCGfk9FZd51ssU1_kP0NPTK0Xgv1KCScKzPeCO3fiMeoDKmF_vEc76ib11TZV5jDlNujxoQboIuW9keimtx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995" y="2936963"/>
            <a:ext cx="3212887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38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</TotalTime>
  <Words>3355</Words>
  <Application>Microsoft Office PowerPoint</Application>
  <PresentationFormat>Widescreen</PresentationFormat>
  <Paragraphs>424</Paragraphs>
  <Slides>40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Noto Sans</vt:lpstr>
      <vt:lpstr>Times New Roman</vt:lpstr>
      <vt:lpstr>Wingdings</vt:lpstr>
      <vt:lpstr>Office Theme</vt:lpstr>
      <vt:lpstr>Algoritmo de Localização Outdoor e Indoor Fingerprinting para Estações Móveis baseado em LightGBM</vt:lpstr>
      <vt:lpstr>Roteiro</vt:lpstr>
      <vt:lpstr>Objetivo</vt:lpstr>
      <vt:lpstr>Objetivo</vt:lpstr>
      <vt:lpstr>Conceitos Básicos</vt:lpstr>
      <vt:lpstr>Localização por RF Fingerpriting</vt:lpstr>
      <vt:lpstr>Construção do Grid de Localização</vt:lpstr>
      <vt:lpstr>Arquitetura Geral do RF Fingerprinting</vt:lpstr>
      <vt:lpstr>Support Vector Machine (SVM)</vt:lpstr>
      <vt:lpstr>Support Vector Machine (SVM)</vt:lpstr>
      <vt:lpstr>LightGBM</vt:lpstr>
      <vt:lpstr>LightGBM</vt:lpstr>
      <vt:lpstr>Gradient Boosting Decision Tree (GBDT)</vt:lpstr>
      <vt:lpstr>Gradient-based One Side Sampling (GOSS)</vt:lpstr>
      <vt:lpstr>Gradient-based One Side Sampling (GOSS)</vt:lpstr>
      <vt:lpstr>Exclusive Feature Bundling (EFB):</vt:lpstr>
      <vt:lpstr>Parâmetros do LightGBM</vt:lpstr>
      <vt:lpstr>Trabalho Relacionados</vt:lpstr>
      <vt:lpstr>Trabalhos Relacionados</vt:lpstr>
      <vt:lpstr>Metodologia</vt:lpstr>
      <vt:lpstr>Base de Dados</vt:lpstr>
      <vt:lpstr>Base de Dados</vt:lpstr>
      <vt:lpstr>Algoritmo Proposto</vt:lpstr>
      <vt:lpstr>Experimento</vt:lpstr>
      <vt:lpstr>Experimento</vt:lpstr>
      <vt:lpstr>Experimento</vt:lpstr>
      <vt:lpstr>Experimento</vt:lpstr>
      <vt:lpstr>Ambiente de Execução</vt:lpstr>
      <vt:lpstr>Resultados</vt:lpstr>
      <vt:lpstr>Análise Comparativa</vt:lpstr>
      <vt:lpstr>Erro de Predição de Distância</vt:lpstr>
      <vt:lpstr>Erro de Predição de Distância</vt:lpstr>
      <vt:lpstr>Erro de Predição de Distância</vt:lpstr>
      <vt:lpstr>Erro de Predição de Distância</vt:lpstr>
      <vt:lpstr>Custo Computacional</vt:lpstr>
      <vt:lpstr>Custo Computacional</vt:lpstr>
      <vt:lpstr>Conclusão</vt:lpstr>
      <vt:lpstr>Conclusão</vt:lpstr>
      <vt:lpstr>Trabalhos Futuros</vt:lpstr>
      <vt:lpstr>Algoritmo de Localização Outdoor e Indoor Fingerprinting para Estações Móveis baseado em LightGBM</vt:lpstr>
    </vt:vector>
  </TitlesOfParts>
  <Company>Truewind S.A.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 de Localização Outdoor e Indoor Fingerprinting para Estações Móveis baseado em LightGBM</dc:title>
  <dc:creator>DOUGLAS.SILVA</dc:creator>
  <cp:lastModifiedBy>DOUGLAS.SILVA</cp:lastModifiedBy>
  <cp:revision>97</cp:revision>
  <dcterms:created xsi:type="dcterms:W3CDTF">2020-10-20T02:35:53Z</dcterms:created>
  <dcterms:modified xsi:type="dcterms:W3CDTF">2020-11-17T12:09:26Z</dcterms:modified>
</cp:coreProperties>
</file>