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94" r:id="rId11"/>
    <p:sldId id="287" r:id="rId12"/>
    <p:sldId id="289" r:id="rId13"/>
    <p:sldId id="297" r:id="rId14"/>
    <p:sldId id="290" r:id="rId15"/>
    <p:sldId id="296" r:id="rId16"/>
    <p:sldId id="291" r:id="rId17"/>
    <p:sldId id="295" r:id="rId18"/>
    <p:sldId id="263" r:id="rId19"/>
    <p:sldId id="276" r:id="rId20"/>
    <p:sldId id="264" r:id="rId21"/>
    <p:sldId id="265" r:id="rId22"/>
    <p:sldId id="269" r:id="rId23"/>
    <p:sldId id="288" r:id="rId24"/>
    <p:sldId id="266" r:id="rId25"/>
    <p:sldId id="281" r:id="rId26"/>
    <p:sldId id="282" r:id="rId27"/>
    <p:sldId id="283" r:id="rId28"/>
    <p:sldId id="270" r:id="rId29"/>
    <p:sldId id="271" r:id="rId30"/>
    <p:sldId id="272" r:id="rId31"/>
    <p:sldId id="273" r:id="rId32"/>
    <p:sldId id="280" r:id="rId33"/>
    <p:sldId id="300" r:id="rId34"/>
    <p:sldId id="301" r:id="rId35"/>
    <p:sldId id="279" r:id="rId36"/>
    <p:sldId id="286" r:id="rId37"/>
    <p:sldId id="284" r:id="rId38"/>
    <p:sldId id="285" r:id="rId39"/>
    <p:sldId id="26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953" autoAdjust="0"/>
  </p:normalViewPr>
  <p:slideViewPr>
    <p:cSldViewPr snapToGrid="0">
      <p:cViewPr>
        <p:scale>
          <a:sx n="100" d="100"/>
          <a:sy n="100" d="100"/>
        </p:scale>
        <p:origin x="72" y="-4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4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Possíveis Hiperplanos que podem ser escolhidos para separar os rótulos de cada classe. (b) Hiperplano ótimo com a margem máxima entre os rótulos mais próximos de cada classe.</a:t>
            </a: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do algoritmo SVM, é encontrar um hiperplano em um espaço n-dimensional que separa os dados em diferentes classes. Na Figura 4 (a), são apresentados vários possíveis hiperplanos. Todavia, o ideal é encontrar a margem máxima que separa as duas classes, como na Figura 4 (b), pois assim encontramos o hiperplano ótimo. A margem é a distância do hiperplano até primeira instância de cada classe, cada instância que está em cima da linha pontilhada na Figura 4 (b) é conhecida como vetor de suporte.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4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grande maioria dos algoritmos de aprendizagem de árvore de decisão desenvolve árvores por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(depth)-wise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uma implementação do GBDT.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0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paramentos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é um parâmetro de atraso de onda (ida e volta), que corresponde ao tempo que um sinal demora para chegar à ERB de um telefone móvel. O seu valor é definido por um número inteiro que varia de 0 à 56. Cada valor é mapeado por um intervalo de distância em passos de 234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[234,468[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[16].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Etapa 4: Construir o mapa de cobertura (CDB):</a:t>
            </a:r>
            <a:r>
              <a:rPr lang="pt-BR" baseline="0" dirty="0" smtClean="0"/>
              <a:t> Possui coordenada geográfica (latitude, longitude), RSSI e PDs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Etapa 7: Distância euclidiana, algoritmo de matching.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4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 4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 médio, desvio padrão, erro máximo e erro mínimo de predição da posição da EM, em metros, para as técnicas FP-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Fingerprinting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FP-SVR nos ambientes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Outdoor, Indoor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Indoor-Outdoor. 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média, desvio padrão, erro mínimo e máximo são obtidos por meio de validação cruzada com k = 5.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folds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54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err="1" smtClean="0"/>
              <a:t>Max_bin</a:t>
            </a:r>
            <a:r>
              <a:rPr lang="pt-BR" i="1" dirty="0" smtClean="0"/>
              <a:t>: 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 number of bins that feature values will be bucketed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number of bins may reduce training accuracy but may increase general power (deal with over-fitting)</a:t>
            </a:r>
          </a:p>
          <a:p>
            <a:endParaRPr lang="pt-BR" i="1" dirty="0" smtClean="0"/>
          </a:p>
          <a:p>
            <a:r>
              <a:rPr lang="pt-BR" i="1" dirty="0" err="1" smtClean="0"/>
              <a:t>early_stopping_round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stop training if one metric of one validation data doesn’t improve in last </a:t>
            </a:r>
            <a:r>
              <a:rPr lang="en-US" dirty="0" err="1" smtClean="0">
                <a:effectLst/>
              </a:rPr>
              <a:t>early_stopping_round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rounds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i="1" dirty="0" err="1" smtClean="0"/>
              <a:t>max_delta_step</a:t>
            </a:r>
            <a:r>
              <a:rPr lang="pt-BR" i="1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limit the max output of tree leaves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0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𝑦_𝑖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GBDT [34] é um algoritmo de AM que apresenta vantagens devido a sua eficiência, acurácia e interpretabilidade. Porém, atualmente este algoritmo está lidando com desafios da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big data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principalmente no </a:t>
                </a:r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trade-off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precisão e eficiência [7], o que torna as implementações mais demoradas.</a:t>
                </a: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simples e pode encontrar os pontos de divisão ideais, porém, é ineficiente na velocidade de treinamento e no consumo de memória [7]. Já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é mais eficiente no consumo de memória e na velocidade de treinamento, porém não possui soluções de otimização esparsas eficientes [7]. </a:t>
                </a:r>
                <a:endParaRPr lang="pt-B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pt-BR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XGBoost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[35] é um algoritmo que utiliza GBDT, e suporta o algoritmo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pre-sorted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 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Já o </a:t>
                </a:r>
                <a:r>
                  <a:rPr lang="pt-BR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usa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pseudocódigo do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histogram-based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pode ser encontrado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</a:t>
                </a:r>
                <a:r>
                  <a:rPr lang="pt-B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artigo do </a:t>
                </a:r>
                <a:r>
                  <a:rPr lang="pt-BR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LightGBM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2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instâncias com gradientes pequenos são bem treinadas (erro de treinamento pequeno), e as instâncias com gradientes grandes são mal treinadas (erro de treinamento grande). Então, o GOSS mantém todas as instâncias com gradientes grandes e realiza uma amostragem aleatória nas instâncias com gradientes pequenos [7].</a:t>
            </a:r>
            <a:endParaRPr lang="pt-BR" dirty="0" smtClean="0"/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Uma abordagem ingênua para reduzir a resolução é descartar instâncias com gradientes pequenos focalizando apenas as instâncias com gradientes grandes, mas isso alteraria a distribuição de dados.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Sem o ponto 3, a contagem de amostras com gradientes pequenos seria 1-a (atualmente é b).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9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redução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torna-se necessária, pois o problema que ocorre é devido a grande dimensionalidade do conjunto de dados (dezenas a milhares de dimensões), que ocorre em várias aplicações que utilizam AM e são dificilmente tratáveis.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nunca assumem valores diferentes de zero simultaneamente [7]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1ª parte pode ser provada com uma redução do problema de colorir o grafo [37], apresentada no Alg. 3 de [7], visto que o problema de identificar as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podem ser agrupadas é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a 2ª parte é a apresentada no Alg. 4 de [7].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Tempo de construção do histograma: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torna a construção do histograma mais rápida e acelera a aprendizagem da árvore.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7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𝑑𝑒𝑝𝑡h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p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2^((𝑚𝑎𝑥_𝑑𝑒𝑝𝑡ℎ)),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2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jpg"/><Relationship Id="rId10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jpeg"/><Relationship Id="rId4" Type="http://schemas.openxmlformats.org/officeDocument/2006/relationships/image" Target="../media/image21.png"/><Relationship Id="rId9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ea typeface="Cambria Math" panose="02040503050406030204" pitchFamily="18" charset="0"/>
                  </a:rPr>
                  <a:t>RBF: </a:t>
                </a:r>
                <a:r>
                  <a:rPr lang="pt-BR" dirty="0">
                    <a:ea typeface="Cambria Math" panose="02040503050406030204" pitchFamily="18" charset="0"/>
                  </a:rPr>
                  <a:t>Função de 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pt-BR" dirty="0"/>
              </a:p>
              <a:p>
                <a:r>
                  <a:rPr lang="pt-BR" b="1" dirty="0"/>
                  <a:t>Maximizar: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𝑚𝑎𝑟𝑔𝑒𝑚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Aumenta a sensibilidade do SVM</a:t>
                </a:r>
              </a:p>
              <a:p>
                <a:r>
                  <a:rPr lang="pt-BR" b="1" dirty="0" smtClean="0"/>
                  <a:t>C: </a:t>
                </a:r>
                <a:r>
                  <a:rPr lang="pt-BR" dirty="0" smtClean="0"/>
                  <a:t>Controla o comprometimento entre as margens grandes e pequenas violações de margem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Define até onde um único exemplo de treinamento influência no modelo.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endParaRPr lang="pt-BR" dirty="0" smtClean="0">
                  <a:ea typeface="Cambria Math" panose="02040503050406030204" pitchFamily="18" charset="0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pela equipe da </a:t>
            </a:r>
            <a:r>
              <a:rPr lang="pt-BR" i="1" dirty="0" smtClean="0"/>
              <a:t>Microsoft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em muitas competições de AM, tendo destaque nas soluções vencedoras do </a:t>
            </a:r>
            <a:r>
              <a:rPr lang="pt-BR" i="1" dirty="0" smtClean="0"/>
              <a:t>Kaggle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Acelera o processo de treinamento do GBDT convencional em até mais de 20 vezes, ao mesmo tempo que atinge quase a mesma </a:t>
            </a:r>
            <a:r>
              <a:rPr lang="pt-BR" dirty="0" smtClean="0"/>
              <a:t>precisão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Baseado em dois algoritmos </a:t>
            </a:r>
            <a:r>
              <a:rPr lang="en-US" b="1" i="1" dirty="0"/>
              <a:t>Gradient-based One Side Sampling</a:t>
            </a:r>
            <a:r>
              <a:rPr lang="en-US" dirty="0"/>
              <a:t> (GOSS) e </a:t>
            </a:r>
            <a:r>
              <a:rPr lang="en-US" b="1" i="1" dirty="0"/>
              <a:t>Exclusive Feature Bundling</a:t>
            </a:r>
            <a:r>
              <a:rPr lang="en-US" b="1" dirty="0"/>
              <a:t> </a:t>
            </a:r>
            <a:r>
              <a:rPr lang="en-US" dirty="0"/>
              <a:t>(EFB</a:t>
            </a:r>
            <a:r>
              <a:rPr lang="en-US" dirty="0" smtClean="0"/>
              <a:t>);</a:t>
            </a:r>
            <a:endParaRPr lang="pt-BR" dirty="0" smtClean="0"/>
          </a:p>
          <a:p>
            <a:r>
              <a:rPr lang="pt-BR" dirty="0" smtClean="0"/>
              <a:t>Eficiente em várias etapas: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Maior velocidade, menor uso de memória, melhor precisão;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Suporte à aprendizagem paralela e GPU.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945" t="3756" r="984" b="9512"/>
          <a:stretch/>
        </p:blipFill>
        <p:spPr>
          <a:xfrm>
            <a:off x="7013253" y="1825625"/>
            <a:ext cx="1847635" cy="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52776"/>
            <a:ext cx="9442385" cy="969588"/>
          </a:xfrm>
        </p:spPr>
        <p:txBody>
          <a:bodyPr/>
          <a:lstStyle/>
          <a:p>
            <a:pPr algn="ctr"/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i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 implementação do GBDT crescimento por 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 (depth)-wise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crescimento por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leaf-wise (best-first)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_images/level-wise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9"/>
          <a:stretch/>
        </p:blipFill>
        <p:spPr bwMode="auto">
          <a:xfrm>
            <a:off x="1145799" y="3077420"/>
            <a:ext cx="4545763" cy="14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leaf-wis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0"/>
          <a:stretch/>
        </p:blipFill>
        <p:spPr bwMode="auto">
          <a:xfrm>
            <a:off x="6156651" y="3071988"/>
            <a:ext cx="5214285" cy="14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 Boosting Decision Tree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(GBDT)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O GBDT cria árvores de decisão sequenciais e cada árvore é construída com base no erro residual (erros até a iteração atual) da árvore </a:t>
            </a:r>
            <a:r>
              <a:rPr lang="pt-BR" dirty="0" smtClean="0"/>
              <a:t>anterior;</a:t>
            </a:r>
          </a:p>
          <a:p>
            <a:r>
              <a:rPr lang="pt-BR" dirty="0"/>
              <a:t>A parte mais demorada do algoritmo, é a árvore de decisão encontrar os melhores pontos de divisão (</a:t>
            </a:r>
            <a:r>
              <a:rPr lang="pt-BR" i="1" dirty="0"/>
              <a:t>splits</a:t>
            </a:r>
            <a:r>
              <a:rPr lang="pt-BR" dirty="0" smtClean="0"/>
              <a:t>);</a:t>
            </a:r>
          </a:p>
          <a:p>
            <a:r>
              <a:rPr lang="pt-BR" dirty="0"/>
              <a:t>Os </a:t>
            </a:r>
            <a:r>
              <a:rPr lang="pt-BR" i="1" dirty="0"/>
              <a:t>splits</a:t>
            </a:r>
            <a:r>
              <a:rPr lang="pt-BR" dirty="0"/>
              <a:t> são os valores das </a:t>
            </a:r>
            <a:r>
              <a:rPr lang="pt-BR" i="1" dirty="0"/>
              <a:t>features</a:t>
            </a:r>
            <a:r>
              <a:rPr lang="pt-BR" dirty="0"/>
              <a:t> de treinamento, o qual definem como os dados são divididos nos nós da árvore</a:t>
            </a:r>
            <a:r>
              <a:rPr lang="pt-BR" dirty="0" smtClean="0"/>
              <a:t>.</a:t>
            </a:r>
          </a:p>
          <a:p>
            <a:r>
              <a:rPr lang="pt-BR" dirty="0"/>
              <a:t>Os principais algoritmos que encontram os pontos de divisão (</a:t>
            </a:r>
            <a:r>
              <a:rPr lang="pt-BR" i="1" dirty="0"/>
              <a:t>split</a:t>
            </a:r>
            <a:r>
              <a:rPr lang="pt-BR" dirty="0"/>
              <a:t>) são: o algoritmo </a:t>
            </a:r>
            <a:r>
              <a:rPr lang="pt-BR" i="1" dirty="0"/>
              <a:t>pre-sorted </a:t>
            </a:r>
            <a:r>
              <a:rPr lang="pt-BR" dirty="0"/>
              <a:t>e o </a:t>
            </a:r>
            <a:r>
              <a:rPr lang="pt-BR" i="1" dirty="0" smtClean="0"/>
              <a:t>histogram-based.</a:t>
            </a: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/>
              <a:t>Responsável por encontrar um equilíbrio entre reduzir os números de instâncias e manter a acurácia da árvore de decisão;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Método que faz </a:t>
            </a:r>
            <a:r>
              <a:rPr lang="pt-BR" dirty="0"/>
              <a:t>amostragem das instâncias com base nos </a:t>
            </a:r>
            <a:r>
              <a:rPr lang="pt-BR" dirty="0" smtClean="0"/>
              <a:t>gradientes;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dirty="0"/>
              <a:t>garantir que não altere a distribuição dos </a:t>
            </a:r>
            <a:r>
              <a:rPr lang="pt-BR" dirty="0" smtClean="0"/>
              <a:t>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Retém instâncias com gradientes grandes enquanto realiza amostragem aleatória em instâncias com gradientes pequenos.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Classifique </a:t>
                </a:r>
                <a:r>
                  <a:rPr lang="pt-BR" dirty="0"/>
                  <a:t>as instâncias de acordo com gradientes absolutos em ordem </a:t>
                </a:r>
                <a:r>
                  <a:rPr lang="pt-BR" dirty="0" smtClean="0"/>
                  <a:t>decrescente.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Selecione </a:t>
                </a:r>
                <a:r>
                  <a:rPr lang="pt-BR" dirty="0"/>
                  <a:t>as instâncias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superiores. [</a:t>
                </a:r>
                <a:r>
                  <a:rPr lang="pt-BR" dirty="0" smtClean="0"/>
                  <a:t>Gradientes grandes].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Amostra aleatoriamente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∗100%)</m:t>
                    </m:r>
                  </m:oMath>
                </a14:m>
                <a:r>
                  <a:rPr lang="pt-BR" dirty="0"/>
                  <a:t>das instâncias do restante dos dados. Isso reduzirá a contribuição de exemplos bem treinados por um fator de b (b &lt;</a:t>
                </a:r>
                <a:r>
                  <a:rPr lang="pt-BR" dirty="0" smtClean="0"/>
                  <a:t>1)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Para </a:t>
                </a:r>
                <a:r>
                  <a:rPr lang="pt-BR" dirty="0"/>
                  <a:t>manter a distribuição original, o </a:t>
                </a:r>
                <a:r>
                  <a:rPr lang="pt-BR" dirty="0" err="1"/>
                  <a:t>LightGBM</a:t>
                </a:r>
                <a:r>
                  <a:rPr lang="pt-BR" dirty="0"/>
                  <a:t> amplifica a contribuição das amostras com pequenos gradientes por uma constante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colocar mais foco nas instâncias sub-treinadas. Isso coloca mais foco nas instâncias mal treinadas, sem alterar muito a distribuição de dados.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1008" t="-2241" r="-952" b="-2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Exclusive Feature Bundling 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(EFB</a:t>
            </a:r>
            <a:r>
              <a:rPr lang="en-US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Responsável por reduzir o número de </a:t>
                </a:r>
                <a:r>
                  <a:rPr lang="pt-BR" i="1" dirty="0" smtClean="0"/>
                  <a:t>features: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Muitas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são mutuamente exclusivas;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É possível agrupar as features que são mutuamente exclusivas em uma única </a:t>
                </a:r>
                <a:r>
                  <a:rPr lang="pt-BR" i="1" dirty="0" smtClean="0"/>
                  <a:t>feature;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O agrupamento é conhecido como 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, no qual, #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 &lt;&lt; #</a:t>
                </a:r>
                <a:r>
                  <a:rPr lang="pt-BR" i="1" dirty="0" smtClean="0"/>
                  <a:t>feature.</a:t>
                </a:r>
              </a:p>
              <a:p>
                <a:r>
                  <a:rPr lang="pt-BR" dirty="0" smtClean="0"/>
                  <a:t>EFB divide-se em duas partes: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Identificar as </a:t>
                </a:r>
                <a:r>
                  <a:rPr lang="pt-BR" i="1" dirty="0" smtClean="0"/>
                  <a:t>features </a:t>
                </a:r>
                <a:r>
                  <a:rPr lang="pt-BR" dirty="0" smtClean="0"/>
                  <a:t> que são podem ser agrupadas;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Utilizar um algoritmo para mesclar as </a:t>
                </a:r>
                <a:r>
                  <a:rPr lang="pt-BR" i="1" dirty="0" smtClean="0"/>
                  <a:t>features.</a:t>
                </a:r>
                <a:endParaRPr lang="pt-BR" dirty="0"/>
              </a:p>
              <a:p>
                <a:r>
                  <a:rPr lang="pt-BR" dirty="0" smtClean="0"/>
                  <a:t>Tempo de construção do histograma: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Antes: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Depois: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𝑏𝑢𝑛𝑑𝑙𝑒</m:t>
                        </m:r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Parâmetros</a:t>
            </a:r>
            <a:r>
              <a:rPr lang="en-US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do </a:t>
            </a:r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i="1" dirty="0" smtClean="0"/>
                  <a:t>Max_depth: </a:t>
                </a:r>
                <a:r>
                  <a:rPr lang="pt-BR" dirty="0" smtClean="0"/>
                  <a:t>Limita a profundidade da árvore;</a:t>
                </a:r>
                <a:endParaRPr lang="pt-BR" i="1" dirty="0" smtClean="0"/>
              </a:p>
              <a:p>
                <a:r>
                  <a:rPr lang="pt-BR" b="1" i="1" dirty="0" smtClean="0"/>
                  <a:t>Num_leaves: </a:t>
                </a:r>
                <a:r>
                  <a:rPr lang="pt-BR" dirty="0" smtClean="0"/>
                  <a:t>Número máximo de folhas em uma árvore. Valor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i="1" dirty="0" smtClean="0"/>
              </a:p>
              <a:p>
                <a:r>
                  <a:rPr lang="pt-BR" b="1" i="1" dirty="0" smtClean="0"/>
                  <a:t>Min_data_in_leaf: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Número mínimo de registos que uma folha pode ter.</a:t>
                </a:r>
                <a:endParaRPr lang="pt-BR" b="1" i="1" dirty="0" smtClean="0"/>
              </a:p>
              <a:p>
                <a:r>
                  <a:rPr lang="pt-BR" b="1" i="1" dirty="0" smtClean="0"/>
                  <a:t>Feature_fraction: </a:t>
                </a:r>
                <a:r>
                  <a:rPr lang="pt-BR" dirty="0" smtClean="0"/>
                  <a:t>Seleciona uma porcentagem de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a cada interação para a construção das árvores;</a:t>
                </a:r>
              </a:p>
              <a:p>
                <a:r>
                  <a:rPr lang="pt-BR" b="1" i="1" dirty="0" smtClean="0"/>
                  <a:t>Lambda_l1 e Lambda_l2: </a:t>
                </a:r>
                <a:r>
                  <a:rPr lang="pt-BR" dirty="0" smtClean="0"/>
                  <a:t>Controlam a regularização L1 e L2;</a:t>
                </a:r>
                <a:endParaRPr lang="pt-BR" b="1" i="1" dirty="0" smtClean="0"/>
              </a:p>
              <a:p>
                <a:r>
                  <a:rPr lang="pt-BR" b="1" i="1" dirty="0" smtClean="0"/>
                  <a:t>Min_split_gain: </a:t>
                </a:r>
                <a:r>
                  <a:rPr lang="pt-BR" dirty="0" smtClean="0"/>
                  <a:t>Defini o ganho mínimo para realizar o </a:t>
                </a:r>
                <a:r>
                  <a:rPr lang="pt-BR" i="1" dirty="0" smtClean="0"/>
                  <a:t>split</a:t>
                </a:r>
                <a:r>
                  <a:rPr lang="pt-BR" dirty="0" smtClean="0"/>
                  <a:t>;</a:t>
                </a:r>
                <a:endParaRPr lang="pt-BR" b="1" i="1" dirty="0" smtClean="0"/>
              </a:p>
              <a:p>
                <a:r>
                  <a:rPr lang="pt-BR" b="1" i="1" dirty="0" smtClean="0"/>
                  <a:t>Min_child_weight: </a:t>
                </a:r>
                <a:r>
                  <a:rPr lang="pt-BR" dirty="0" smtClean="0"/>
                  <a:t>É o </a:t>
                </a:r>
                <a:r>
                  <a:rPr lang="pt-BR" i="1" dirty="0" smtClean="0"/>
                  <a:t>hessian</a:t>
                </a:r>
                <a:r>
                  <a:rPr lang="pt-BR" dirty="0" smtClean="0"/>
                  <a:t> da soma mínima em uma folha;</a:t>
                </a:r>
                <a:endParaRPr lang="pt-BR" b="1" i="1" dirty="0" smtClean="0"/>
              </a:p>
              <a:p>
                <a:r>
                  <a:rPr lang="pt-BR" b="1" i="1" dirty="0" smtClean="0"/>
                  <a:t>Top_rate: </a:t>
                </a:r>
                <a:r>
                  <a:rPr lang="pt-BR" dirty="0" smtClean="0"/>
                  <a:t>Faz a retenção de dados de gradientes grandes;</a:t>
                </a:r>
                <a:endParaRPr lang="pt-BR" b="1" i="1" dirty="0" smtClean="0"/>
              </a:p>
              <a:p>
                <a:r>
                  <a:rPr lang="pt-BR" b="1" i="1" dirty="0" smtClean="0"/>
                  <a:t>Other_rate: </a:t>
                </a:r>
                <a:r>
                  <a:rPr lang="pt-BR" dirty="0" smtClean="0"/>
                  <a:t>Faz a retenção de dados de gradientes pequenos.</a:t>
                </a:r>
                <a:endParaRPr lang="pt-BR" b="1" i="1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  <a:blipFill>
                <a:blip r:embed="rId4"/>
                <a:stretch>
                  <a:fillRect l="-840" t="-3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2002: </a:t>
            </a:r>
            <a:r>
              <a:rPr lang="pt-BR" dirty="0" smtClean="0"/>
              <a:t>Foi realizada uma comparação de cincos algoritmo de regressão para o problema de localização móvel, usando o RSSI das estações bases. Os melhores resultados foram obtidos com o SVR.</a:t>
            </a:r>
          </a:p>
          <a:p>
            <a:pPr algn="just"/>
            <a:r>
              <a:rPr lang="pt-BR" b="1" dirty="0" smtClean="0"/>
              <a:t>2016: </a:t>
            </a:r>
            <a:r>
              <a:rPr lang="pt-BR" dirty="0" smtClean="0"/>
              <a:t>SVR utilizando a abordagem fingerprinting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outdoor. Comparado com técnicas tradicionais de fingerprinting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b="1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Ambiente Outdoor: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Recife-PE. Aproximadamente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1,6</m:t>
                        </m:r>
                        <m:r>
                          <m:rPr>
                            <m:nor/>
                          </m:rPr>
                          <a:rPr lang="pt-BR" dirty="0"/>
                          <m:t>km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Ambiente Indoor: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dirty="0" smtClean="0"/>
                  <a:t>Área Interna do Centro de Informática – UFPE.</a:t>
                </a:r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3 </a:t>
                </a:r>
                <a:r>
                  <a:rPr lang="pt-BR" i="1" dirty="0" smtClean="0"/>
                  <a:t>sites</a:t>
                </a:r>
                <a:r>
                  <a:rPr lang="pt-BR" dirty="0" smtClean="0"/>
                  <a:t>: cada </a:t>
                </a:r>
                <a:r>
                  <a:rPr lang="pt-BR" i="1" dirty="0" smtClean="0"/>
                  <a:t>site </a:t>
                </a:r>
                <a:r>
                  <a:rPr lang="pt-BR" dirty="0" smtClean="0"/>
                  <a:t>tem 3 ERBs com ângulos de </a:t>
                </a:r>
                <a:r>
                  <a:rPr lang="pt-BR" dirty="0"/>
                  <a:t>0°, 120° e 240</a:t>
                </a:r>
                <a:r>
                  <a:rPr lang="pt-BR" dirty="0" smtClean="0"/>
                  <a:t>°. Totalizando 9 ERBs;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para cada site;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i="1" dirty="0" smtClean="0"/>
                  <a:t>Propagation Delay</a:t>
                </a:r>
                <a:r>
                  <a:rPr lang="pt-BR" dirty="0" smtClean="0"/>
                  <a:t>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Ângulos, senos, cossenos e tangentes.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10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Proposto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21"/>
            <a:ext cx="10515600" cy="431388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Treinar o algoritmo </a:t>
            </a:r>
            <a:r>
              <a:rPr lang="pt-BR" i="1" dirty="0" err="1" smtClean="0"/>
              <a:t>LightGBM</a:t>
            </a:r>
            <a:r>
              <a:rPr lang="pt-BR" dirty="0" smtClean="0"/>
              <a:t> utilizando a abordagem de RF Fingerprinting, apenas com dados </a:t>
            </a:r>
            <a:r>
              <a:rPr lang="pt-BR" i="1" dirty="0" smtClean="0"/>
              <a:t>outdoor</a:t>
            </a:r>
            <a:r>
              <a:rPr lang="pt-BR" dirty="0"/>
              <a:t>;</a:t>
            </a:r>
            <a:endParaRPr lang="pt-BR" dirty="0" smtClean="0"/>
          </a:p>
          <a:p>
            <a:pPr algn="just" fontAlgn="base"/>
            <a:r>
              <a:rPr lang="pt-BR" dirty="0" smtClean="0"/>
              <a:t>Comparar os resultados com o algoritmo SVR utilizando a mesma abordagem;</a:t>
            </a:r>
          </a:p>
          <a:p>
            <a:pPr algn="just" fontAlgn="base"/>
            <a:r>
              <a:rPr lang="pt-BR" dirty="0" smtClean="0"/>
              <a:t>Ajuste de parâmetros de ambos os algoritmos com o </a:t>
            </a:r>
            <a:r>
              <a:rPr lang="pt-BR" i="1" dirty="0" smtClean="0"/>
              <a:t>Grid Search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 fontAlgn="base">
              <a:buNone/>
            </a:pP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</a:t>
            </a:r>
            <a:r>
              <a:rPr lang="pt-BR" dirty="0" smtClean="0"/>
              <a:t>interesse;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9396951" cy="1063293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167715" y="1118686"/>
            <a:ext cx="5157787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Search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45861599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45861599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7612" r="-105917" b="-179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80303" r="-105917" b="-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1288329" y="1118686"/>
            <a:ext cx="4801478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SVR: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Search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 5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sz="2000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>
          <a:xfrm>
            <a:off x="6118481" y="2043023"/>
            <a:ext cx="2402521" cy="1050539"/>
          </a:xfrm>
        </p:spPr>
        <p:txBody>
          <a:bodyPr>
            <a:normAutofit fontScale="92500"/>
          </a:bodyPr>
          <a:lstStyle/>
          <a:p>
            <a:r>
              <a:rPr lang="pt-BR" sz="1800" i="1" dirty="0" smtClean="0"/>
              <a:t>Boosting_type</a:t>
            </a:r>
            <a:r>
              <a:rPr lang="pt-BR" sz="1800" dirty="0" smtClean="0"/>
              <a:t>: GOSS </a:t>
            </a:r>
          </a:p>
          <a:p>
            <a:r>
              <a:rPr lang="pt-BR" sz="1800" i="1" dirty="0" smtClean="0"/>
              <a:t>Learning_rate</a:t>
            </a:r>
            <a:r>
              <a:rPr lang="pt-BR" sz="1800" dirty="0" smtClean="0"/>
              <a:t>: 0,005</a:t>
            </a:r>
          </a:p>
          <a:p>
            <a:r>
              <a:rPr lang="pt-BR" sz="1800" i="1" dirty="0" smtClean="0"/>
              <a:t>Num_iterations</a:t>
            </a:r>
            <a:r>
              <a:rPr lang="pt-BR" sz="1800" dirty="0" smtClean="0"/>
              <a:t>: </a:t>
            </a:r>
            <a:r>
              <a:rPr lang="pt-BR" sz="1800" dirty="0" smtClean="0"/>
              <a:t>10</a:t>
            </a:r>
            <a:r>
              <a:rPr lang="pt-BR" sz="1800" dirty="0" smtClean="0"/>
              <a:t>00</a:t>
            </a:r>
            <a:endParaRPr lang="pt-BR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7799"/>
              </p:ext>
            </p:extLst>
          </p:nvPr>
        </p:nvGraphicFramePr>
        <p:xfrm>
          <a:off x="6936858" y="3093562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0,001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1"/>
              <p:cNvSpPr txBox="1">
                <a:spLocks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Kernel</a:t>
                </a:r>
                <a:r>
                  <a:rPr lang="pt-BR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RBF</a:t>
                </a:r>
                <a:endParaRPr lang="pt-B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1800" dirty="0" smtClean="0"/>
                  <a:t> 4 </a:t>
                </a:r>
                <a:r>
                  <a:rPr lang="pt-BR" sz="1800" dirty="0" smtClean="0"/>
                  <a:t>valores (0,01</a:t>
                </a:r>
                <a:r>
                  <a:rPr lang="pt-BR" sz="1800" dirty="0"/>
                  <a:t>; 0,05; 0,1; </a:t>
                </a:r>
                <a:r>
                  <a:rPr lang="pt-BR" sz="1800" dirty="0" smtClean="0"/>
                  <a:t>0,5)</a:t>
                </a:r>
                <a:r>
                  <a:rPr lang="pt-BR" sz="1800" dirty="0"/>
                  <a:t>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</a:p>
              <a:p>
                <a:endParaRPr lang="pt-BR" sz="1800" dirty="0"/>
              </a:p>
            </p:txBody>
          </p:sp>
        </mc:Choice>
        <mc:Fallback>
          <p:sp>
            <p:nvSpPr>
              <p:cNvPr id="16" name="Content Placeholder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  <a:blipFill>
                <a:blip r:embed="rId6"/>
                <a:stretch>
                  <a:fillRect l="-761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1"/>
          <p:cNvSpPr txBox="1">
            <a:spLocks/>
          </p:cNvSpPr>
          <p:nvPr/>
        </p:nvSpPr>
        <p:spPr>
          <a:xfrm>
            <a:off x="8536840" y="2030690"/>
            <a:ext cx="2402521" cy="105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1" dirty="0" smtClean="0"/>
              <a:t>Num_threads</a:t>
            </a:r>
            <a:r>
              <a:rPr lang="pt-BR" sz="1800" dirty="0" smtClean="0"/>
              <a:t>: 2</a:t>
            </a:r>
          </a:p>
          <a:p>
            <a:r>
              <a:rPr lang="pt-BR" sz="1800" i="1" dirty="0" smtClean="0"/>
              <a:t>Metric</a:t>
            </a:r>
            <a:r>
              <a:rPr lang="pt-BR" sz="1800" dirty="0" smtClean="0"/>
              <a:t>: MSE</a:t>
            </a:r>
          </a:p>
        </p:txBody>
      </p:sp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9320158" cy="968794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2.452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de observação e 3 ambientes para ser analisados.</a:t>
            </a:r>
          </a:p>
          <a:p>
            <a:pPr lvl="2"/>
            <a:r>
              <a:rPr lang="pt-BR" dirty="0" smtClean="0"/>
              <a:t>Ambiente </a:t>
            </a:r>
            <a:r>
              <a:rPr lang="pt-BR" i="1" dirty="0" smtClean="0"/>
              <a:t>Outdoor</a:t>
            </a:r>
            <a:r>
              <a:rPr lang="pt-BR" dirty="0" smtClean="0"/>
              <a:t>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Indoor-Outdoor</a:t>
            </a:r>
            <a:r>
              <a:rPr lang="pt-BR" dirty="0" smtClean="0"/>
              <a:t>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smtClean="0"/>
              <a:t>Pico</a:t>
            </a:r>
            <a:r>
              <a:rPr lang="pt-BR" dirty="0" smtClean="0"/>
              <a:t> </a:t>
            </a:r>
            <a:r>
              <a:rPr lang="pt-BR" dirty="0" smtClean="0"/>
              <a:t>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08411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6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6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56,54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35,42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0,65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256,59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63,40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39,16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1,19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207,68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38,71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35,82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233,14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43,74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39,28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245,89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76,59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25,18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21,40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176,09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80,99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28,67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17,44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198,83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008411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6842" t="-1053" r="-273158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9143" t="-1053" r="-196571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0377" t="-1053" r="-116352" b="-46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3770" t="-1053" r="-1093" b="-46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56,54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35,42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0,65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256,59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63,40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39,16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1,19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207,68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38,71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35,82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233,14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43,74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39,28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0,44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245,89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6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76,59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25,18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21,40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176,09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 sz="160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80,99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28,67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b="1" dirty="0" smtClean="0">
                              <a:effectLst/>
                            </a:rPr>
                            <a:t>17,44</a:t>
                          </a:r>
                          <a:r>
                            <a:rPr lang="pt-BR" sz="1600" b="1" baseline="0" dirty="0" smtClean="0">
                              <a:effectLst/>
                            </a:rPr>
                            <a:t> m</a:t>
                          </a:r>
                          <a:endParaRPr lang="pt-BR" sz="1600" b="1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</a:rPr>
                            <a:t>198,83 m</a:t>
                          </a:r>
                          <a:endParaRPr lang="pt-BR" sz="16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2050" name="Picture 2" descr="Outdo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t="11111" r="9259" b="1215"/>
          <a:stretch>
            <a:fillRect/>
          </a:stretch>
        </p:blipFill>
        <p:spPr bwMode="auto">
          <a:xfrm>
            <a:off x="2964700" y="2018963"/>
            <a:ext cx="6262599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</a:t>
            </a:r>
            <a:r>
              <a:rPr lang="pt-BR" i="1" dirty="0" smtClean="0">
                <a:solidFill>
                  <a:srgbClr val="FF0000"/>
                </a:solidFill>
              </a:rPr>
              <a:t>Indoor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3074" name="Picture 2" descr="Indo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1632" r="7523" b="1389"/>
          <a:stretch>
            <a:fillRect/>
          </a:stretch>
        </p:blipFill>
        <p:spPr bwMode="auto">
          <a:xfrm>
            <a:off x="2870384" y="2018371"/>
            <a:ext cx="6451231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48431"/>
            <a:ext cx="9505636" cy="973932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Cenário Indoor-</a:t>
            </a:r>
            <a:r>
              <a:rPr lang="pt-BR" i="1" dirty="0" smtClean="0">
                <a:solidFill>
                  <a:srgbClr val="FF0000"/>
                </a:solidFill>
              </a:rPr>
              <a:t>Outdoor</a:t>
            </a:r>
            <a:endParaRPr lang="pt-BR" dirty="0" smtClean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4098" name="Picture 2" descr="Indoor-Outdo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11458" r="9259" b="1389"/>
          <a:stretch>
            <a:fillRect/>
          </a:stretch>
        </p:blipFill>
        <p:spPr bwMode="auto">
          <a:xfrm>
            <a:off x="2931016" y="2107055"/>
            <a:ext cx="6329968" cy="41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3278"/>
              </p:ext>
            </p:extLst>
          </p:nvPr>
        </p:nvGraphicFramePr>
        <p:xfrm>
          <a:off x="3216425" y="4843774"/>
          <a:ext cx="6337150" cy="1356360"/>
        </p:xfrm>
        <a:graphic>
          <a:graphicData uri="http://schemas.openxmlformats.org/drawingml/2006/table">
            <a:tbl>
              <a:tblPr/>
              <a:tblGrid>
                <a:gridCol w="1365238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548628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23,10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5,68</a:t>
                      </a:r>
                      <a:r>
                        <a:rPr lang="pt-B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156,07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MiB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 sz="2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24,74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5,83</a:t>
                      </a:r>
                      <a:r>
                        <a:rPr lang="pt-B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segundos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161,48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MiB</a:t>
                      </a:r>
                      <a:endParaRPr lang="pt-BR" sz="2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</a:t>
            </a:r>
            <a:r>
              <a:rPr lang="pt-BR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lightgbmVf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4212" r="29839" b="1907"/>
          <a:stretch>
            <a:fillRect/>
          </a:stretch>
        </p:blipFill>
        <p:spPr bwMode="auto">
          <a:xfrm>
            <a:off x="725625" y="1710166"/>
            <a:ext cx="5406750" cy="29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SVRVFi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3695" r="29613" b="2583"/>
          <a:stretch>
            <a:fillRect/>
          </a:stretch>
        </p:blipFill>
        <p:spPr bwMode="auto">
          <a:xfrm>
            <a:off x="6244950" y="1710166"/>
            <a:ext cx="5406750" cy="29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</a:t>
            </a:r>
            <a:r>
              <a:rPr lang="pt-BR" dirty="0" smtClean="0"/>
              <a:t>um aumento de acurácia </a:t>
            </a:r>
            <a:r>
              <a:rPr lang="pt-BR" dirty="0" smtClean="0"/>
              <a:t>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</a:t>
            </a:r>
            <a:r>
              <a:rPr lang="pt-BR" dirty="0" smtClean="0"/>
              <a:t>11,50%;</a:t>
            </a:r>
            <a:endParaRPr lang="pt-BR" dirty="0" smtClean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</a:t>
            </a:r>
            <a:r>
              <a:rPr lang="pt-BR" dirty="0" smtClean="0"/>
              <a:t>5</a:t>
            </a:r>
            <a:r>
              <a:rPr lang="pt-BR" dirty="0" smtClean="0"/>
              <a:t>,43%;</a:t>
            </a:r>
            <a:endParaRPr lang="pt-BR" dirty="0" smtClean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</a:t>
            </a:r>
            <a:r>
              <a:rPr lang="pt-BR" dirty="0" smtClean="0"/>
              <a:t>10,82%.</a:t>
            </a:r>
            <a:endParaRPr lang="pt-BR" dirty="0" smtClean="0"/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 técnica FP-</a:t>
            </a:r>
            <a:r>
              <a:rPr lang="pt-BR" dirty="0" err="1" smtClean="0"/>
              <a:t>LightGBM</a:t>
            </a:r>
            <a:r>
              <a:rPr lang="pt-BR" dirty="0" smtClean="0"/>
              <a:t> apresentou ser 6,67% mais veloz do que a técnica FP-SVR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</a:t>
            </a:r>
            <a:r>
              <a:rPr lang="pt-BR" dirty="0" smtClean="0"/>
              <a:t>busca.</a:t>
            </a:r>
            <a:endParaRPr lang="pt-BR" dirty="0" smtClean="0"/>
          </a:p>
          <a:p>
            <a:pPr algn="just"/>
            <a:r>
              <a:rPr lang="pt-BR" dirty="0" smtClean="0"/>
              <a:t>Pico</a:t>
            </a:r>
            <a:r>
              <a:rPr lang="pt-BR" dirty="0" smtClean="0"/>
              <a:t> </a:t>
            </a:r>
            <a:r>
              <a:rPr lang="pt-BR" dirty="0" smtClean="0"/>
              <a:t>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</a:t>
            </a:r>
            <a:r>
              <a:rPr lang="pt-BR" dirty="0" smtClean="0"/>
              <a:t>um pico de consumo de memória de 5,41 </a:t>
            </a:r>
            <a:r>
              <a:rPr lang="pt-BR" dirty="0" smtClean="0"/>
              <a:t>MiB </a:t>
            </a:r>
            <a:r>
              <a:rPr lang="pt-BR" dirty="0" smtClean="0"/>
              <a:t>menor em </a:t>
            </a:r>
            <a:r>
              <a:rPr lang="pt-BR" dirty="0"/>
              <a:t>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</a:t>
            </a:r>
            <a:r>
              <a:rPr lang="pt-BR" i="1" dirty="0" smtClean="0"/>
              <a:t>LightGBM</a:t>
            </a:r>
            <a:r>
              <a:rPr lang="pt-BR" dirty="0" smtClean="0"/>
              <a:t>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r>
              <a:rPr lang="pt-BR" i="1" dirty="0" err="1" smtClean="0"/>
              <a:t>early_stopping_round</a:t>
            </a:r>
            <a:r>
              <a:rPr lang="pt-BR" i="1" dirty="0" smtClean="0"/>
              <a:t>, </a:t>
            </a:r>
            <a:r>
              <a:rPr lang="pt-BR" i="1" dirty="0" err="1" smtClean="0"/>
              <a:t>max_delta_step</a:t>
            </a:r>
            <a:r>
              <a:rPr lang="pt-BR" i="1" dirty="0" smtClean="0"/>
              <a:t>, etc.</a:t>
            </a:r>
            <a:endParaRPr lang="pt-BR" i="1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</a:t>
            </a:r>
            <a:r>
              <a:rPr lang="pt-BR" i="1" dirty="0" smtClean="0"/>
              <a:t>LightGBM</a:t>
            </a:r>
            <a:r>
              <a:rPr lang="pt-BR" dirty="0" smtClean="0"/>
              <a:t>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resultados do uso dos algoritmos </a:t>
            </a:r>
            <a:r>
              <a:rPr lang="pt-BR" b="1" i="1" dirty="0" err="1" smtClean="0"/>
              <a:t>LightGBM</a:t>
            </a:r>
            <a:r>
              <a:rPr lang="pt-BR" b="1" dirty="0"/>
              <a:t> 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smtClean="0"/>
              <a:t>SVR</a:t>
            </a:r>
            <a:r>
              <a:rPr lang="pt-BR" dirty="0" smtClean="0"/>
              <a:t>, ambos aplicados à técnica </a:t>
            </a:r>
            <a:r>
              <a:rPr lang="pt-BR" b="1" dirty="0" smtClean="0"/>
              <a:t>RF </a:t>
            </a:r>
            <a:r>
              <a:rPr lang="pt-BR" b="1" i="1" dirty="0" smtClean="0"/>
              <a:t>Fingerprinting</a:t>
            </a:r>
            <a:r>
              <a:rPr lang="pt-BR" dirty="0" smtClean="0"/>
              <a:t>, em problemas de localização de usuários.</a:t>
            </a:r>
            <a:r>
              <a:rPr lang="pt-BR" b="1" dirty="0" smtClean="0"/>
              <a:t> </a:t>
            </a:r>
            <a:r>
              <a:rPr lang="pt-BR" dirty="0" smtClean="0"/>
              <a:t>As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i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</a:t>
            </a:r>
            <a:r>
              <a:rPr lang="pt-BR" i="1" dirty="0" smtClean="0"/>
              <a:t>grid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do RF </a:t>
            </a:r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Fingerprinting</a:t>
            </a:r>
            <a:endParaRPr lang="pt-BR" b="1" i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pPr algn="ctr"/>
            <a:r>
              <a:rPr lang="pt-BR" b="1" i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</a:t>
            </a:r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 smtClean="0"/>
                  <a:t>Encontrar o hiperplano que melhor se ajuste ao conjunto de dados.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https://lh5.googleusercontent.com/E0rW4OW--NajkayBGFslKyfcZtFkO-7pSPunYwOWsMKYzhGwBsbrt4HIzBmZ1Z-rH6S-9BDn-nwcZgEg0qnJA3_qm5TOeAUxLLUfthKvJjJbPfV8WbGWWw7WNSckiJSmTK-UehR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28" y="2773799"/>
            <a:ext cx="328153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Sz18wdx_cS6qzmZXGfuw8MXH3ErEgXf62xM_NpwyD6AsCfkPaLs9ALCGfk9FZd51ssU1_kP0NPTK0Xgv1KCScKzPeCO3fiMeoDKmF_vEc76ib11TZV5jDlNujxoQboIuW9keimt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95" y="2936963"/>
            <a:ext cx="32128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2329</Words>
  <Application>Microsoft Office PowerPoint</Application>
  <PresentationFormat>Widescreen</PresentationFormat>
  <Paragraphs>377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do RF Fingerprinting</vt:lpstr>
      <vt:lpstr>Support Vector Machine (SVM)</vt:lpstr>
      <vt:lpstr>Support Vector Machine (SVM)</vt:lpstr>
      <vt:lpstr>LightGBM</vt:lpstr>
      <vt:lpstr>LightGBM</vt:lpstr>
      <vt:lpstr>Gradient Boosting Decision Tree (GBDT)</vt:lpstr>
      <vt:lpstr>Gradient-based One Side Sampling (GOSS)</vt:lpstr>
      <vt:lpstr>Gradient-based One Side Sampling (GOSS)</vt:lpstr>
      <vt:lpstr>Exclusive Feature Bundling (EFB):</vt:lpstr>
      <vt:lpstr>Parâmetros do LightGBM</vt:lpstr>
      <vt:lpstr>Trabalho Relacionados</vt:lpstr>
      <vt:lpstr>Trabalhos Relacionados</vt:lpstr>
      <vt:lpstr>Metodologia</vt:lpstr>
      <vt:lpstr>Base de Dados</vt:lpstr>
      <vt:lpstr>Base de Dados</vt:lpstr>
      <vt:lpstr>Algoritmo Proposto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85</cp:revision>
  <dcterms:created xsi:type="dcterms:W3CDTF">2020-10-20T02:35:53Z</dcterms:created>
  <dcterms:modified xsi:type="dcterms:W3CDTF">2020-11-15T01:14:14Z</dcterms:modified>
</cp:coreProperties>
</file>