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8" r:id="rId3"/>
    <p:sldId id="259" r:id="rId4"/>
    <p:sldId id="260" r:id="rId5"/>
    <p:sldId id="263" r:id="rId6"/>
    <p:sldId id="261" r:id="rId7"/>
    <p:sldId id="262" r:id="rId8"/>
    <p:sldId id="264" r:id="rId9"/>
    <p:sldId id="266" r:id="rId10"/>
    <p:sldId id="273" r:id="rId11"/>
    <p:sldId id="271" r:id="rId12"/>
    <p:sldId id="270" r:id="rId13"/>
    <p:sldId id="267" r:id="rId14"/>
    <p:sldId id="269" r:id="rId15"/>
    <p:sldId id="272"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9"/>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3A374-E257-BA40-8027-2F76366D0775}" type="datetimeFigureOut">
              <a:rPr lang="en-US" smtClean="0"/>
              <a:t>10/13/2024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0A341E-1834-1A45-B594-3CD153D3973B}" type="slidenum">
              <a:rPr lang="en-US" smtClean="0"/>
              <a:t>‹#›</a:t>
            </a:fld>
            <a:endParaRPr lang="en-US"/>
          </a:p>
        </p:txBody>
      </p:sp>
    </p:spTree>
    <p:extLst>
      <p:ext uri="{BB962C8B-B14F-4D97-AF65-F5344CB8AC3E}">
        <p14:creationId xmlns:p14="http://schemas.microsoft.com/office/powerpoint/2010/main" val="3830509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t>2</a:t>
            </a:fld>
            <a:endParaRPr lang="en-IN"/>
          </a:p>
        </p:txBody>
      </p:sp>
    </p:spTree>
    <p:extLst>
      <p:ext uri="{BB962C8B-B14F-4D97-AF65-F5344CB8AC3E}">
        <p14:creationId xmlns:p14="http://schemas.microsoft.com/office/powerpoint/2010/main" val="1162418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A2A7AE-0EB9-A788-7C79-E9D2C89978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86D206-5944-CC37-383B-16BCD89C28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46AB6C-11A7-F686-1A5A-3BE319C66881}"/>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5C5A1971-973B-1845-94F5-2ADFCCB90BA8}"/>
              </a:ext>
            </a:extLst>
          </p:cNvPr>
          <p:cNvSpPr>
            <a:spLocks noGrp="1"/>
          </p:cNvSpPr>
          <p:nvPr>
            <p:ph type="sldNum" sz="quarter" idx="5"/>
          </p:nvPr>
        </p:nvSpPr>
        <p:spPr/>
        <p:txBody>
          <a:bodyPr/>
          <a:lstStyle/>
          <a:p>
            <a:fld id="{7919DA09-95EA-445C-8C87-C274365D506A}" type="slidenum">
              <a:rPr lang="en-IN" smtClean="0"/>
              <a:t>11</a:t>
            </a:fld>
            <a:endParaRPr lang="en-IN"/>
          </a:p>
        </p:txBody>
      </p:sp>
    </p:spTree>
    <p:extLst>
      <p:ext uri="{BB962C8B-B14F-4D97-AF65-F5344CB8AC3E}">
        <p14:creationId xmlns:p14="http://schemas.microsoft.com/office/powerpoint/2010/main" val="2435954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648868-8601-A126-DD99-3C45FB5E32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D58855-53C8-AF17-DE6D-D64F2EDC3A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D2B9EB-1B48-B015-C2E0-E364A4BCA50C}"/>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4A11B322-7615-DBB6-8AAB-840902D1A3D9}"/>
              </a:ext>
            </a:extLst>
          </p:cNvPr>
          <p:cNvSpPr>
            <a:spLocks noGrp="1"/>
          </p:cNvSpPr>
          <p:nvPr>
            <p:ph type="sldNum" sz="quarter" idx="5"/>
          </p:nvPr>
        </p:nvSpPr>
        <p:spPr/>
        <p:txBody>
          <a:bodyPr/>
          <a:lstStyle/>
          <a:p>
            <a:fld id="{7919DA09-95EA-445C-8C87-C274365D506A}" type="slidenum">
              <a:rPr lang="en-IN" smtClean="0"/>
              <a:t>12</a:t>
            </a:fld>
            <a:endParaRPr lang="en-IN"/>
          </a:p>
        </p:txBody>
      </p:sp>
    </p:spTree>
    <p:extLst>
      <p:ext uri="{BB962C8B-B14F-4D97-AF65-F5344CB8AC3E}">
        <p14:creationId xmlns:p14="http://schemas.microsoft.com/office/powerpoint/2010/main" val="36006492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BF830B-382D-4FD6-434E-0BBDCF5E89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196566-B6F3-EC01-B4A3-3FB85FCCDA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4399BA-F3EB-A22D-A4FF-0C2EFD0CFD1A}"/>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2AD36BCB-BBD4-7CE0-64D2-8A144E8262F9}"/>
              </a:ext>
            </a:extLst>
          </p:cNvPr>
          <p:cNvSpPr>
            <a:spLocks noGrp="1"/>
          </p:cNvSpPr>
          <p:nvPr>
            <p:ph type="sldNum" sz="quarter" idx="5"/>
          </p:nvPr>
        </p:nvSpPr>
        <p:spPr/>
        <p:txBody>
          <a:bodyPr/>
          <a:lstStyle/>
          <a:p>
            <a:fld id="{7919DA09-95EA-445C-8C87-C274365D506A}" type="slidenum">
              <a:rPr lang="en-IN" smtClean="0"/>
              <a:t>13</a:t>
            </a:fld>
            <a:endParaRPr lang="en-IN"/>
          </a:p>
        </p:txBody>
      </p:sp>
    </p:spTree>
    <p:extLst>
      <p:ext uri="{BB962C8B-B14F-4D97-AF65-F5344CB8AC3E}">
        <p14:creationId xmlns:p14="http://schemas.microsoft.com/office/powerpoint/2010/main" val="31549300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D6792D-C446-A432-47BF-358D3377EA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664D56-752E-AAB8-FA6C-6D6DCD316C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BE22E6-5FEC-279A-D1E5-BD37553BA92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3DDA503-B28B-DAF6-06B1-25C3B157A1D6}"/>
              </a:ext>
            </a:extLst>
          </p:cNvPr>
          <p:cNvSpPr>
            <a:spLocks noGrp="1"/>
          </p:cNvSpPr>
          <p:nvPr>
            <p:ph type="sldNum" sz="quarter" idx="5"/>
          </p:nvPr>
        </p:nvSpPr>
        <p:spPr/>
        <p:txBody>
          <a:bodyPr/>
          <a:lstStyle/>
          <a:p>
            <a:fld id="{7919DA09-95EA-445C-8C87-C274365D506A}" type="slidenum">
              <a:rPr lang="en-IN" smtClean="0"/>
              <a:t>14</a:t>
            </a:fld>
            <a:endParaRPr lang="en-IN"/>
          </a:p>
        </p:txBody>
      </p:sp>
    </p:spTree>
    <p:extLst>
      <p:ext uri="{BB962C8B-B14F-4D97-AF65-F5344CB8AC3E}">
        <p14:creationId xmlns:p14="http://schemas.microsoft.com/office/powerpoint/2010/main" val="7447901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C8AABD-5E4F-773F-FA9B-015FCF8F7A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6CBEEE-778C-F9C9-18BA-AD9F29ADDC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147F04-C7D3-B372-D082-409303C6C61A}"/>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C20E4898-E0A4-24B3-490D-F34078F43D6C}"/>
              </a:ext>
            </a:extLst>
          </p:cNvPr>
          <p:cNvSpPr>
            <a:spLocks noGrp="1"/>
          </p:cNvSpPr>
          <p:nvPr>
            <p:ph type="sldNum" sz="quarter" idx="5"/>
          </p:nvPr>
        </p:nvSpPr>
        <p:spPr/>
        <p:txBody>
          <a:bodyPr/>
          <a:lstStyle/>
          <a:p>
            <a:fld id="{7919DA09-95EA-445C-8C87-C274365D506A}" type="slidenum">
              <a:rPr lang="en-IN" smtClean="0"/>
              <a:t>15</a:t>
            </a:fld>
            <a:endParaRPr lang="en-IN"/>
          </a:p>
        </p:txBody>
      </p:sp>
    </p:spTree>
    <p:extLst>
      <p:ext uri="{BB962C8B-B14F-4D97-AF65-F5344CB8AC3E}">
        <p14:creationId xmlns:p14="http://schemas.microsoft.com/office/powerpoint/2010/main" val="7357752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67E67-3BFC-BDEF-8A87-69915E0289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9C607F-B2C3-67D4-ECF1-8B50363CFC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665FB2-1C9D-4050-EC01-3E3199597CB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F26BA3AD-C1FB-EA75-B7B4-E8A6244F1F42}"/>
              </a:ext>
            </a:extLst>
          </p:cNvPr>
          <p:cNvSpPr>
            <a:spLocks noGrp="1"/>
          </p:cNvSpPr>
          <p:nvPr>
            <p:ph type="sldNum" sz="quarter" idx="5"/>
          </p:nvPr>
        </p:nvSpPr>
        <p:spPr/>
        <p:txBody>
          <a:bodyPr/>
          <a:lstStyle/>
          <a:p>
            <a:fld id="{7919DA09-95EA-445C-8C87-C274365D506A}" type="slidenum">
              <a:rPr lang="en-IN" smtClean="0"/>
              <a:t>16</a:t>
            </a:fld>
            <a:endParaRPr lang="en-IN"/>
          </a:p>
        </p:txBody>
      </p:sp>
    </p:spTree>
    <p:extLst>
      <p:ext uri="{BB962C8B-B14F-4D97-AF65-F5344CB8AC3E}">
        <p14:creationId xmlns:p14="http://schemas.microsoft.com/office/powerpoint/2010/main" val="3009000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6BE56-EE12-A068-7411-268FC106A0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120719-7949-65F4-8567-807B824705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093F43-CD27-67E6-F270-891B76509BC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7549705-963A-05A0-9B13-88F583F8A0CD}"/>
              </a:ext>
            </a:extLst>
          </p:cNvPr>
          <p:cNvSpPr>
            <a:spLocks noGrp="1"/>
          </p:cNvSpPr>
          <p:nvPr>
            <p:ph type="sldNum" sz="quarter" idx="5"/>
          </p:nvPr>
        </p:nvSpPr>
        <p:spPr/>
        <p:txBody>
          <a:bodyPr/>
          <a:lstStyle/>
          <a:p>
            <a:fld id="{7919DA09-95EA-445C-8C87-C274365D506A}" type="slidenum">
              <a:rPr lang="en-IN" smtClean="0"/>
              <a:t>3</a:t>
            </a:fld>
            <a:endParaRPr lang="en-IN"/>
          </a:p>
        </p:txBody>
      </p:sp>
    </p:spTree>
    <p:extLst>
      <p:ext uri="{BB962C8B-B14F-4D97-AF65-F5344CB8AC3E}">
        <p14:creationId xmlns:p14="http://schemas.microsoft.com/office/powerpoint/2010/main" val="3640149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90C58-30EB-33E3-EF44-3DB9F34A5F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BFC2EB-83B8-88ED-F0B3-6821DDF228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F76099-BC16-C0D6-F315-4BC62070E3F9}"/>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2A9CDA9-0E55-9774-8481-CF12B566A576}"/>
              </a:ext>
            </a:extLst>
          </p:cNvPr>
          <p:cNvSpPr>
            <a:spLocks noGrp="1"/>
          </p:cNvSpPr>
          <p:nvPr>
            <p:ph type="sldNum" sz="quarter" idx="5"/>
          </p:nvPr>
        </p:nvSpPr>
        <p:spPr/>
        <p:txBody>
          <a:bodyPr/>
          <a:lstStyle/>
          <a:p>
            <a:fld id="{7919DA09-95EA-445C-8C87-C274365D506A}" type="slidenum">
              <a:rPr lang="en-IN" smtClean="0"/>
              <a:t>4</a:t>
            </a:fld>
            <a:endParaRPr lang="en-IN"/>
          </a:p>
        </p:txBody>
      </p:sp>
    </p:spTree>
    <p:extLst>
      <p:ext uri="{BB962C8B-B14F-4D97-AF65-F5344CB8AC3E}">
        <p14:creationId xmlns:p14="http://schemas.microsoft.com/office/powerpoint/2010/main" val="2767482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0A7FFA-FD7B-6376-1C93-E8193B5BF3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F760C2-D073-3669-8111-B01FD6A2F0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598FB7-239D-110B-BB62-72A15F31E2AD}"/>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61B8A10C-68BC-84BC-BDD8-212AB99DA5F9}"/>
              </a:ext>
            </a:extLst>
          </p:cNvPr>
          <p:cNvSpPr>
            <a:spLocks noGrp="1"/>
          </p:cNvSpPr>
          <p:nvPr>
            <p:ph type="sldNum" sz="quarter" idx="5"/>
          </p:nvPr>
        </p:nvSpPr>
        <p:spPr/>
        <p:txBody>
          <a:bodyPr/>
          <a:lstStyle/>
          <a:p>
            <a:fld id="{7919DA09-95EA-445C-8C87-C274365D506A}" type="slidenum">
              <a:rPr lang="en-IN" smtClean="0"/>
              <a:t>5</a:t>
            </a:fld>
            <a:endParaRPr lang="en-IN"/>
          </a:p>
        </p:txBody>
      </p:sp>
    </p:spTree>
    <p:extLst>
      <p:ext uri="{BB962C8B-B14F-4D97-AF65-F5344CB8AC3E}">
        <p14:creationId xmlns:p14="http://schemas.microsoft.com/office/powerpoint/2010/main" val="3963318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9BA155-0859-F2CC-A345-55D6207F1A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5E583F-BEFD-6DD1-ECB9-E0C1457630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D35B20-B7B1-88E1-6E6D-2D7C97C6DD37}"/>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D24FA1F5-D943-7DBD-EAF6-79A2FF602FDE}"/>
              </a:ext>
            </a:extLst>
          </p:cNvPr>
          <p:cNvSpPr>
            <a:spLocks noGrp="1"/>
          </p:cNvSpPr>
          <p:nvPr>
            <p:ph type="sldNum" sz="quarter" idx="5"/>
          </p:nvPr>
        </p:nvSpPr>
        <p:spPr/>
        <p:txBody>
          <a:bodyPr/>
          <a:lstStyle/>
          <a:p>
            <a:fld id="{7919DA09-95EA-445C-8C87-C274365D506A}" type="slidenum">
              <a:rPr lang="en-IN" smtClean="0"/>
              <a:t>6</a:t>
            </a:fld>
            <a:endParaRPr lang="en-IN"/>
          </a:p>
        </p:txBody>
      </p:sp>
    </p:spTree>
    <p:extLst>
      <p:ext uri="{BB962C8B-B14F-4D97-AF65-F5344CB8AC3E}">
        <p14:creationId xmlns:p14="http://schemas.microsoft.com/office/powerpoint/2010/main" val="4096012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2FD23A-7A24-D5F0-0516-A1D64FFE4F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F63BC1-5DFE-8FA4-1413-E33597F89A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B82184-4F7D-6F2F-263C-C6681DEAAC6B}"/>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B6CBB31-9976-2511-D035-7DEBF35FA2B9}"/>
              </a:ext>
            </a:extLst>
          </p:cNvPr>
          <p:cNvSpPr>
            <a:spLocks noGrp="1"/>
          </p:cNvSpPr>
          <p:nvPr>
            <p:ph type="sldNum" sz="quarter" idx="5"/>
          </p:nvPr>
        </p:nvSpPr>
        <p:spPr/>
        <p:txBody>
          <a:bodyPr/>
          <a:lstStyle/>
          <a:p>
            <a:fld id="{7919DA09-95EA-445C-8C87-C274365D506A}" type="slidenum">
              <a:rPr lang="en-IN" smtClean="0"/>
              <a:t>7</a:t>
            </a:fld>
            <a:endParaRPr lang="en-IN"/>
          </a:p>
        </p:txBody>
      </p:sp>
    </p:spTree>
    <p:extLst>
      <p:ext uri="{BB962C8B-B14F-4D97-AF65-F5344CB8AC3E}">
        <p14:creationId xmlns:p14="http://schemas.microsoft.com/office/powerpoint/2010/main" val="763271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DC66E-0EBF-BA36-EFB2-E592E49533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D3ABEA-D491-628E-3291-E60B43BFCB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2A1F80-F08E-874A-8BD9-E84B30FEDDD0}"/>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75A263E-C21C-701F-7953-FB790DD27688}"/>
              </a:ext>
            </a:extLst>
          </p:cNvPr>
          <p:cNvSpPr>
            <a:spLocks noGrp="1"/>
          </p:cNvSpPr>
          <p:nvPr>
            <p:ph type="sldNum" sz="quarter" idx="5"/>
          </p:nvPr>
        </p:nvSpPr>
        <p:spPr/>
        <p:txBody>
          <a:bodyPr/>
          <a:lstStyle/>
          <a:p>
            <a:fld id="{7919DA09-95EA-445C-8C87-C274365D506A}" type="slidenum">
              <a:rPr lang="en-IN" smtClean="0"/>
              <a:t>8</a:t>
            </a:fld>
            <a:endParaRPr lang="en-IN"/>
          </a:p>
        </p:txBody>
      </p:sp>
    </p:spTree>
    <p:extLst>
      <p:ext uri="{BB962C8B-B14F-4D97-AF65-F5344CB8AC3E}">
        <p14:creationId xmlns:p14="http://schemas.microsoft.com/office/powerpoint/2010/main" val="1400548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D652A-BA82-B828-30CD-4F38C2922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9A1B93-0E48-0FD5-048F-3DC3C2E095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F96148-975E-DEEF-31C9-F814A491072F}"/>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01574BBB-D07F-F4E0-C81B-DC6F152095FA}"/>
              </a:ext>
            </a:extLst>
          </p:cNvPr>
          <p:cNvSpPr>
            <a:spLocks noGrp="1"/>
          </p:cNvSpPr>
          <p:nvPr>
            <p:ph type="sldNum" sz="quarter" idx="5"/>
          </p:nvPr>
        </p:nvSpPr>
        <p:spPr/>
        <p:txBody>
          <a:bodyPr/>
          <a:lstStyle/>
          <a:p>
            <a:fld id="{7919DA09-95EA-445C-8C87-C274365D506A}" type="slidenum">
              <a:rPr lang="en-IN" smtClean="0"/>
              <a:t>9</a:t>
            </a:fld>
            <a:endParaRPr lang="en-IN"/>
          </a:p>
        </p:txBody>
      </p:sp>
    </p:spTree>
    <p:extLst>
      <p:ext uri="{BB962C8B-B14F-4D97-AF65-F5344CB8AC3E}">
        <p14:creationId xmlns:p14="http://schemas.microsoft.com/office/powerpoint/2010/main" val="1741658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3A5C79-52BF-0428-95A8-EC2F5ECE5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8F9984-EBDC-8CA7-FAD6-3D341625BB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5D79C3-9806-33B7-AECF-5D180E6E41B6}"/>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158C5E10-C206-AAB0-8AC9-3F551D32CBBD}"/>
              </a:ext>
            </a:extLst>
          </p:cNvPr>
          <p:cNvSpPr>
            <a:spLocks noGrp="1"/>
          </p:cNvSpPr>
          <p:nvPr>
            <p:ph type="sldNum" sz="quarter" idx="5"/>
          </p:nvPr>
        </p:nvSpPr>
        <p:spPr/>
        <p:txBody>
          <a:bodyPr/>
          <a:lstStyle/>
          <a:p>
            <a:fld id="{7919DA09-95EA-445C-8C87-C274365D506A}" type="slidenum">
              <a:rPr lang="en-IN" smtClean="0"/>
              <a:t>10</a:t>
            </a:fld>
            <a:endParaRPr lang="en-IN"/>
          </a:p>
        </p:txBody>
      </p:sp>
    </p:spTree>
    <p:extLst>
      <p:ext uri="{BB962C8B-B14F-4D97-AF65-F5344CB8AC3E}">
        <p14:creationId xmlns:p14="http://schemas.microsoft.com/office/powerpoint/2010/main" val="1500090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4033B-C1CB-1754-9CFB-86BF8AE30DE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77F7485-6AB7-ED91-AD1E-F6AF83215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112DE61-1E8E-21E6-91F5-9ACFEE0A5AF2}"/>
              </a:ext>
            </a:extLst>
          </p:cNvPr>
          <p:cNvSpPr>
            <a:spLocks noGrp="1"/>
          </p:cNvSpPr>
          <p:nvPr>
            <p:ph type="dt" sz="half" idx="10"/>
          </p:nvPr>
        </p:nvSpPr>
        <p:spPr/>
        <p:txBody>
          <a:bodyPr/>
          <a:lstStyle/>
          <a:p>
            <a:fld id="{CCD0576A-07DB-3B46-AC99-97A70AE23956}" type="datetimeFigureOut">
              <a:rPr lang="en-US" smtClean="0"/>
              <a:t>10/13/2024</a:t>
            </a:fld>
            <a:endParaRPr lang="en-US"/>
          </a:p>
        </p:txBody>
      </p:sp>
      <p:sp>
        <p:nvSpPr>
          <p:cNvPr id="5" name="Footer Placeholder 4">
            <a:extLst>
              <a:ext uri="{FF2B5EF4-FFF2-40B4-BE49-F238E27FC236}">
                <a16:creationId xmlns:a16="http://schemas.microsoft.com/office/drawing/2014/main" id="{3BB0C74B-DB87-D74C-25EF-E2DFA9BBC0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4EB34-C25C-43DD-1A50-13C7E6692AB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85319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9D28-A6C4-84CC-7AD0-1AF88C70EEC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E933BF9-1D81-F7B1-6917-58E88F5D0D2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F466503-6FF8-76D4-851E-BF686B74DF52}"/>
              </a:ext>
            </a:extLst>
          </p:cNvPr>
          <p:cNvSpPr>
            <a:spLocks noGrp="1"/>
          </p:cNvSpPr>
          <p:nvPr>
            <p:ph type="dt" sz="half" idx="10"/>
          </p:nvPr>
        </p:nvSpPr>
        <p:spPr/>
        <p:txBody>
          <a:bodyPr/>
          <a:lstStyle/>
          <a:p>
            <a:fld id="{CCD0576A-07DB-3B46-AC99-97A70AE23956}" type="datetimeFigureOut">
              <a:rPr lang="en-US" smtClean="0"/>
              <a:t>10/13/2024</a:t>
            </a:fld>
            <a:endParaRPr lang="en-US"/>
          </a:p>
        </p:txBody>
      </p:sp>
      <p:sp>
        <p:nvSpPr>
          <p:cNvPr id="5" name="Footer Placeholder 4">
            <a:extLst>
              <a:ext uri="{FF2B5EF4-FFF2-40B4-BE49-F238E27FC236}">
                <a16:creationId xmlns:a16="http://schemas.microsoft.com/office/drawing/2014/main" id="{25A06448-39D6-5009-B041-CA30D4724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60FC16-7BF7-6E7E-42AB-25069EB7AC12}"/>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411388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F52CA7-F9AD-0C1E-852C-42392B02D3C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144B219-750C-7F94-6064-31521601535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217404-C2CA-70FA-A5B4-9AE95C7F9A93}"/>
              </a:ext>
            </a:extLst>
          </p:cNvPr>
          <p:cNvSpPr>
            <a:spLocks noGrp="1"/>
          </p:cNvSpPr>
          <p:nvPr>
            <p:ph type="dt" sz="half" idx="10"/>
          </p:nvPr>
        </p:nvSpPr>
        <p:spPr/>
        <p:txBody>
          <a:bodyPr/>
          <a:lstStyle/>
          <a:p>
            <a:fld id="{CCD0576A-07DB-3B46-AC99-97A70AE23956}" type="datetimeFigureOut">
              <a:rPr lang="en-US" smtClean="0"/>
              <a:t>10/13/2024</a:t>
            </a:fld>
            <a:endParaRPr lang="en-US"/>
          </a:p>
        </p:txBody>
      </p:sp>
      <p:sp>
        <p:nvSpPr>
          <p:cNvPr id="5" name="Footer Placeholder 4">
            <a:extLst>
              <a:ext uri="{FF2B5EF4-FFF2-40B4-BE49-F238E27FC236}">
                <a16:creationId xmlns:a16="http://schemas.microsoft.com/office/drawing/2014/main" id="{2743AD08-86AD-4165-1C92-6B56C79B7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2F7B6-7C91-353F-2D5E-37F732F3E00D}"/>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296410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85E8-D1F0-3201-C513-282DAD84649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A2AC0AD-2C49-613F-7309-CA7169803DD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711593B-EACA-5742-BD7F-BBE8EF098D91}"/>
              </a:ext>
            </a:extLst>
          </p:cNvPr>
          <p:cNvSpPr>
            <a:spLocks noGrp="1"/>
          </p:cNvSpPr>
          <p:nvPr>
            <p:ph type="dt" sz="half" idx="10"/>
          </p:nvPr>
        </p:nvSpPr>
        <p:spPr/>
        <p:txBody>
          <a:bodyPr/>
          <a:lstStyle/>
          <a:p>
            <a:fld id="{CCD0576A-07DB-3B46-AC99-97A70AE23956}" type="datetimeFigureOut">
              <a:rPr lang="en-US" smtClean="0"/>
              <a:t>10/13/2024</a:t>
            </a:fld>
            <a:endParaRPr lang="en-US"/>
          </a:p>
        </p:txBody>
      </p:sp>
      <p:sp>
        <p:nvSpPr>
          <p:cNvPr id="5" name="Footer Placeholder 4">
            <a:extLst>
              <a:ext uri="{FF2B5EF4-FFF2-40B4-BE49-F238E27FC236}">
                <a16:creationId xmlns:a16="http://schemas.microsoft.com/office/drawing/2014/main" id="{C6032B52-D214-778D-EBBC-4D434F2DF0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A6133C-3644-B4AE-38D1-B6502E79464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4262088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390C2-0E03-59D3-2EC9-A7CEBD2A0C3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063D4C1-E515-B744-7095-139C57B2CA3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8609EE3-1AD3-FA54-93C5-86879BAC8DA5}"/>
              </a:ext>
            </a:extLst>
          </p:cNvPr>
          <p:cNvSpPr>
            <a:spLocks noGrp="1"/>
          </p:cNvSpPr>
          <p:nvPr>
            <p:ph type="dt" sz="half" idx="10"/>
          </p:nvPr>
        </p:nvSpPr>
        <p:spPr/>
        <p:txBody>
          <a:bodyPr/>
          <a:lstStyle/>
          <a:p>
            <a:fld id="{CCD0576A-07DB-3B46-AC99-97A70AE23956}" type="datetimeFigureOut">
              <a:rPr lang="en-US" smtClean="0"/>
              <a:t>10/13/2024</a:t>
            </a:fld>
            <a:endParaRPr lang="en-US"/>
          </a:p>
        </p:txBody>
      </p:sp>
      <p:sp>
        <p:nvSpPr>
          <p:cNvPr id="5" name="Footer Placeholder 4">
            <a:extLst>
              <a:ext uri="{FF2B5EF4-FFF2-40B4-BE49-F238E27FC236}">
                <a16:creationId xmlns:a16="http://schemas.microsoft.com/office/drawing/2014/main" id="{9019E5D3-42E2-501B-4318-0A159470A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B1FAE-A829-24D5-8503-C294C28F83B0}"/>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501454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3B38F-72B4-7564-C133-A8CAF7D4EC1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0B9F648-9D9E-7763-6BAB-B390C53F903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3456F47-3898-C18D-71A7-B777853035E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C2CE839-A226-7F30-2E42-D8C07E5146FB}"/>
              </a:ext>
            </a:extLst>
          </p:cNvPr>
          <p:cNvSpPr>
            <a:spLocks noGrp="1"/>
          </p:cNvSpPr>
          <p:nvPr>
            <p:ph type="dt" sz="half" idx="10"/>
          </p:nvPr>
        </p:nvSpPr>
        <p:spPr/>
        <p:txBody>
          <a:bodyPr/>
          <a:lstStyle/>
          <a:p>
            <a:fld id="{CCD0576A-07DB-3B46-AC99-97A70AE23956}" type="datetimeFigureOut">
              <a:rPr lang="en-US" smtClean="0"/>
              <a:t>10/13/2024</a:t>
            </a:fld>
            <a:endParaRPr lang="en-US"/>
          </a:p>
        </p:txBody>
      </p:sp>
      <p:sp>
        <p:nvSpPr>
          <p:cNvPr id="6" name="Footer Placeholder 5">
            <a:extLst>
              <a:ext uri="{FF2B5EF4-FFF2-40B4-BE49-F238E27FC236}">
                <a16:creationId xmlns:a16="http://schemas.microsoft.com/office/drawing/2014/main" id="{CDCF7FCD-23EC-B0DD-BE70-3A095C4943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794252-86A4-63D0-754B-CBB385D3C73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740062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D59CE-6C76-046E-841B-6EA0F787154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7BA51E6-7D4F-39D6-DA6C-601B639020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8D4CA2B-944D-91E6-F3C1-9E8B8804FA7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9667490-A622-5F5B-FFA5-1191FC5F8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9E8B953-35E2-D50D-3C23-96F3EA8A961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D078F9F-EF39-1158-FFBB-B082D766A6DE}"/>
              </a:ext>
            </a:extLst>
          </p:cNvPr>
          <p:cNvSpPr>
            <a:spLocks noGrp="1"/>
          </p:cNvSpPr>
          <p:nvPr>
            <p:ph type="dt" sz="half" idx="10"/>
          </p:nvPr>
        </p:nvSpPr>
        <p:spPr/>
        <p:txBody>
          <a:bodyPr/>
          <a:lstStyle/>
          <a:p>
            <a:fld id="{CCD0576A-07DB-3B46-AC99-97A70AE23956}" type="datetimeFigureOut">
              <a:rPr lang="en-US" smtClean="0"/>
              <a:t>10/13/2024</a:t>
            </a:fld>
            <a:endParaRPr lang="en-US"/>
          </a:p>
        </p:txBody>
      </p:sp>
      <p:sp>
        <p:nvSpPr>
          <p:cNvPr id="8" name="Footer Placeholder 7">
            <a:extLst>
              <a:ext uri="{FF2B5EF4-FFF2-40B4-BE49-F238E27FC236}">
                <a16:creationId xmlns:a16="http://schemas.microsoft.com/office/drawing/2014/main" id="{E17A79C8-D42A-D086-9A2C-59BDC44BBD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C02294-325E-C44F-6A05-FBDBCF942B4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49084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E6425-17EE-1CF7-BD80-9B51FD9611B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B714A2E-804D-2430-8785-8198012E9AE4}"/>
              </a:ext>
            </a:extLst>
          </p:cNvPr>
          <p:cNvSpPr>
            <a:spLocks noGrp="1"/>
          </p:cNvSpPr>
          <p:nvPr>
            <p:ph type="dt" sz="half" idx="10"/>
          </p:nvPr>
        </p:nvSpPr>
        <p:spPr/>
        <p:txBody>
          <a:bodyPr/>
          <a:lstStyle/>
          <a:p>
            <a:fld id="{CCD0576A-07DB-3B46-AC99-97A70AE23956}" type="datetimeFigureOut">
              <a:rPr lang="en-US" smtClean="0"/>
              <a:t>10/13/2024</a:t>
            </a:fld>
            <a:endParaRPr lang="en-US"/>
          </a:p>
        </p:txBody>
      </p:sp>
      <p:sp>
        <p:nvSpPr>
          <p:cNvPr id="4" name="Footer Placeholder 3">
            <a:extLst>
              <a:ext uri="{FF2B5EF4-FFF2-40B4-BE49-F238E27FC236}">
                <a16:creationId xmlns:a16="http://schemas.microsoft.com/office/drawing/2014/main" id="{BB6E586F-1A2C-46B0-E88F-42E97FF8F1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40DCC0-E42B-4E16-2659-DE7666BDE83A}"/>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896704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4DC0D8-D29F-7928-5C8E-932C35C7999E}"/>
              </a:ext>
            </a:extLst>
          </p:cNvPr>
          <p:cNvSpPr>
            <a:spLocks noGrp="1"/>
          </p:cNvSpPr>
          <p:nvPr>
            <p:ph type="dt" sz="half" idx="10"/>
          </p:nvPr>
        </p:nvSpPr>
        <p:spPr/>
        <p:txBody>
          <a:bodyPr/>
          <a:lstStyle/>
          <a:p>
            <a:fld id="{CCD0576A-07DB-3B46-AC99-97A70AE23956}" type="datetimeFigureOut">
              <a:rPr lang="en-US" smtClean="0"/>
              <a:t>10/13/2024</a:t>
            </a:fld>
            <a:endParaRPr lang="en-US"/>
          </a:p>
        </p:txBody>
      </p:sp>
      <p:sp>
        <p:nvSpPr>
          <p:cNvPr id="3" name="Footer Placeholder 2">
            <a:extLst>
              <a:ext uri="{FF2B5EF4-FFF2-40B4-BE49-F238E27FC236}">
                <a16:creationId xmlns:a16="http://schemas.microsoft.com/office/drawing/2014/main" id="{A46381DF-626E-EA82-70A9-10E124594E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6DBE00-CBB3-2EA9-A8AD-EED32DAA2585}"/>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683688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6360-D970-1460-9ACE-C05150BFB3B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9589798-D111-FBE5-6324-CC95E2CD34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540DC15-10D0-0F6F-3033-BC7F116A9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4F4E66B-040C-17B4-ADF5-813D37631EB3}"/>
              </a:ext>
            </a:extLst>
          </p:cNvPr>
          <p:cNvSpPr>
            <a:spLocks noGrp="1"/>
          </p:cNvSpPr>
          <p:nvPr>
            <p:ph type="dt" sz="half" idx="10"/>
          </p:nvPr>
        </p:nvSpPr>
        <p:spPr/>
        <p:txBody>
          <a:bodyPr/>
          <a:lstStyle/>
          <a:p>
            <a:fld id="{CCD0576A-07DB-3B46-AC99-97A70AE23956}" type="datetimeFigureOut">
              <a:rPr lang="en-US" smtClean="0"/>
              <a:t>10/13/2024</a:t>
            </a:fld>
            <a:endParaRPr lang="en-US"/>
          </a:p>
        </p:txBody>
      </p:sp>
      <p:sp>
        <p:nvSpPr>
          <p:cNvPr id="6" name="Footer Placeholder 5">
            <a:extLst>
              <a:ext uri="{FF2B5EF4-FFF2-40B4-BE49-F238E27FC236}">
                <a16:creationId xmlns:a16="http://schemas.microsoft.com/office/drawing/2014/main" id="{261D7DC8-6E0F-8333-626D-418440093A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94196-7598-4217-57B3-7873D5820FF6}"/>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14233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5154-D40A-B42C-288E-C719D539AB1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DA1DA1E-1E67-5A29-051C-8438263049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F18FC5-2DD3-C9EF-C7BF-36F167EC5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60F03EC-88F4-EC8D-270C-34F4D1181910}"/>
              </a:ext>
            </a:extLst>
          </p:cNvPr>
          <p:cNvSpPr>
            <a:spLocks noGrp="1"/>
          </p:cNvSpPr>
          <p:nvPr>
            <p:ph type="dt" sz="half" idx="10"/>
          </p:nvPr>
        </p:nvSpPr>
        <p:spPr/>
        <p:txBody>
          <a:bodyPr/>
          <a:lstStyle/>
          <a:p>
            <a:fld id="{CCD0576A-07DB-3B46-AC99-97A70AE23956}" type="datetimeFigureOut">
              <a:rPr lang="en-US" smtClean="0"/>
              <a:t>10/13/2024</a:t>
            </a:fld>
            <a:endParaRPr lang="en-US"/>
          </a:p>
        </p:txBody>
      </p:sp>
      <p:sp>
        <p:nvSpPr>
          <p:cNvPr id="6" name="Footer Placeholder 5">
            <a:extLst>
              <a:ext uri="{FF2B5EF4-FFF2-40B4-BE49-F238E27FC236}">
                <a16:creationId xmlns:a16="http://schemas.microsoft.com/office/drawing/2014/main" id="{B33DC8FE-1BCB-047D-5F52-E902AC39BD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B3D0D-1060-1C28-1F1A-231E43E411E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763956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132A7A-246A-E18A-4C93-A4BA988EEF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C4919EB-94FF-60FF-BB8D-B66AF177AF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34F8F3A-267F-D219-664F-DEDAAC19EF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D0576A-07DB-3B46-AC99-97A70AE23956}" type="datetimeFigureOut">
              <a:rPr lang="en-US" smtClean="0"/>
              <a:t>10/13/2024</a:t>
            </a:fld>
            <a:endParaRPr lang="en-US"/>
          </a:p>
        </p:txBody>
      </p:sp>
      <p:sp>
        <p:nvSpPr>
          <p:cNvPr id="5" name="Footer Placeholder 4">
            <a:extLst>
              <a:ext uri="{FF2B5EF4-FFF2-40B4-BE49-F238E27FC236}">
                <a16:creationId xmlns:a16="http://schemas.microsoft.com/office/drawing/2014/main" id="{16C10F51-7255-50C1-18D0-94D395A5F0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535A5A-9156-5F50-DE6D-645C17C794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5EAFB7-D942-8C40-850B-F7A53EC532FC}" type="slidenum">
              <a:rPr lang="en-US" smtClean="0"/>
              <a:t>‹#›</a:t>
            </a:fld>
            <a:endParaRPr lang="en-US"/>
          </a:p>
        </p:txBody>
      </p:sp>
    </p:spTree>
    <p:extLst>
      <p:ext uri="{BB962C8B-B14F-4D97-AF65-F5344CB8AC3E}">
        <p14:creationId xmlns:p14="http://schemas.microsoft.com/office/powerpoint/2010/main" val="204653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cdc.gov/physicalactivity/index.htm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hyperlink" Target="https://www.nih.gov/" TargetMode="External"/><Relationship Id="rId4" Type="http://schemas.openxmlformats.org/officeDocument/2006/relationships/hyperlink" Target="https://www.myfitnesspal.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C05F-6C10-AAB8-B9A1-704086EB8325}"/>
              </a:ext>
            </a:extLst>
          </p:cNvPr>
          <p:cNvSpPr>
            <a:spLocks noGrp="1"/>
          </p:cNvSpPr>
          <p:nvPr>
            <p:ph type="ctrTitle"/>
          </p:nvPr>
        </p:nvSpPr>
        <p:spPr>
          <a:xfrm>
            <a:off x="1524000" y="2072639"/>
            <a:ext cx="9144000" cy="1790891"/>
          </a:xfrm>
        </p:spPr>
        <p:txBody>
          <a:bodyPr>
            <a:normAutofit/>
          </a:bodyPr>
          <a:lstStyle/>
          <a:p>
            <a:r>
              <a:rPr lang="en-US" sz="4400" b="1" dirty="0">
                <a:latin typeface="Times New Roman" panose="02020603050405020304" pitchFamily="18" charset="0"/>
                <a:cs typeface="Times New Roman" panose="02020603050405020304" pitchFamily="18" charset="0"/>
              </a:rPr>
              <a:t>Mini Project-I (K24MCA18P)</a:t>
            </a:r>
            <a:br>
              <a:rPr lang="en-IN" sz="24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Odd Semester</a:t>
            </a:r>
            <a:br>
              <a:rPr lang="en-IN" sz="35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Session 2024-25</a:t>
            </a:r>
            <a:endParaRPr lang="en-US" sz="35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2C24FBC-2E61-AD49-3BD0-DA7AA89F9A81}"/>
              </a:ext>
            </a:extLst>
          </p:cNvPr>
          <p:cNvSpPr>
            <a:spLocks noGrp="1"/>
          </p:cNvSpPr>
          <p:nvPr>
            <p:ph type="subTitle" idx="1"/>
          </p:nvPr>
        </p:nvSpPr>
        <p:spPr>
          <a:xfrm>
            <a:off x="1524000" y="4077526"/>
            <a:ext cx="9144000" cy="1384490"/>
          </a:xfrm>
        </p:spPr>
        <p:txBody>
          <a:bodyPr>
            <a:normAutofit fontScale="70000" lnSpcReduction="20000"/>
          </a:bodyPr>
          <a:lstStyle/>
          <a:p>
            <a:r>
              <a:rPr lang="en-US" sz="3800" b="1" dirty="0" err="1">
                <a:latin typeface="Times New Roman" panose="02020603050405020304" pitchFamily="18" charset="0"/>
                <a:cs typeface="Times New Roman" panose="02020603050405020304" pitchFamily="18" charset="0"/>
              </a:rPr>
              <a:t>FitSphere</a:t>
            </a:r>
            <a:endParaRPr lang="en-US" sz="3800"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Yashvi Chaudhary – 2024MCA2207</a:t>
            </a:r>
          </a:p>
          <a:p>
            <a:r>
              <a:rPr lang="en-US" b="1" dirty="0">
                <a:latin typeface="Times New Roman" panose="02020603050405020304" pitchFamily="18" charset="0"/>
                <a:cs typeface="Times New Roman" panose="02020603050405020304" pitchFamily="18" charset="0"/>
              </a:rPr>
              <a:t>Tushar Kumar – 2024MCA0218</a:t>
            </a:r>
          </a:p>
          <a:p>
            <a:r>
              <a:rPr lang="en-US" b="1" dirty="0">
                <a:latin typeface="Times New Roman" panose="02020603050405020304" pitchFamily="18" charset="0"/>
                <a:cs typeface="Times New Roman" panose="02020603050405020304" pitchFamily="18" charset="0"/>
              </a:rPr>
              <a:t>Tanisha Jain – 2024MCA</a:t>
            </a:r>
          </a:p>
          <a:p>
            <a:endParaRPr lang="en-US" b="1"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C7EFE38A-2987-AEC9-33EC-1BC6CB5C10DA}"/>
              </a:ext>
            </a:extLst>
          </p:cNvPr>
          <p:cNvSpPr txBox="1">
            <a:spLocks/>
          </p:cNvSpPr>
          <p:nvPr/>
        </p:nvSpPr>
        <p:spPr>
          <a:xfrm>
            <a:off x="1530350" y="4699318"/>
            <a:ext cx="9144000" cy="7626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Subtitle 2">
            <a:extLst>
              <a:ext uri="{FF2B5EF4-FFF2-40B4-BE49-F238E27FC236}">
                <a16:creationId xmlns:a16="http://schemas.microsoft.com/office/drawing/2014/main" id="{43043289-20F1-1B73-C850-CE92562B546B}"/>
              </a:ext>
            </a:extLst>
          </p:cNvPr>
          <p:cNvSpPr txBox="1">
            <a:spLocks/>
          </p:cNvSpPr>
          <p:nvPr/>
        </p:nvSpPr>
        <p:spPr>
          <a:xfrm>
            <a:off x="9156700" y="5634038"/>
            <a:ext cx="3035300" cy="122396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N" b="1" u="sng" dirty="0">
                <a:latin typeface="Times New Roman" panose="02020603050405020304" pitchFamily="18" charset="0"/>
                <a:cs typeface="Times New Roman" panose="02020603050405020304" pitchFamily="18" charset="0"/>
              </a:rPr>
              <a:t>Project Supervisor:</a:t>
            </a:r>
          </a:p>
          <a:p>
            <a:pPr algn="just"/>
            <a:r>
              <a:rPr lang="en-IN" dirty="0">
                <a:solidFill>
                  <a:srgbClr val="FF0000"/>
                </a:solidFill>
                <a:latin typeface="Times New Roman" panose="02020603050405020304" pitchFamily="18" charset="0"/>
                <a:cs typeface="Times New Roman" panose="02020603050405020304" pitchFamily="18" charset="0"/>
              </a:rPr>
              <a:t>Divya Singhal </a:t>
            </a:r>
          </a:p>
          <a:p>
            <a:pPr algn="just"/>
            <a:r>
              <a:rPr lang="en-IN" dirty="0">
                <a:solidFill>
                  <a:srgbClr val="FF0000"/>
                </a:solidFill>
                <a:latin typeface="Times New Roman" panose="02020603050405020304" pitchFamily="18" charset="0"/>
                <a:cs typeface="Times New Roman" panose="02020603050405020304" pitchFamily="18" charset="0"/>
              </a:rPr>
              <a:t>Assistant Professor</a:t>
            </a:r>
          </a:p>
          <a:p>
            <a:pPr algn="just"/>
            <a:endParaRPr lang="en-IN" b="1" u="sng"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9A50B94-DBEB-9815-4684-223EC27F9F0D}"/>
              </a:ext>
            </a:extLst>
          </p:cNvPr>
          <p:cNvPicPr>
            <a:picLocks noChangeAspect="1"/>
          </p:cNvPicPr>
          <p:nvPr/>
        </p:nvPicPr>
        <p:blipFill>
          <a:blip r:embed="rId2"/>
          <a:stretch>
            <a:fillRect/>
          </a:stretch>
        </p:blipFill>
        <p:spPr>
          <a:xfrm>
            <a:off x="0" y="2510"/>
            <a:ext cx="12192000" cy="1384490"/>
          </a:xfrm>
          <a:prstGeom prst="rect">
            <a:avLst/>
          </a:prstGeom>
        </p:spPr>
      </p:pic>
    </p:spTree>
    <p:extLst>
      <p:ext uri="{BB962C8B-B14F-4D97-AF65-F5344CB8AC3E}">
        <p14:creationId xmlns:p14="http://schemas.microsoft.com/office/powerpoint/2010/main" val="1493161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2A50A8-043B-2F49-F912-78AF6BA7CB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2D6A8F-EFBE-046F-B463-E07B4D354DA3}"/>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E9DC5204-25E5-1C6B-E162-2BAE09DF04BD}"/>
              </a:ext>
            </a:extLst>
          </p:cNvPr>
          <p:cNvPicPr>
            <a:picLocks noGrp="1" noChangeAspect="1"/>
          </p:cNvPicPr>
          <p:nvPr>
            <p:ph idx="1"/>
          </p:nvPr>
        </p:nvPicPr>
        <p:blipFill>
          <a:blip r:embed="rId3"/>
          <a:stretch>
            <a:fillRect/>
          </a:stretch>
        </p:blipFill>
        <p:spPr>
          <a:xfrm>
            <a:off x="619431" y="2227623"/>
            <a:ext cx="5240594" cy="3475087"/>
          </a:xfrm>
        </p:spPr>
      </p:pic>
      <p:pic>
        <p:nvPicPr>
          <p:cNvPr id="7" name="Picture 6">
            <a:extLst>
              <a:ext uri="{FF2B5EF4-FFF2-40B4-BE49-F238E27FC236}">
                <a16:creationId xmlns:a16="http://schemas.microsoft.com/office/drawing/2014/main" id="{1E09319C-F568-1317-2E5F-2550DFC5A014}"/>
              </a:ext>
            </a:extLst>
          </p:cNvPr>
          <p:cNvPicPr>
            <a:picLocks noChangeAspect="1"/>
          </p:cNvPicPr>
          <p:nvPr/>
        </p:nvPicPr>
        <p:blipFill>
          <a:blip r:embed="rId4"/>
          <a:stretch>
            <a:fillRect/>
          </a:stretch>
        </p:blipFill>
        <p:spPr>
          <a:xfrm>
            <a:off x="6331977" y="2227623"/>
            <a:ext cx="5535561" cy="3475087"/>
          </a:xfrm>
          <a:prstGeom prst="rect">
            <a:avLst/>
          </a:prstGeom>
        </p:spPr>
      </p:pic>
    </p:spTree>
    <p:extLst>
      <p:ext uri="{BB962C8B-B14F-4D97-AF65-F5344CB8AC3E}">
        <p14:creationId xmlns:p14="http://schemas.microsoft.com/office/powerpoint/2010/main" val="2692953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701A08-A225-F250-2159-DA2E726AF5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2C67A2-1D1C-8719-4591-FE72DCCF0E9A}"/>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C93003AC-73E7-A355-B64C-3E3A5C6F3120}"/>
              </a:ext>
            </a:extLst>
          </p:cNvPr>
          <p:cNvSpPr>
            <a:spLocks noGrp="1"/>
          </p:cNvSpPr>
          <p:nvPr>
            <p:ph idx="1"/>
          </p:nvPr>
        </p:nvSpPr>
        <p:spPr>
          <a:xfrm>
            <a:off x="838200" y="1805961"/>
            <a:ext cx="10515600" cy="4351338"/>
          </a:xfrm>
        </p:spPr>
        <p:txBody>
          <a:bodyPr>
            <a:normAutofit fontScale="92500" lnSpcReduction="10000"/>
          </a:bodyPr>
          <a:lstStyle/>
          <a:p>
            <a:pPr marL="0" indent="0">
              <a:buNone/>
            </a:pPr>
            <a:r>
              <a:rPr lang="en-US" b="1" dirty="0"/>
              <a:t>Nutrition and Meal Plan Module</a:t>
            </a:r>
          </a:p>
          <a:p>
            <a:pPr>
              <a:buFont typeface="Arial" panose="020B0604020202020204" pitchFamily="34" charset="0"/>
              <a:buChar char="•"/>
            </a:pPr>
            <a:r>
              <a:rPr lang="en-US" b="1" dirty="0"/>
              <a:t>Meal Plan Display:</a:t>
            </a:r>
            <a:endParaRPr lang="en-US" dirty="0"/>
          </a:p>
          <a:p>
            <a:pPr marL="742950" lvl="1" indent="-285750">
              <a:buFont typeface="Arial" panose="020B0604020202020204" pitchFamily="34" charset="0"/>
              <a:buChar char="•"/>
            </a:pPr>
            <a:r>
              <a:rPr lang="en-US" dirty="0"/>
              <a:t>Showcases meal plans tailored to the user’s fitness goals (weight loss, muscle gain) and dietary preferences (vegetarian, keto, etc.).</a:t>
            </a:r>
          </a:p>
          <a:p>
            <a:pPr marL="742950" lvl="1" indent="-285750">
              <a:buFont typeface="Arial" panose="020B0604020202020204" pitchFamily="34" charset="0"/>
              <a:buChar char="•"/>
            </a:pPr>
            <a:r>
              <a:rPr lang="en-US" dirty="0"/>
              <a:t>Users can navigate through meals (breakfast, lunch, dinner, snacks) with nutritional information like calorie counts and macronutrient breakdowns.</a:t>
            </a:r>
          </a:p>
          <a:p>
            <a:pPr>
              <a:buFont typeface="Arial" panose="020B0604020202020204" pitchFamily="34" charset="0"/>
              <a:buChar char="•"/>
            </a:pPr>
            <a:r>
              <a:rPr lang="en-US" b="1" dirty="0"/>
              <a:t>Recipe Search and Filter:</a:t>
            </a:r>
            <a:endParaRPr lang="en-US" dirty="0"/>
          </a:p>
          <a:p>
            <a:pPr marL="742950" lvl="1" indent="-285750">
              <a:buFont typeface="Arial" panose="020B0604020202020204" pitchFamily="34" charset="0"/>
              <a:buChar char="•"/>
            </a:pPr>
            <a:r>
              <a:rPr lang="en-US" dirty="0"/>
              <a:t>A search function using JavaScript and filters (e.g., meal type, calorie count, prep time) to help users find specific recipes easily.</a:t>
            </a:r>
          </a:p>
          <a:p>
            <a:pPr>
              <a:buFont typeface="Arial" panose="020B0604020202020204" pitchFamily="34" charset="0"/>
              <a:buChar char="•"/>
            </a:pPr>
            <a:r>
              <a:rPr lang="en-US" b="1" dirty="0"/>
              <a:t>Interactive Calorie and Macro Tracker:</a:t>
            </a:r>
            <a:endParaRPr lang="en-US" dirty="0"/>
          </a:p>
          <a:p>
            <a:pPr marL="742950" lvl="1" indent="-285750">
              <a:buFont typeface="Arial" panose="020B0604020202020204" pitchFamily="34" charset="0"/>
              <a:buChar char="•"/>
            </a:pPr>
            <a:r>
              <a:rPr lang="en-US" dirty="0"/>
              <a:t>Users can input meals they’ve eaten, and the system dynamically updates calorie and macro counts on the frontend using APIs for real-time tracking.</a:t>
            </a:r>
          </a:p>
          <a:p>
            <a:pPr marL="0" lvl="0" indent="0">
              <a:buNone/>
              <a:tabLst>
                <a:tab pos="457200" algn="l"/>
              </a:tabLst>
            </a:pPr>
            <a:endParaRPr lang="en-IN" sz="25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837420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61D3E-F416-9D02-C47C-70528E575B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526983-FF21-E174-BC9A-3C8452C1B82D}"/>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 (Contd.)</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050F16FE-E13F-D9F9-7D00-C7A6C68C65B9}"/>
              </a:ext>
            </a:extLst>
          </p:cNvPr>
          <p:cNvSpPr>
            <a:spLocks noGrp="1" noChangeArrowheads="1"/>
          </p:cNvSpPr>
          <p:nvPr>
            <p:ph idx="1"/>
          </p:nvPr>
        </p:nvSpPr>
        <p:spPr bwMode="auto">
          <a:xfrm>
            <a:off x="544640" y="3367773"/>
            <a:ext cx="10939437" cy="124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A0B4D83-EA6B-2C07-4BBA-F9CD936240DA}"/>
              </a:ext>
            </a:extLst>
          </p:cNvPr>
          <p:cNvSpPr txBox="1"/>
          <p:nvPr/>
        </p:nvSpPr>
        <p:spPr>
          <a:xfrm>
            <a:off x="963561" y="1723298"/>
            <a:ext cx="10264878" cy="3970318"/>
          </a:xfrm>
          <a:prstGeom prst="rect">
            <a:avLst/>
          </a:prstGeom>
          <a:noFill/>
        </p:spPr>
        <p:txBody>
          <a:bodyPr wrap="square">
            <a:spAutoFit/>
          </a:bodyPr>
          <a:lstStyle/>
          <a:p>
            <a:r>
              <a:rPr lang="en-US" b="1" dirty="0"/>
              <a:t>Authentication and Security Module</a:t>
            </a:r>
          </a:p>
          <a:p>
            <a:pPr>
              <a:buFont typeface="Arial" panose="020B0604020202020204" pitchFamily="34" charset="0"/>
              <a:buChar char="•"/>
            </a:pPr>
            <a:r>
              <a:rPr lang="en-US" b="1" dirty="0"/>
              <a:t>Login/Registration Forms:</a:t>
            </a:r>
            <a:endParaRPr lang="en-US" dirty="0"/>
          </a:p>
          <a:p>
            <a:pPr marL="742950" lvl="1" indent="-285750">
              <a:buFont typeface="Arial" panose="020B0604020202020204" pitchFamily="34" charset="0"/>
              <a:buChar char="•"/>
            </a:pPr>
            <a:r>
              <a:rPr lang="en-US" dirty="0"/>
              <a:t>Includes responsive forms for user authentication, with validation using JavaScript to check for required fields, strong passwords, and other form requirements.</a:t>
            </a:r>
          </a:p>
          <a:p>
            <a:pPr marL="742950" lvl="1" indent="-285750">
              <a:buFont typeface="Arial" panose="020B0604020202020204" pitchFamily="34" charset="0"/>
              <a:buChar char="•"/>
            </a:pPr>
            <a:r>
              <a:rPr lang="en-US" dirty="0"/>
              <a:t>Option to log in using social accounts (e.g., Google, Facebook) or email.</a:t>
            </a:r>
          </a:p>
          <a:p>
            <a:pPr marL="742950" lvl="1" indent="-285750">
              <a:buFont typeface="Arial" panose="020B0604020202020204" pitchFamily="34" charset="0"/>
              <a:buChar char="•"/>
            </a:pPr>
            <a:endParaRPr lang="en-US" dirty="0"/>
          </a:p>
          <a:p>
            <a:pPr>
              <a:buFont typeface="Arial" panose="020B0604020202020204" pitchFamily="34" charset="0"/>
              <a:buChar char="•"/>
            </a:pPr>
            <a:r>
              <a:rPr lang="en-US" b="1" dirty="0"/>
              <a:t>Password Recovery and 2FA:</a:t>
            </a:r>
            <a:endParaRPr lang="en-US" dirty="0"/>
          </a:p>
          <a:p>
            <a:pPr marL="742950" lvl="1" indent="-285750">
              <a:buFont typeface="Arial" panose="020B0604020202020204" pitchFamily="34" charset="0"/>
              <a:buChar char="•"/>
            </a:pPr>
            <a:r>
              <a:rPr lang="en-US" dirty="0"/>
              <a:t>Provides a secure password recovery system and an optional two-factor authentication (2FA) setup using JavaScript and backend integration.</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b="1" dirty="0"/>
              <a:t>Workout and Meal </a:t>
            </a:r>
            <a:r>
              <a:rPr lang="en-US" b="1" dirty="0" err="1"/>
              <a:t>Reminders:</a:t>
            </a:r>
            <a:r>
              <a:rPr lang="en-US" dirty="0" err="1"/>
              <a:t>Sends</a:t>
            </a:r>
            <a:r>
              <a:rPr lang="en-US" dirty="0"/>
              <a:t> popup notifications or banners reminding users of their scheduled workouts or meal plans. This can be done using browser notifications or integrated push notification services.</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3091055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8D34DB-25C5-ADD3-CDFA-B1B0852BAF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31CC37-D043-130F-E4E6-184C71A56FB0}"/>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Workflow/Gantt Chart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36E66D21-CE27-0EFE-D5A0-B55867E60DCD}"/>
              </a:ext>
            </a:extLst>
          </p:cNvPr>
          <p:cNvSpPr>
            <a:spLocks noGrp="1"/>
          </p:cNvSpPr>
          <p:nvPr>
            <p:ph idx="1"/>
          </p:nvPr>
        </p:nvSpPr>
        <p:spPr/>
        <p:txBody>
          <a:bodyPr>
            <a:normAutofit/>
          </a:bodyPr>
          <a:lstStyle/>
          <a:p>
            <a:pPr marL="0" indent="0" algn="ctr">
              <a:buNone/>
            </a:pPr>
            <a:r>
              <a:rPr lang="en-US" sz="2500" b="1" u="sng" dirty="0" err="1">
                <a:latin typeface="Times New Roman" panose="02020603050405020304" pitchFamily="18" charset="0"/>
                <a:cs typeface="Times New Roman" panose="02020603050405020304" pitchFamily="18" charset="0"/>
              </a:rPr>
              <a:t>FitSphere</a:t>
            </a:r>
            <a:r>
              <a:rPr lang="en-US" sz="2500" b="1" u="sng" dirty="0">
                <a:latin typeface="Times New Roman" panose="02020603050405020304" pitchFamily="18" charset="0"/>
                <a:cs typeface="Times New Roman" panose="02020603050405020304" pitchFamily="18" charset="0"/>
              </a:rPr>
              <a:t> Workflow</a:t>
            </a:r>
          </a:p>
          <a:p>
            <a:pPr marL="0" indent="0" algn="ctr">
              <a:buNone/>
            </a:pPr>
            <a:endParaRPr lang="en-US" sz="2500" u="sng"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Step 1</a:t>
            </a:r>
            <a:r>
              <a:rPr lang="en-US" sz="1600" dirty="0">
                <a:latin typeface="Times New Roman" panose="02020603050405020304" pitchFamily="18" charset="0"/>
                <a:cs typeface="Times New Roman" panose="02020603050405020304" pitchFamily="18" charset="0"/>
              </a:rPr>
              <a:t>: User registers and inputs weight loss goals.</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Step 2</a:t>
            </a:r>
            <a:r>
              <a:rPr lang="en-US" sz="1600" dirty="0">
                <a:latin typeface="Times New Roman" panose="02020603050405020304" pitchFamily="18" charset="0"/>
                <a:cs typeface="Times New Roman" panose="02020603050405020304" pitchFamily="18" charset="0"/>
              </a:rPr>
              <a:t>: App generates a customized diet and exercise plan.</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Step 3</a:t>
            </a:r>
            <a:r>
              <a:rPr lang="en-US" sz="1600" dirty="0">
                <a:latin typeface="Times New Roman" panose="02020603050405020304" pitchFamily="18" charset="0"/>
                <a:cs typeface="Times New Roman" panose="02020603050405020304" pitchFamily="18" charset="0"/>
              </a:rPr>
              <a:t>: User tracks daily progress via the dashboard </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(weight, calories, exercises).</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Step 4</a:t>
            </a:r>
            <a:r>
              <a:rPr lang="en-US" sz="1600" dirty="0">
                <a:latin typeface="Times New Roman" panose="02020603050405020304" pitchFamily="18" charset="0"/>
                <a:cs typeface="Times New Roman" panose="02020603050405020304" pitchFamily="18" charset="0"/>
              </a:rPr>
              <a:t>: Reports and feedback based on progress,</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with adjustments to the plan if needed.</a:t>
            </a:r>
          </a:p>
          <a:p>
            <a:pPr>
              <a:buFont typeface="Arial" panose="020B0604020202020204" pitchFamily="34" charset="0"/>
              <a:buChar char="•"/>
            </a:pPr>
            <a:r>
              <a:rPr lang="en-US" altLang="en-US" sz="1200" b="1" dirty="0">
                <a:latin typeface="Arial" panose="020B0604020202020204" pitchFamily="34" charset="0"/>
              </a:rPr>
              <a:t>Responsive Design Testing</a:t>
            </a:r>
            <a:endParaRPr lang="en-US" altLang="en-US" sz="1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1200" dirty="0">
                <a:latin typeface="Arial" panose="020B0604020202020204" pitchFamily="34" charset="0"/>
              </a:rPr>
              <a:t>     Verify the website works properly on mobile and desktop devices.</a:t>
            </a:r>
          </a:p>
        </p:txBody>
      </p:sp>
      <p:pic>
        <p:nvPicPr>
          <p:cNvPr id="7" name="Picture 6">
            <a:extLst>
              <a:ext uri="{FF2B5EF4-FFF2-40B4-BE49-F238E27FC236}">
                <a16:creationId xmlns:a16="http://schemas.microsoft.com/office/drawing/2014/main" id="{B8D92455-92A8-D1FA-1D4E-C5B4CA6911CB}"/>
              </a:ext>
            </a:extLst>
          </p:cNvPr>
          <p:cNvPicPr>
            <a:picLocks noChangeAspect="1"/>
          </p:cNvPicPr>
          <p:nvPr/>
        </p:nvPicPr>
        <p:blipFill>
          <a:blip r:embed="rId3"/>
          <a:stretch>
            <a:fillRect/>
          </a:stretch>
        </p:blipFill>
        <p:spPr>
          <a:xfrm>
            <a:off x="6174658" y="2449117"/>
            <a:ext cx="5486400" cy="2962656"/>
          </a:xfrm>
          <a:prstGeom prst="rect">
            <a:avLst/>
          </a:prstGeom>
        </p:spPr>
      </p:pic>
    </p:spTree>
    <p:extLst>
      <p:ext uri="{BB962C8B-B14F-4D97-AF65-F5344CB8AC3E}">
        <p14:creationId xmlns:p14="http://schemas.microsoft.com/office/powerpoint/2010/main" val="3917661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E456B-10C1-3CA8-CD0A-6D1E5E0BFE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30D13F-5FC6-2321-088E-1FD93899AC92}"/>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Reports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B8FC024B-EB8F-6A04-091E-94AAF1313BBC}"/>
              </a:ext>
            </a:extLst>
          </p:cNvPr>
          <p:cNvSpPr>
            <a:spLocks noGrp="1"/>
          </p:cNvSpPr>
          <p:nvPr>
            <p:ph idx="1"/>
          </p:nvPr>
        </p:nvSpPr>
        <p:spPr/>
        <p:txBody>
          <a:bodyPr>
            <a:normAutofit fontScale="77500" lnSpcReduction="20000"/>
          </a:bodyPr>
          <a:lstStyle/>
          <a:p>
            <a:pPr marL="0" indent="0" algn="ctr">
              <a:buNone/>
            </a:pPr>
            <a:r>
              <a:rPr lang="en-US" sz="1600" b="1" u="sng" dirty="0">
                <a:latin typeface="Times New Roman" panose="02020603050405020304" pitchFamily="18" charset="0"/>
                <a:cs typeface="Times New Roman" panose="02020603050405020304" pitchFamily="18" charset="0"/>
              </a:rPr>
              <a:t>Progress Reports</a:t>
            </a:r>
          </a:p>
          <a:p>
            <a:pPr marL="0" indent="0" algn="ctr">
              <a:buNone/>
            </a:pPr>
            <a:endParaRPr lang="en-US" sz="1600" b="1" u="sng" dirty="0">
              <a:latin typeface="Times New Roman" panose="02020603050405020304" pitchFamily="18" charset="0"/>
              <a:cs typeface="Times New Roman" panose="02020603050405020304" pitchFamily="18" charset="0"/>
            </a:endParaRPr>
          </a:p>
          <a:p>
            <a:r>
              <a:rPr lang="en-US" sz="2300" b="1" dirty="0"/>
              <a:t>1.Introduction</a:t>
            </a:r>
          </a:p>
          <a:p>
            <a:pPr marL="0" indent="0">
              <a:buNone/>
            </a:pPr>
            <a:r>
              <a:rPr lang="en-US" sz="2300" b="1" dirty="0"/>
              <a:t>    Objective</a:t>
            </a:r>
            <a:r>
              <a:rPr lang="en-US" sz="2300" dirty="0"/>
              <a:t>:</a:t>
            </a:r>
          </a:p>
          <a:p>
            <a:pPr marL="742950" lvl="1" indent="-285750">
              <a:buFont typeface="Arial" panose="020B0604020202020204" pitchFamily="34" charset="0"/>
              <a:buChar char="•"/>
            </a:pPr>
            <a:r>
              <a:rPr lang="en-US" sz="2300" dirty="0"/>
              <a:t>The primary goal of this health and fitness website is to provide users with a platform to track their fitness goals, follow workout plans, monitor nutrition, and stay motivated.</a:t>
            </a:r>
          </a:p>
          <a:p>
            <a:pPr marL="0" indent="0">
              <a:buNone/>
            </a:pPr>
            <a:r>
              <a:rPr lang="en-US" sz="2300" b="1" dirty="0"/>
              <a:t>     Target Audience</a:t>
            </a:r>
            <a:r>
              <a:rPr lang="en-US" sz="2300" dirty="0"/>
              <a:t>:</a:t>
            </a:r>
          </a:p>
          <a:p>
            <a:pPr marL="742950" lvl="1" indent="-285750">
              <a:buFont typeface="Arial" panose="020B0604020202020204" pitchFamily="34" charset="0"/>
              <a:buChar char="•"/>
            </a:pPr>
            <a:r>
              <a:rPr lang="en-US" sz="2300" dirty="0"/>
              <a:t>Fitness enthusiasts, beginners looking for guidance, and individuals seeking personalized fitness programs.</a:t>
            </a:r>
          </a:p>
          <a:p>
            <a:r>
              <a:rPr lang="en-IN" sz="2300" b="1" dirty="0"/>
              <a:t>2.Website Features Overview</a:t>
            </a:r>
          </a:p>
          <a:p>
            <a:pPr marL="0" indent="0">
              <a:buNone/>
            </a:pPr>
            <a:r>
              <a:rPr lang="en-IN" sz="2300" b="1" dirty="0"/>
              <a:t>     User Registration &amp; Profile Management</a:t>
            </a:r>
            <a:r>
              <a:rPr lang="en-IN" sz="2300" dirty="0"/>
              <a:t>:</a:t>
            </a:r>
          </a:p>
          <a:p>
            <a:pPr marL="742950" lvl="1" indent="-285750">
              <a:buFont typeface="Arial" panose="020B0604020202020204" pitchFamily="34" charset="0"/>
              <a:buChar char="•"/>
            </a:pPr>
            <a:r>
              <a:rPr lang="en-IN" sz="2300" dirty="0"/>
              <a:t>Secure sign-up/login</a:t>
            </a:r>
          </a:p>
          <a:p>
            <a:pPr marL="742950" lvl="1" indent="-285750">
              <a:buFont typeface="Arial" panose="020B0604020202020204" pitchFamily="34" charset="0"/>
              <a:buChar char="•"/>
            </a:pPr>
            <a:r>
              <a:rPr lang="en-IN" sz="2300" dirty="0"/>
              <a:t>Profile customization and goal setting</a:t>
            </a:r>
          </a:p>
          <a:p>
            <a:pPr marL="0" indent="0">
              <a:buNone/>
            </a:pPr>
            <a:r>
              <a:rPr lang="en-IN" sz="2300" b="1" dirty="0"/>
              <a:t>     Workout Plans &amp; Exercise Library</a:t>
            </a:r>
            <a:r>
              <a:rPr lang="en-IN" sz="2300" dirty="0"/>
              <a:t>:</a:t>
            </a:r>
          </a:p>
          <a:p>
            <a:pPr marL="742950" lvl="1" indent="-285750">
              <a:buFont typeface="Arial" panose="020B0604020202020204" pitchFamily="34" charset="0"/>
              <a:buChar char="•"/>
            </a:pPr>
            <a:r>
              <a:rPr lang="en-IN" sz="2300" dirty="0"/>
              <a:t>Predefined and customizable workout plans</a:t>
            </a:r>
          </a:p>
          <a:p>
            <a:pPr marL="742950" lvl="1" indent="-285750">
              <a:buFont typeface="Arial" panose="020B0604020202020204" pitchFamily="34" charset="0"/>
              <a:buChar char="•"/>
            </a:pPr>
            <a:r>
              <a:rPr lang="en-IN" sz="2300" dirty="0"/>
              <a:t>Searchable exercise database with video tutorials</a:t>
            </a:r>
          </a:p>
          <a:p>
            <a:pPr marL="0" lvl="0" indent="0">
              <a:buNone/>
              <a:tabLst>
                <a:tab pos="457200" algn="l"/>
              </a:tabLst>
            </a:pPr>
            <a:endParaRPr lang="en-IN"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329742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A9A3B7-327B-4791-00B4-A67F40A3A1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BB0548-DDD4-6668-FEF2-5BF47453D7C2}"/>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Reports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AB03027F-29C5-0672-38F3-A0AFFE735DFF}"/>
              </a:ext>
            </a:extLst>
          </p:cNvPr>
          <p:cNvSpPr>
            <a:spLocks noGrp="1"/>
          </p:cNvSpPr>
          <p:nvPr>
            <p:ph idx="1"/>
          </p:nvPr>
        </p:nvSpPr>
        <p:spPr>
          <a:xfrm>
            <a:off x="570271" y="1524000"/>
            <a:ext cx="10783529" cy="4652963"/>
          </a:xfrm>
        </p:spPr>
        <p:txBody>
          <a:bodyPr>
            <a:normAutofit fontScale="25000" lnSpcReduction="20000"/>
          </a:bodyPr>
          <a:lstStyle/>
          <a:p>
            <a:pPr marL="0" indent="0" algn="ctr">
              <a:buNone/>
            </a:pPr>
            <a:r>
              <a:rPr lang="en-US" sz="6400" b="1" u="sng" dirty="0">
                <a:latin typeface="Times New Roman" panose="02020603050405020304" pitchFamily="18" charset="0"/>
                <a:cs typeface="Times New Roman" panose="02020603050405020304" pitchFamily="18" charset="0"/>
              </a:rPr>
              <a:t>Progress Reports</a:t>
            </a:r>
          </a:p>
          <a:p>
            <a:pPr marL="0" indent="0" algn="ctr">
              <a:buNone/>
            </a:pPr>
            <a:endParaRPr lang="en-US" sz="1800" b="1" u="sng" dirty="0">
              <a:latin typeface="Times New Roman" panose="02020603050405020304" pitchFamily="18" charset="0"/>
              <a:cs typeface="Times New Roman" panose="02020603050405020304" pitchFamily="18" charset="0"/>
            </a:endParaRPr>
          </a:p>
          <a:p>
            <a:r>
              <a:rPr lang="en-IN" sz="8000" b="1" dirty="0"/>
              <a:t>3.Technology Stack</a:t>
            </a:r>
          </a:p>
          <a:p>
            <a:pPr marL="0" indent="0">
              <a:buNone/>
            </a:pPr>
            <a:r>
              <a:rPr lang="en-IN" sz="8000" b="1" dirty="0"/>
              <a:t>     Frontend Technologies</a:t>
            </a:r>
            <a:r>
              <a:rPr lang="en-IN" sz="8000" dirty="0"/>
              <a:t>:</a:t>
            </a:r>
          </a:p>
          <a:p>
            <a:pPr marL="742950" lvl="1" indent="-285750">
              <a:buFont typeface="Arial" panose="020B0604020202020204" pitchFamily="34" charset="0"/>
              <a:buChar char="•"/>
            </a:pPr>
            <a:r>
              <a:rPr lang="en-IN" sz="8000" dirty="0"/>
              <a:t>HTML5, CSS3, JavaScript</a:t>
            </a:r>
          </a:p>
          <a:p>
            <a:pPr marL="742950" lvl="1" indent="-285750">
              <a:buFont typeface="Arial" panose="020B0604020202020204" pitchFamily="34" charset="0"/>
              <a:buChar char="•"/>
            </a:pPr>
            <a:r>
              <a:rPr lang="en-IN" sz="8000" dirty="0"/>
              <a:t>JavaScript frameworks: React.js or Vue.js</a:t>
            </a:r>
          </a:p>
          <a:p>
            <a:r>
              <a:rPr lang="en-US" sz="8000" b="1" dirty="0"/>
              <a:t>4: Development Phases</a:t>
            </a:r>
          </a:p>
          <a:p>
            <a:pPr>
              <a:buFont typeface="+mj-lt"/>
              <a:buAutoNum type="arabicPeriod"/>
            </a:pPr>
            <a:r>
              <a:rPr lang="en-US" sz="8000" b="1" dirty="0"/>
              <a:t>Planning and Requirements Gathering</a:t>
            </a:r>
            <a:r>
              <a:rPr lang="en-US" sz="8000" dirty="0"/>
              <a:t>:</a:t>
            </a:r>
          </a:p>
          <a:p>
            <a:pPr marL="742950" lvl="1" indent="-285750">
              <a:buFont typeface="+mj-lt"/>
              <a:buAutoNum type="arabicPeriod"/>
            </a:pPr>
            <a:r>
              <a:rPr lang="en-US" sz="8000" dirty="0"/>
              <a:t>Market research, feature specifications, wireframing.</a:t>
            </a:r>
          </a:p>
          <a:p>
            <a:pPr>
              <a:buFont typeface="+mj-lt"/>
              <a:buAutoNum type="arabicPeriod"/>
            </a:pPr>
            <a:r>
              <a:rPr lang="en-US" sz="8000" b="1" dirty="0"/>
              <a:t>UI/UX Design</a:t>
            </a:r>
            <a:r>
              <a:rPr lang="en-US" sz="8000" dirty="0"/>
              <a:t>:</a:t>
            </a:r>
          </a:p>
          <a:p>
            <a:pPr marL="742950" lvl="1" indent="-285750">
              <a:buFont typeface="+mj-lt"/>
              <a:buAutoNum type="arabicPeriod"/>
            </a:pPr>
            <a:r>
              <a:rPr lang="en-US" sz="8000" dirty="0"/>
              <a:t>Mockups, responsive design, and user flow.</a:t>
            </a:r>
          </a:p>
          <a:p>
            <a:pPr>
              <a:buFont typeface="+mj-lt"/>
              <a:buAutoNum type="arabicPeriod"/>
            </a:pPr>
            <a:r>
              <a:rPr lang="en-US" sz="8000" b="1" dirty="0"/>
              <a:t>Frontend Development</a:t>
            </a:r>
            <a:r>
              <a:rPr lang="en-US" sz="8000" dirty="0"/>
              <a:t>:</a:t>
            </a:r>
          </a:p>
          <a:p>
            <a:pPr marL="742950" lvl="1" indent="-285750">
              <a:buFont typeface="+mj-lt"/>
              <a:buAutoNum type="arabicPeriod"/>
            </a:pPr>
            <a:r>
              <a:rPr lang="en-US" sz="8000" dirty="0"/>
              <a:t>Creating navigation, user dashboard, and workout/nutrition modules.</a:t>
            </a:r>
          </a:p>
          <a:p>
            <a:pPr>
              <a:buFont typeface="+mj-lt"/>
              <a:buAutoNum type="arabicPeriod"/>
            </a:pPr>
            <a:r>
              <a:rPr lang="en-US" sz="8000" b="1" dirty="0"/>
              <a:t>Testing and Quality Assurance</a:t>
            </a:r>
            <a:r>
              <a:rPr lang="en-US" sz="8000" dirty="0"/>
              <a:t>:</a:t>
            </a:r>
          </a:p>
          <a:p>
            <a:pPr marL="742950" lvl="1" indent="-285750">
              <a:buFont typeface="+mj-lt"/>
              <a:buAutoNum type="arabicPeriod"/>
            </a:pPr>
            <a:r>
              <a:rPr lang="en-US" sz="8000" dirty="0"/>
              <a:t>Cross-browser, responsive, and security testing.</a:t>
            </a:r>
          </a:p>
          <a:p>
            <a:pPr>
              <a:buFont typeface="+mj-lt"/>
              <a:buAutoNum type="arabicPeriod"/>
            </a:pPr>
            <a:r>
              <a:rPr lang="en-US" sz="8000" b="1" dirty="0"/>
              <a:t>Deployment</a:t>
            </a:r>
            <a:r>
              <a:rPr lang="en-US" sz="8000" dirty="0"/>
              <a:t>:</a:t>
            </a:r>
          </a:p>
          <a:p>
            <a:pPr marL="742950" lvl="1" indent="-285750">
              <a:buFont typeface="+mj-lt"/>
              <a:buAutoNum type="arabicPeriod"/>
            </a:pPr>
            <a:r>
              <a:rPr lang="en-US" sz="8000" dirty="0"/>
              <a:t>Final review, hosting setup, and live launch.</a:t>
            </a:r>
          </a:p>
          <a:p>
            <a:pPr marL="0" lvl="0" indent="0">
              <a:buNone/>
              <a:tabLst>
                <a:tab pos="457200" algn="l"/>
              </a:tabLst>
            </a:pP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092184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35E0D-1D75-E91F-E75B-C4DDF801DE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D98D0A-C035-F4F3-2047-44489595050A}"/>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References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4B251DD6-159D-48AA-45B1-AD8895ED17C3}"/>
              </a:ext>
            </a:extLst>
          </p:cNvPr>
          <p:cNvSpPr>
            <a:spLocks noGrp="1" noChangeArrowheads="1"/>
          </p:cNvSpPr>
          <p:nvPr>
            <p:ph idx="1"/>
          </p:nvPr>
        </p:nvSpPr>
        <p:spPr bwMode="auto">
          <a:xfrm>
            <a:off x="673813" y="1349427"/>
            <a:ext cx="10190832" cy="5454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200" b="1" dirty="0"/>
              <a:t>1. Books</a:t>
            </a:r>
            <a:endParaRPr lang="en-US" sz="1200" dirty="0"/>
          </a:p>
          <a:p>
            <a:pPr>
              <a:buFont typeface="Arial" panose="020B0604020202020204" pitchFamily="34" charset="0"/>
              <a:buChar char="•"/>
            </a:pPr>
            <a:r>
              <a:rPr lang="en-US" sz="1200" b="1" dirty="0"/>
              <a:t>“The New Rules of Lifting”</a:t>
            </a:r>
            <a:r>
              <a:rPr lang="en-US" sz="1200" dirty="0"/>
              <a:t> by Lou Schuler and Alwyn Cosgrove</a:t>
            </a:r>
            <a:br>
              <a:rPr lang="en-US" sz="1200" dirty="0"/>
            </a:br>
            <a:r>
              <a:rPr lang="en-US" sz="1200" i="1" dirty="0"/>
              <a:t>A comprehensive guide on weight training and fitness strategies for various goals.</a:t>
            </a:r>
            <a:endParaRPr lang="en-US" sz="1200" dirty="0"/>
          </a:p>
          <a:p>
            <a:pPr>
              <a:buFont typeface="Arial" panose="020B0604020202020204" pitchFamily="34" charset="0"/>
              <a:buChar char="•"/>
            </a:pPr>
            <a:r>
              <a:rPr lang="en-US" sz="1200" b="1" dirty="0"/>
              <a:t>“How Not to Die”</a:t>
            </a:r>
            <a:r>
              <a:rPr lang="en-US" sz="1200" dirty="0"/>
              <a:t> by Michael </a:t>
            </a:r>
            <a:r>
              <a:rPr lang="en-US" sz="1200" dirty="0" err="1"/>
              <a:t>Greger</a:t>
            </a:r>
            <a:br>
              <a:rPr lang="en-US" sz="1200" dirty="0"/>
            </a:br>
            <a:r>
              <a:rPr lang="en-US" sz="1200" i="1" dirty="0"/>
              <a:t>Focuses on nutrition and its role in health and disease prevention.</a:t>
            </a:r>
            <a:endParaRPr lang="en-US" sz="1200" dirty="0"/>
          </a:p>
          <a:p>
            <a:r>
              <a:rPr lang="en-US" sz="1200" b="1" dirty="0"/>
              <a:t>2. Academic Journals</a:t>
            </a:r>
            <a:endParaRPr lang="en-US" sz="1200" dirty="0"/>
          </a:p>
          <a:p>
            <a:pPr marL="0" indent="0">
              <a:buNone/>
            </a:pPr>
            <a:r>
              <a:rPr lang="en-US" sz="1200" b="1" dirty="0"/>
              <a:t>     Journal of Physical Activity and Health</a:t>
            </a:r>
            <a:br>
              <a:rPr lang="en-US" sz="1200" dirty="0"/>
            </a:br>
            <a:r>
              <a:rPr lang="en-US" sz="1200" dirty="0"/>
              <a:t>     </a:t>
            </a:r>
            <a:r>
              <a:rPr lang="en-US" sz="1200" i="1" dirty="0"/>
              <a:t>Research on physical activity's role in health promotion.</a:t>
            </a:r>
            <a:endParaRPr lang="en-US" sz="1200" dirty="0"/>
          </a:p>
          <a:p>
            <a:r>
              <a:rPr lang="en-US" sz="1200" b="1" dirty="0"/>
              <a:t>3. Online Resources</a:t>
            </a:r>
            <a:endParaRPr lang="en-US" sz="1200" dirty="0"/>
          </a:p>
          <a:p>
            <a:pPr marL="0" indent="0">
              <a:buNone/>
            </a:pPr>
            <a:r>
              <a:rPr lang="en-US" sz="1200" b="1" dirty="0"/>
              <a:t>     Centers for Disease Control and Prevention (CDC)</a:t>
            </a:r>
            <a:br>
              <a:rPr lang="en-US" sz="1200" dirty="0"/>
            </a:br>
            <a:r>
              <a:rPr lang="en-US" sz="1200" dirty="0"/>
              <a:t>     </a:t>
            </a:r>
            <a:r>
              <a:rPr lang="en-US" sz="1200" i="1" dirty="0"/>
              <a:t>Website: </a:t>
            </a:r>
            <a:r>
              <a:rPr lang="en-US" sz="1200" i="1" dirty="0">
                <a:hlinkClick r:id="rId3"/>
              </a:rPr>
              <a:t>cdc.gov</a:t>
            </a:r>
            <a:br>
              <a:rPr lang="en-US" sz="1200" dirty="0"/>
            </a:br>
            <a:r>
              <a:rPr lang="en-US" sz="1200" dirty="0"/>
              <a:t>     </a:t>
            </a:r>
            <a:r>
              <a:rPr lang="en-US" sz="1200" i="1" dirty="0"/>
              <a:t>Information on physical activity guidelines and health benefits.</a:t>
            </a:r>
            <a:endParaRPr lang="en-US" sz="1200" dirty="0"/>
          </a:p>
          <a:p>
            <a:r>
              <a:rPr lang="en-US" sz="1200" b="1" dirty="0"/>
              <a:t>4. Fitness and Health Websites</a:t>
            </a:r>
            <a:endParaRPr lang="en-US" sz="1200" dirty="0"/>
          </a:p>
          <a:p>
            <a:pPr marL="0" indent="0">
              <a:buNone/>
            </a:pPr>
            <a:r>
              <a:rPr lang="en-US" sz="1200" b="1" dirty="0"/>
              <a:t>     MyFitnessPal</a:t>
            </a:r>
            <a:br>
              <a:rPr lang="en-US" sz="1200" dirty="0"/>
            </a:br>
            <a:r>
              <a:rPr lang="en-US" sz="1200" dirty="0"/>
              <a:t>     </a:t>
            </a:r>
            <a:r>
              <a:rPr lang="en-US" sz="1200" i="1" dirty="0"/>
              <a:t>Website: </a:t>
            </a:r>
            <a:r>
              <a:rPr lang="en-US" sz="1200" i="1" dirty="0">
                <a:hlinkClick r:id="rId4"/>
              </a:rPr>
              <a:t>myfitnesspal.com</a:t>
            </a:r>
            <a:br>
              <a:rPr lang="en-US" sz="1200" dirty="0"/>
            </a:br>
            <a:r>
              <a:rPr lang="en-US" sz="1200" dirty="0"/>
              <a:t>     </a:t>
            </a:r>
            <a:r>
              <a:rPr lang="en-US" sz="1200" i="1" dirty="0"/>
              <a:t>A popular platform for tracking nutrition and exercise.</a:t>
            </a:r>
            <a:endParaRPr lang="en-US" sz="1200" dirty="0"/>
          </a:p>
          <a:p>
            <a:r>
              <a:rPr lang="en-US" sz="1200" b="1" dirty="0"/>
              <a:t>5. Government and Health Organizations</a:t>
            </a:r>
            <a:r>
              <a:rPr lang="en-US" sz="1200" i="1" dirty="0"/>
              <a:t>.</a:t>
            </a:r>
            <a:endParaRPr lang="en-US" sz="1200" dirty="0"/>
          </a:p>
          <a:p>
            <a:pPr marL="0" indent="0">
              <a:buNone/>
            </a:pPr>
            <a:r>
              <a:rPr lang="en-US" sz="1200" b="1" dirty="0"/>
              <a:t>      National Institutes of Health (NIH)</a:t>
            </a:r>
            <a:br>
              <a:rPr lang="en-US" sz="1200" dirty="0"/>
            </a:br>
            <a:r>
              <a:rPr lang="en-US" sz="1200" dirty="0"/>
              <a:t>      </a:t>
            </a:r>
            <a:r>
              <a:rPr lang="en-US" sz="1200" i="1" dirty="0"/>
              <a:t>Website: </a:t>
            </a:r>
            <a:r>
              <a:rPr lang="en-US" sz="1200" i="1" dirty="0">
                <a:hlinkClick r:id="rId5"/>
              </a:rPr>
              <a:t>nih.gov</a:t>
            </a:r>
            <a:br>
              <a:rPr lang="en-US" sz="1200" dirty="0"/>
            </a:br>
            <a:r>
              <a:rPr lang="en-US" sz="1200" dirty="0"/>
              <a:t>      </a:t>
            </a:r>
            <a:r>
              <a:rPr lang="en-US" sz="1200" i="1" dirty="0"/>
              <a:t>Provides research and resources on health and wellness topics.</a:t>
            </a:r>
            <a:endParaRPr lang="en-US" sz="1200" dirty="0"/>
          </a:p>
          <a:p>
            <a:r>
              <a:rPr lang="en-US" sz="1200" b="1" dirty="0"/>
              <a:t>6. Case Studies</a:t>
            </a:r>
            <a:endParaRPr lang="en-US" sz="1200" dirty="0"/>
          </a:p>
          <a:p>
            <a:pPr marL="0" indent="0">
              <a:buNone/>
            </a:pPr>
            <a:r>
              <a:rPr lang="en-US" sz="1200" b="1" dirty="0"/>
              <a:t>      Case Study: Successful Health and Fitness Websites</a:t>
            </a:r>
            <a:br>
              <a:rPr lang="en-US" sz="1200" dirty="0"/>
            </a:br>
            <a:r>
              <a:rPr lang="en-US" sz="1200" dirty="0"/>
              <a:t>      </a:t>
            </a:r>
            <a:r>
              <a:rPr lang="en-US" sz="1200" i="1" dirty="0"/>
              <a:t>Analysis of popular fitness websites and their business models.</a:t>
            </a:r>
            <a:endParaRPr lang="en-US" sz="1200" dirty="0"/>
          </a:p>
        </p:txBody>
      </p:sp>
    </p:spTree>
    <p:extLst>
      <p:ext uri="{BB962C8B-B14F-4D97-AF65-F5344CB8AC3E}">
        <p14:creationId xmlns:p14="http://schemas.microsoft.com/office/powerpoint/2010/main" val="3709787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B72F0-7EB3-A394-ABD6-7A41EF3CE737}"/>
              </a:ext>
            </a:extLst>
          </p:cNvPr>
          <p:cNvSpPr>
            <a:spLocks noGrp="1"/>
          </p:cNvSpPr>
          <p:nvPr>
            <p:ph type="title"/>
          </p:nvPr>
        </p:nvSpPr>
        <p:spPr>
          <a:xfrm>
            <a:off x="0" y="0"/>
            <a:ext cx="12192000" cy="1267968"/>
          </a:xfrm>
          <a:solidFill>
            <a:schemeClr val="accent2">
              <a:lumMod val="40000"/>
              <a:lumOff val="60000"/>
            </a:schemeClr>
          </a:solidFill>
        </p:spPr>
        <p:txBody>
          <a:bodyPr>
            <a:normAutofit/>
          </a:bodyPr>
          <a:lstStyle/>
          <a:p>
            <a:pPr algn="ctr"/>
            <a:r>
              <a:rPr lang="en-IN" b="1" dirty="0">
                <a:latin typeface="Times New Roman" panose="02020603050405020304" pitchFamily="18" charset="0"/>
                <a:ea typeface="Tahoma" panose="020B0604030504040204" pitchFamily="34" charset="0"/>
                <a:cs typeface="Times New Roman" panose="02020603050405020304" pitchFamily="18" charset="0"/>
              </a:rPr>
              <a:t>Content</a:t>
            </a:r>
          </a:p>
        </p:txBody>
      </p:sp>
      <p:sp>
        <p:nvSpPr>
          <p:cNvPr id="5" name="Content Placeholder 4">
            <a:extLst>
              <a:ext uri="{FF2B5EF4-FFF2-40B4-BE49-F238E27FC236}">
                <a16:creationId xmlns:a16="http://schemas.microsoft.com/office/drawing/2014/main" id="{4AD30AE4-1C9D-4F26-8884-C30D15E187A7}"/>
              </a:ext>
            </a:extLst>
          </p:cNvPr>
          <p:cNvSpPr>
            <a:spLocks noGrp="1"/>
          </p:cNvSpPr>
          <p:nvPr>
            <p:ph idx="1"/>
          </p:nvPr>
        </p:nvSpPr>
        <p:spPr/>
        <p:txBody>
          <a:bodyPr>
            <a:normAutofit fontScale="92500" lnSpcReduction="10000"/>
          </a:bodyPr>
          <a:lstStyle/>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Introduction (1 slide)</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Literature Review (2 slides)</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 (1 slide)</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Technology</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Hardware Requirements (Development Environment, Server requirement (if required), Client requirement (if required).</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Software Requirements (Language and Platforms like Frameworks, VS code, Android Studio and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Jupyter</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notebook etc. )</a:t>
            </a:r>
            <a:b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b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Modules (2-3 slides)</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Workflow (1 slide)</a:t>
            </a:r>
          </a:p>
          <a:p>
            <a:pPr>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Reports (For Example: Project : Student Monitoring System, so reports like: Student Marks, Subjects, companies visit, and student appears in placement etc.)</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References (1 slide)</a:t>
            </a:r>
          </a:p>
        </p:txBody>
      </p:sp>
    </p:spTree>
    <p:extLst>
      <p:ext uri="{BB962C8B-B14F-4D97-AF65-F5344CB8AC3E}">
        <p14:creationId xmlns:p14="http://schemas.microsoft.com/office/powerpoint/2010/main" val="4117151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6102F-978C-3EAF-61E2-60C25A98C7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1A5F62-65DD-AD75-A67D-7D11353DC281}"/>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Introduction</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5417BD6D-03AD-639D-0D53-24A0683B6D63}"/>
              </a:ext>
            </a:extLst>
          </p:cNvPr>
          <p:cNvSpPr>
            <a:spLocks noGrp="1"/>
          </p:cNvSpPr>
          <p:nvPr>
            <p:ph idx="1"/>
          </p:nvPr>
        </p:nvSpPr>
        <p:spPr>
          <a:xfrm>
            <a:off x="838200" y="1938641"/>
            <a:ext cx="10515600" cy="4351338"/>
          </a:xfrm>
        </p:spPr>
        <p:txBody>
          <a:bodyPr>
            <a:normAutofit/>
          </a:bodyPr>
          <a:lstStyle/>
          <a:p>
            <a:pPr>
              <a:tabLst>
                <a:tab pos="457200" algn="l"/>
              </a:tabLst>
            </a:pPr>
            <a:r>
              <a:rPr lang="en-US" sz="2500" dirty="0" err="1">
                <a:latin typeface="Times New Roman" panose="02020603050405020304" pitchFamily="18" charset="0"/>
                <a:cs typeface="Times New Roman" panose="02020603050405020304" pitchFamily="18" charset="0"/>
              </a:rPr>
              <a:t>FitSphere</a:t>
            </a:r>
            <a:r>
              <a:rPr lang="en-US" sz="2500" dirty="0">
                <a:latin typeface="Times New Roman" panose="02020603050405020304" pitchFamily="18" charset="0"/>
                <a:cs typeface="Times New Roman" panose="02020603050405020304" pitchFamily="18" charset="0"/>
              </a:rPr>
              <a:t> is a health app designed to assist users in achieving their weight loss goals by offering personalized diet charts and exercise plans based on individual preferences and goals.</a:t>
            </a:r>
            <a:endParaRPr lang="en-IN" sz="2500" kern="100" dirty="0">
              <a:latin typeface="Times New Roman" panose="02020603050405020304" pitchFamily="18" charset="0"/>
              <a:cs typeface="Times New Roman" panose="02020603050405020304" pitchFamily="18" charset="0"/>
            </a:endParaRPr>
          </a:p>
          <a:p>
            <a:pPr>
              <a:tabLst>
                <a:tab pos="457200" algn="l"/>
              </a:tabLst>
            </a:pPr>
            <a:r>
              <a:rPr lang="en-IN" sz="2500" kern="100" dirty="0">
                <a:effectLst/>
                <a:latin typeface="Times New Roman" panose="02020603050405020304" pitchFamily="18" charset="0"/>
                <a:ea typeface="Aptos" panose="020B0004020202020204" pitchFamily="34" charset="0"/>
                <a:cs typeface="Times New Roman" panose="02020603050405020304" pitchFamily="18" charset="0"/>
              </a:rPr>
              <a:t>It is a comprehensive online platform dedicated to providing reliable health information.</a:t>
            </a:r>
          </a:p>
          <a:p>
            <a:pPr>
              <a:tabLst>
                <a:tab pos="457200" algn="l"/>
              </a:tabLst>
            </a:pPr>
            <a:r>
              <a:rPr lang="en-IN" sz="2500" kern="100" dirty="0">
                <a:latin typeface="Times New Roman" panose="02020603050405020304" pitchFamily="18" charset="0"/>
                <a:ea typeface="Aptos" panose="020B0004020202020204" pitchFamily="34" charset="0"/>
                <a:cs typeface="Times New Roman" panose="02020603050405020304" pitchFamily="18" charset="0"/>
              </a:rPr>
              <a:t>The goal is to empower users with knowledge to make informed health decisions.</a:t>
            </a:r>
          </a:p>
          <a:p>
            <a:pPr>
              <a:tabLst>
                <a:tab pos="457200" algn="l"/>
              </a:tabLst>
            </a:pPr>
            <a:r>
              <a:rPr lang="en-IN" sz="2500" kern="100" dirty="0">
                <a:latin typeface="Times New Roman" panose="02020603050405020304" pitchFamily="18" charset="0"/>
                <a:ea typeface="Aptos" panose="020B0004020202020204" pitchFamily="34" charset="0"/>
                <a:cs typeface="Times New Roman" panose="02020603050405020304" pitchFamily="18" charset="0"/>
              </a:rPr>
              <a:t>Features: health articles, symptom checkers, expert advice, fitness guides, mental health resources, etc.</a:t>
            </a:r>
          </a:p>
        </p:txBody>
      </p:sp>
    </p:spTree>
    <p:extLst>
      <p:ext uri="{BB962C8B-B14F-4D97-AF65-F5344CB8AC3E}">
        <p14:creationId xmlns:p14="http://schemas.microsoft.com/office/powerpoint/2010/main" val="211562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DA0FE-3324-1AC2-EBAA-076DFFF431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7C7DF6-5F84-CA0C-90EA-F70F26C4CC4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33F8D687-DC6F-BE61-4C57-A87507D44661}"/>
              </a:ext>
            </a:extLst>
          </p:cNvPr>
          <p:cNvSpPr>
            <a:spLocks noGrp="1" noChangeArrowheads="1"/>
          </p:cNvSpPr>
          <p:nvPr>
            <p:ph idx="1"/>
          </p:nvPr>
        </p:nvSpPr>
        <p:spPr bwMode="auto">
          <a:xfrm>
            <a:off x="220493" y="1255776"/>
            <a:ext cx="11751013" cy="547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None/>
              <a:tabLst/>
            </a:pPr>
            <a:r>
              <a:rPr kumimoji="0" lang="en-US" altLang="en-US" sz="25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Existing Solutions in Health &amp; Fitness Apps</a:t>
            </a:r>
          </a:p>
          <a:p>
            <a:pPr marL="0" marR="0" lvl="0" indent="0" algn="ctr" defTabSz="914400" rtl="0" eaLnBrk="0" fontAlgn="base" latinLnBrk="0" hangingPunct="0">
              <a:lnSpc>
                <a:spcPct val="100000"/>
              </a:lnSpc>
              <a:spcBef>
                <a:spcPct val="0"/>
              </a:spcBef>
              <a:spcAft>
                <a:spcPct val="0"/>
              </a:spcAft>
              <a:buClrTx/>
              <a:buSzTx/>
              <a:buNone/>
              <a:tabLst/>
            </a:pPr>
            <a:endParaRPr kumimoji="0" lang="en-US" altLang="en-US" sz="25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r>
              <a:rPr lang="en-US" sz="2500" dirty="0">
                <a:latin typeface="Times New Roman" panose="02020603050405020304" pitchFamily="18" charset="0"/>
                <a:cs typeface="Times New Roman" panose="02020603050405020304" pitchFamily="18" charset="0"/>
              </a:rPr>
              <a:t>Several health and fitness apps, such as </a:t>
            </a:r>
            <a:r>
              <a:rPr lang="en-US" sz="2500" b="1" dirty="0">
                <a:latin typeface="Times New Roman" panose="02020603050405020304" pitchFamily="18" charset="0"/>
                <a:cs typeface="Times New Roman" panose="02020603050405020304" pitchFamily="18" charset="0"/>
              </a:rPr>
              <a:t>MyFitnessPal</a:t>
            </a:r>
            <a:r>
              <a:rPr lang="en-US" sz="2500"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Noom</a:t>
            </a:r>
            <a:r>
              <a:rPr lang="en-US" sz="2500" dirty="0">
                <a:latin typeface="Times New Roman" panose="02020603050405020304" pitchFamily="18" charset="0"/>
                <a:cs typeface="Times New Roman" panose="02020603050405020304" pitchFamily="18" charset="0"/>
              </a:rPr>
              <a:t>, and </a:t>
            </a:r>
            <a:r>
              <a:rPr lang="en-US" sz="2500" b="1" dirty="0">
                <a:latin typeface="Times New Roman" panose="02020603050405020304" pitchFamily="18" charset="0"/>
                <a:cs typeface="Times New Roman" panose="02020603050405020304" pitchFamily="18" charset="0"/>
              </a:rPr>
              <a:t>Fitbit</a:t>
            </a:r>
            <a:r>
              <a:rPr lang="en-US" sz="2500" dirty="0">
                <a:latin typeface="Times New Roman" panose="02020603050405020304" pitchFamily="18" charset="0"/>
                <a:cs typeface="Times New Roman" panose="02020603050405020304" pitchFamily="18" charset="0"/>
              </a:rPr>
              <a:t>, provide users with diet and exercise tracking tools. However, these apps often lack personalized and adaptive plans tailored to individual weight loss goals. Research highlights that apps with customized diet and exercise plans tend to achieve better user engagement and long-term success.</a:t>
            </a:r>
          </a:p>
          <a:p>
            <a:pPr marL="0" indent="0" algn="just">
              <a:buNone/>
            </a:pPr>
            <a:endParaRPr lang="en-US" sz="2500" dirty="0">
              <a:latin typeface="Times New Roman" panose="02020603050405020304" pitchFamily="18" charset="0"/>
              <a:cs typeface="Times New Roman" panose="02020603050405020304" pitchFamily="18" charset="0"/>
            </a:endParaRPr>
          </a:p>
          <a:p>
            <a:pPr algn="just"/>
            <a:r>
              <a:rPr lang="en-US" sz="2500" b="1" dirty="0" err="1">
                <a:latin typeface="Times New Roman" panose="02020603050405020304" pitchFamily="18" charset="0"/>
                <a:cs typeface="Times New Roman" panose="02020603050405020304" pitchFamily="18" charset="0"/>
              </a:rPr>
              <a:t>FitSphere</a:t>
            </a:r>
            <a:r>
              <a:rPr lang="en-US" sz="2500" dirty="0">
                <a:latin typeface="Times New Roman" panose="02020603050405020304" pitchFamily="18" charset="0"/>
                <a:cs typeface="Times New Roman" panose="02020603050405020304" pitchFamily="18" charset="0"/>
              </a:rPr>
              <a:t> addresses this gap by offering tailored diet charts and dynamic workout plans based on real-time user progress. Unlike static plans in other apps, </a:t>
            </a:r>
            <a:r>
              <a:rPr lang="en-US" sz="2500" dirty="0" err="1">
                <a:latin typeface="Times New Roman" panose="02020603050405020304" pitchFamily="18" charset="0"/>
                <a:cs typeface="Times New Roman" panose="02020603050405020304" pitchFamily="18" charset="0"/>
              </a:rPr>
              <a:t>FitSphere</a:t>
            </a:r>
            <a:r>
              <a:rPr lang="en-US" sz="2500" dirty="0">
                <a:latin typeface="Times New Roman" panose="02020603050405020304" pitchFamily="18" charset="0"/>
                <a:cs typeface="Times New Roman" panose="02020603050405020304" pitchFamily="18" charset="0"/>
              </a:rPr>
              <a:t> adjusts its recommendations as users move closer to their weight loss goals, ensuring a more personalized and relevant experience.</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7820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27A07D-3EFC-2A4C-0461-98F29B7108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7FD491-CAD3-3CB4-E699-C19EBBF7D99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 (Contd.)</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6A676C2-8498-1A7F-0D2D-8EF4ED2CB30A}"/>
              </a:ext>
            </a:extLst>
          </p:cNvPr>
          <p:cNvSpPr>
            <a:spLocks noGrp="1"/>
          </p:cNvSpPr>
          <p:nvPr>
            <p:ph idx="1"/>
          </p:nvPr>
        </p:nvSpPr>
        <p:spPr/>
        <p:txBody>
          <a:bodyPr>
            <a:normAutofit/>
          </a:bodyPr>
          <a:lstStyle/>
          <a:p>
            <a:r>
              <a:rPr lang="en-US" sz="2500" dirty="0">
                <a:latin typeface="Times New Roman" panose="02020603050405020304" pitchFamily="18" charset="0"/>
                <a:cs typeface="Times New Roman" panose="02020603050405020304" pitchFamily="18" charset="0"/>
              </a:rPr>
              <a:t>Current apps like </a:t>
            </a:r>
            <a:r>
              <a:rPr lang="en-US" sz="2500" b="1" dirty="0" err="1">
                <a:latin typeface="Times New Roman" panose="02020603050405020304" pitchFamily="18" charset="0"/>
                <a:cs typeface="Times New Roman" panose="02020603050405020304" pitchFamily="18" charset="0"/>
              </a:rPr>
              <a:t>Noom</a:t>
            </a:r>
            <a:r>
              <a:rPr lang="en-US" sz="2500" dirty="0">
                <a:latin typeface="Times New Roman" panose="02020603050405020304" pitchFamily="18" charset="0"/>
                <a:cs typeface="Times New Roman" panose="02020603050405020304" pitchFamily="18" charset="0"/>
              </a:rPr>
              <a:t> offer psychological-based weight loss support, while </a:t>
            </a:r>
            <a:r>
              <a:rPr lang="en-US" sz="2500" b="1" dirty="0">
                <a:latin typeface="Times New Roman" panose="02020603050405020304" pitchFamily="18" charset="0"/>
                <a:cs typeface="Times New Roman" panose="02020603050405020304" pitchFamily="18" charset="0"/>
              </a:rPr>
              <a:t>Fitbit</a:t>
            </a:r>
            <a:r>
              <a:rPr lang="en-US" sz="2500" dirty="0">
                <a:latin typeface="Times New Roman" panose="02020603050405020304" pitchFamily="18" charset="0"/>
                <a:cs typeface="Times New Roman" panose="02020603050405020304" pitchFamily="18" charset="0"/>
              </a:rPr>
              <a:t> emphasizes fitness tracking through wearable devices. However, these platforms either focus solely on one aspect (diet or exercise) or lack real-time adaptability. Additionally, studies show that personalized feedback is key to sustained motivation (</a:t>
            </a:r>
            <a:r>
              <a:rPr lang="en-US" sz="2500" b="1" dirty="0">
                <a:latin typeface="Times New Roman" panose="02020603050405020304" pitchFamily="18" charset="0"/>
                <a:cs typeface="Times New Roman" panose="02020603050405020304" pitchFamily="18" charset="0"/>
              </a:rPr>
              <a:t>Johnson &amp; Lee, 2019</a:t>
            </a:r>
            <a:r>
              <a:rPr lang="en-US" sz="2500" dirty="0">
                <a:latin typeface="Times New Roman" panose="02020603050405020304" pitchFamily="18" charset="0"/>
                <a:cs typeface="Times New Roman" panose="02020603050405020304" pitchFamily="18" charset="0"/>
              </a:rPr>
              <a:t>).</a:t>
            </a:r>
          </a:p>
          <a:p>
            <a:pPr marL="0" indent="0">
              <a:buNone/>
            </a:pPr>
            <a:endParaRPr lang="en-US" sz="2500" dirty="0">
              <a:latin typeface="Times New Roman" panose="02020603050405020304" pitchFamily="18" charset="0"/>
              <a:cs typeface="Times New Roman" panose="02020603050405020304" pitchFamily="18" charset="0"/>
            </a:endParaRPr>
          </a:p>
          <a:p>
            <a:r>
              <a:rPr lang="en-US" sz="2500" b="1" dirty="0" err="1">
                <a:latin typeface="Times New Roman" panose="02020603050405020304" pitchFamily="18" charset="0"/>
                <a:cs typeface="Times New Roman" panose="02020603050405020304" pitchFamily="18" charset="0"/>
              </a:rPr>
              <a:t>FitSphere</a:t>
            </a:r>
            <a:r>
              <a:rPr lang="en-US" sz="2500" dirty="0">
                <a:latin typeface="Times New Roman" panose="02020603050405020304" pitchFamily="18" charset="0"/>
                <a:cs typeface="Times New Roman" panose="02020603050405020304" pitchFamily="18" charset="0"/>
              </a:rPr>
              <a:t> integrates both diet and exercise tracking while continuously adapting plans, providing users with holistic support throughout their journey. By offering detailed progress reports and personalized adjustments, </a:t>
            </a:r>
            <a:r>
              <a:rPr lang="en-US" sz="2500" dirty="0" err="1">
                <a:latin typeface="Times New Roman" panose="02020603050405020304" pitchFamily="18" charset="0"/>
                <a:cs typeface="Times New Roman" panose="02020603050405020304" pitchFamily="18" charset="0"/>
              </a:rPr>
              <a:t>FitSphere</a:t>
            </a:r>
            <a:r>
              <a:rPr lang="en-US" sz="2500" dirty="0">
                <a:latin typeface="Times New Roman" panose="02020603050405020304" pitchFamily="18" charset="0"/>
                <a:cs typeface="Times New Roman" panose="02020603050405020304" pitchFamily="18" charset="0"/>
              </a:rPr>
              <a:t> aims to enhance user engagement and weight loss success.</a:t>
            </a:r>
          </a:p>
        </p:txBody>
      </p:sp>
    </p:spTree>
    <p:extLst>
      <p:ext uri="{BB962C8B-B14F-4D97-AF65-F5344CB8AC3E}">
        <p14:creationId xmlns:p14="http://schemas.microsoft.com/office/powerpoint/2010/main" val="364217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6EBDE-A511-E80F-D5E9-0604A420E3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1401A3-3948-4147-3AEF-34640B41015C}"/>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4CE83F7B-6211-E3E8-21D7-A6A79E548884}"/>
              </a:ext>
            </a:extLst>
          </p:cNvPr>
          <p:cNvSpPr>
            <a:spLocks noGrp="1" noChangeArrowheads="1"/>
          </p:cNvSpPr>
          <p:nvPr>
            <p:ph idx="1"/>
          </p:nvPr>
        </p:nvSpPr>
        <p:spPr bwMode="auto">
          <a:xfrm>
            <a:off x="609530" y="1590274"/>
            <a:ext cx="10835218"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b="1" dirty="0"/>
              <a:t>Fitness Health Website Objective</a:t>
            </a:r>
          </a:p>
          <a:p>
            <a:r>
              <a:rPr lang="en-US" sz="2000" b="1" dirty="0"/>
              <a:t>1. Promote a Healthy Lifestyle</a:t>
            </a:r>
            <a:endParaRPr lang="en-US" sz="2000" dirty="0"/>
          </a:p>
          <a:p>
            <a:pPr>
              <a:buFont typeface="Arial" panose="020B0604020202020204" pitchFamily="34" charset="0"/>
              <a:buChar char="•"/>
            </a:pPr>
            <a:r>
              <a:rPr lang="en-US" sz="2000" dirty="0"/>
              <a:t>Encourage users to adopt sustainable fitness and nutrition habits.</a:t>
            </a:r>
          </a:p>
          <a:p>
            <a:pPr>
              <a:buFont typeface="Arial" panose="020B0604020202020204" pitchFamily="34" charset="0"/>
              <a:buChar char="•"/>
            </a:pPr>
            <a:r>
              <a:rPr lang="en-US" sz="2000" dirty="0"/>
              <a:t>Provide educational resources on physical and mental wellness.</a:t>
            </a:r>
          </a:p>
          <a:p>
            <a:pPr>
              <a:buFont typeface="Arial" panose="020B0604020202020204" pitchFamily="34" charset="0"/>
              <a:buChar char="•"/>
            </a:pPr>
            <a:r>
              <a:rPr lang="en-US" sz="2000" dirty="0"/>
              <a:t>Inspire regular exercise, proper nutrition, and self-care routines.</a:t>
            </a:r>
          </a:p>
          <a:p>
            <a:r>
              <a:rPr lang="en-US" sz="2000" b="1" dirty="0"/>
              <a:t>2. Offer Tailored Fitness Programs</a:t>
            </a:r>
            <a:endParaRPr lang="en-US" sz="2000" dirty="0"/>
          </a:p>
          <a:p>
            <a:pPr>
              <a:buFont typeface="Arial" panose="020B0604020202020204" pitchFamily="34" charset="0"/>
              <a:buChar char="•"/>
            </a:pPr>
            <a:r>
              <a:rPr lang="en-US" sz="2000" dirty="0"/>
              <a:t>Provide personalized workout plans for various fitness levels (beginner, intermediate, advanced).</a:t>
            </a:r>
          </a:p>
          <a:p>
            <a:pPr>
              <a:buFont typeface="Arial" panose="020B0604020202020204" pitchFamily="34" charset="0"/>
              <a:buChar char="•"/>
            </a:pPr>
            <a:r>
              <a:rPr lang="en-US" sz="2000" dirty="0"/>
              <a:t>Include a variety of programs (weight loss, muscle building, cardio, flexibility, etc.).</a:t>
            </a:r>
          </a:p>
          <a:p>
            <a:pPr>
              <a:buFont typeface="Arial" panose="020B0604020202020204" pitchFamily="34" charset="0"/>
              <a:buChar char="•"/>
            </a:pPr>
            <a:r>
              <a:rPr lang="en-US" sz="2000" dirty="0"/>
              <a:t>Integrate tools for tracking progress and setting fitness goals.</a:t>
            </a:r>
          </a:p>
          <a:p>
            <a:pPr marL="0" indent="0">
              <a:buNone/>
            </a:pPr>
            <a:endParaRPr lang="en-US" sz="20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246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9AADA-7FF4-FCD4-6A4B-012DAB5D62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107254-B274-C592-536F-4025C1DC32A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(Hardware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A6AAE4A4-CE61-7351-07DD-D94DCFBC67C0}"/>
              </a:ext>
            </a:extLst>
          </p:cNvPr>
          <p:cNvSpPr>
            <a:spLocks noGrp="1"/>
          </p:cNvSpPr>
          <p:nvPr>
            <p:ph idx="1"/>
          </p:nvPr>
        </p:nvSpPr>
        <p:spPr/>
        <p:txBody>
          <a:bodyPr>
            <a:normAutofit/>
          </a:bodyPr>
          <a:lstStyle/>
          <a:p>
            <a:pPr marL="0" indent="0">
              <a:buNone/>
            </a:pPr>
            <a:r>
              <a:rPr lang="en-US" sz="1800" b="1" dirty="0"/>
              <a:t>   1. Web Server Hardware</a:t>
            </a:r>
            <a:endParaRPr lang="en-US" sz="1800" dirty="0"/>
          </a:p>
          <a:p>
            <a:pPr marL="0" indent="0">
              <a:buNone/>
            </a:pPr>
            <a:r>
              <a:rPr lang="en-US" sz="1800" b="1" dirty="0"/>
              <a:t>     Processor (CPU):</a:t>
            </a:r>
            <a:r>
              <a:rPr lang="en-US" sz="1800" dirty="0"/>
              <a:t> Multi-core processor (Quad-Core or higher) to handle multiple user requests efficiently.</a:t>
            </a:r>
          </a:p>
          <a:p>
            <a:pPr marL="0" indent="0">
              <a:buNone/>
            </a:pPr>
            <a:r>
              <a:rPr lang="en-US" sz="1800" b="1" dirty="0"/>
              <a:t>    RAM (Memory):</a:t>
            </a:r>
            <a:r>
              <a:rPr lang="en-US" sz="1800" dirty="0"/>
              <a:t> Minimum 8GB, but recommended 16GB or higher for better performance under heavy traffic.</a:t>
            </a:r>
          </a:p>
          <a:p>
            <a:pPr marL="0" lvl="0" indent="0">
              <a:buNone/>
              <a:tabLst>
                <a:tab pos="457200" algn="l"/>
              </a:tabLst>
            </a:pPr>
            <a:r>
              <a:rPr lang="en-US" sz="1800" b="1" dirty="0"/>
              <a:t>     2.</a:t>
            </a:r>
            <a:r>
              <a:rPr lang="en-US" sz="1800" dirty="0"/>
              <a:t> </a:t>
            </a:r>
            <a:r>
              <a:rPr lang="en-US" sz="1800" b="1" dirty="0"/>
              <a:t>Content Delivery Network (CDN) Integration</a:t>
            </a:r>
          </a:p>
          <a:p>
            <a:pPr marL="0" lvl="0" indent="0">
              <a:buNone/>
              <a:tabLst>
                <a:tab pos="457200" algn="l"/>
              </a:tabLst>
            </a:pPr>
            <a:r>
              <a:rPr lang="en-US" sz="1800" b="1" dirty="0"/>
              <a:t>     Edge Servers:</a:t>
            </a:r>
            <a:r>
              <a:rPr lang="en-US" sz="1800" dirty="0"/>
              <a:t> Geographically distributed servers to ensure quick access to static content (images, videos) </a:t>
            </a:r>
          </a:p>
          <a:p>
            <a:pPr marL="0" lvl="0" indent="0">
              <a:buNone/>
              <a:tabLst>
                <a:tab pos="457200" algn="l"/>
              </a:tabLst>
            </a:pPr>
            <a:r>
              <a:rPr lang="en-US" sz="1800" dirty="0"/>
              <a:t>     no matter where users are located.</a:t>
            </a:r>
          </a:p>
          <a:p>
            <a:pPr marL="0" indent="0">
              <a:buNone/>
            </a:pPr>
            <a:r>
              <a:rPr lang="en-IN" sz="1800" b="1" dirty="0"/>
              <a:t>     3. Database Server Requirements</a:t>
            </a:r>
            <a:endParaRPr lang="en-IN" sz="1800" dirty="0"/>
          </a:p>
          <a:p>
            <a:pPr marL="0" indent="0">
              <a:buNone/>
            </a:pPr>
            <a:r>
              <a:rPr lang="en-IN" sz="1800" b="1" dirty="0"/>
              <a:t>      Processor (CPU):</a:t>
            </a:r>
            <a:r>
              <a:rPr lang="en-IN" sz="1800" dirty="0"/>
              <a:t> Multi-core processor to handle large volumes of user data (activity logs, health metrics, workout tracking).</a:t>
            </a:r>
          </a:p>
          <a:p>
            <a:pPr marL="0" indent="0">
              <a:buNone/>
            </a:pPr>
            <a:r>
              <a:rPr lang="en-IN" sz="1800" b="1" dirty="0"/>
              <a:t>      RAM:</a:t>
            </a:r>
            <a:r>
              <a:rPr lang="en-IN" sz="1800" dirty="0"/>
              <a:t> At least 16GB to ensure smooth database transactions and user data retrieval.</a:t>
            </a:r>
          </a:p>
          <a:p>
            <a:pPr marL="0" indent="0">
              <a:buNone/>
            </a:pPr>
            <a:endParaRPr lang="en-IN" sz="1800" dirty="0"/>
          </a:p>
          <a:p>
            <a:pPr marL="0" lvl="0" indent="0">
              <a:buNone/>
              <a:tabLst>
                <a:tab pos="457200" algn="l"/>
              </a:tabLst>
            </a:pPr>
            <a:endParaRPr lang="en-US" sz="1800" dirty="0"/>
          </a:p>
          <a:p>
            <a:pPr marL="0" lvl="0" indent="0">
              <a:buNone/>
              <a:tabLst>
                <a:tab pos="457200" algn="l"/>
              </a:tabLst>
            </a:pPr>
            <a:endParaRPr lang="en-IN" sz="25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664996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5C719-192D-C070-FBB9-9E0D0C58CE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70B73-EB03-9222-F7E5-B44DDD409D90}"/>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(Software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70424C3-10EB-A72A-5C5E-D564495E9114}"/>
              </a:ext>
            </a:extLst>
          </p:cNvPr>
          <p:cNvSpPr>
            <a:spLocks noGrp="1"/>
          </p:cNvSpPr>
          <p:nvPr>
            <p:ph idx="1"/>
          </p:nvPr>
        </p:nvSpPr>
        <p:spPr/>
        <p:txBody>
          <a:bodyPr>
            <a:normAutofit/>
          </a:bodyPr>
          <a:lstStyle/>
          <a:p>
            <a:pPr marL="0" indent="0" algn="ctr">
              <a:buNone/>
            </a:pPr>
            <a:r>
              <a:rPr lang="en-US" sz="2500" b="1" u="sng" dirty="0">
                <a:latin typeface="Times New Roman" panose="02020603050405020304" pitchFamily="18" charset="0"/>
                <a:cs typeface="Times New Roman" panose="02020603050405020304" pitchFamily="18" charset="0"/>
              </a:rPr>
              <a:t>Software Requirements</a:t>
            </a:r>
          </a:p>
          <a:p>
            <a:pPr marL="0" indent="0" algn="ctr">
              <a:buNone/>
            </a:pPr>
            <a:endParaRPr lang="en-US" sz="2500" b="1" u="sng"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500" b="1" dirty="0">
                <a:latin typeface="Times New Roman" panose="02020603050405020304" pitchFamily="18" charset="0"/>
                <a:cs typeface="Times New Roman" panose="02020603050405020304" pitchFamily="18" charset="0"/>
              </a:rPr>
              <a:t>Frontend</a:t>
            </a:r>
            <a:r>
              <a:rPr lang="en-US" sz="2500" dirty="0">
                <a:latin typeface="Times New Roman" panose="02020603050405020304" pitchFamily="18" charset="0"/>
                <a:cs typeface="Times New Roman" panose="02020603050405020304" pitchFamily="18" charset="0"/>
              </a:rPr>
              <a:t>: HTML, CSS, BOOTSTARP, JAVASCRIPT.</a:t>
            </a:r>
          </a:p>
          <a:p>
            <a:pPr>
              <a:buFont typeface="Arial" panose="020B0604020202020204" pitchFamily="34" charset="0"/>
              <a:buChar char="•"/>
            </a:pPr>
            <a:r>
              <a:rPr lang="en-US" sz="2500" b="1" dirty="0">
                <a:latin typeface="Times New Roman" panose="02020603050405020304" pitchFamily="18" charset="0"/>
                <a:cs typeface="Times New Roman" panose="02020603050405020304" pitchFamily="18" charset="0"/>
              </a:rPr>
              <a:t>Backend</a:t>
            </a:r>
            <a:r>
              <a:rPr lang="en-US" sz="2500" dirty="0">
                <a:latin typeface="Times New Roman" panose="02020603050405020304" pitchFamily="18" charset="0"/>
                <a:cs typeface="Times New Roman" panose="02020603050405020304" pitchFamily="18" charset="0"/>
              </a:rPr>
              <a:t>: PHP, MySQL for database management.</a:t>
            </a:r>
          </a:p>
          <a:p>
            <a:pPr>
              <a:buFont typeface="Arial" panose="020B0604020202020204" pitchFamily="34" charset="0"/>
              <a:buChar char="•"/>
            </a:pPr>
            <a:r>
              <a:rPr lang="en-US" sz="2500" b="1" dirty="0">
                <a:latin typeface="Times New Roman" panose="02020603050405020304" pitchFamily="18" charset="0"/>
                <a:cs typeface="Times New Roman" panose="02020603050405020304" pitchFamily="18" charset="0"/>
              </a:rPr>
              <a:t>Frameworks</a:t>
            </a:r>
            <a:r>
              <a:rPr lang="en-US" sz="2500" dirty="0">
                <a:latin typeface="Times New Roman" panose="02020603050405020304" pitchFamily="18" charset="0"/>
                <a:cs typeface="Times New Roman" panose="02020603050405020304" pitchFamily="18" charset="0"/>
              </a:rPr>
              <a:t>: React Native CLI, Laravel (for backend API development).</a:t>
            </a:r>
          </a:p>
          <a:p>
            <a:pPr>
              <a:buFont typeface="Arial" panose="020B0604020202020204" pitchFamily="34" charset="0"/>
              <a:buChar char="•"/>
            </a:pPr>
            <a:r>
              <a:rPr lang="en-US" sz="2500" b="1" dirty="0">
                <a:latin typeface="Times New Roman" panose="02020603050405020304" pitchFamily="18" charset="0"/>
                <a:cs typeface="Times New Roman" panose="02020603050405020304" pitchFamily="18" charset="0"/>
              </a:rPr>
              <a:t>IDE</a:t>
            </a:r>
            <a:r>
              <a:rPr lang="en-US" sz="2500" dirty="0">
                <a:latin typeface="Times New Roman" panose="02020603050405020304" pitchFamily="18" charset="0"/>
                <a:cs typeface="Times New Roman" panose="02020603050405020304" pitchFamily="18" charset="0"/>
              </a:rPr>
              <a:t>: VS Code for coding, Android Studio for Android testing, Xcode for iOS testing.</a:t>
            </a:r>
          </a:p>
          <a:p>
            <a:pPr>
              <a:buFont typeface="Arial" panose="020B0604020202020204" pitchFamily="34" charset="0"/>
              <a:buChar char="•"/>
            </a:pPr>
            <a:r>
              <a:rPr lang="en-US" sz="2500" b="1" dirty="0">
                <a:latin typeface="Times New Roman" panose="02020603050405020304" pitchFamily="18" charset="0"/>
                <a:cs typeface="Times New Roman" panose="02020603050405020304" pitchFamily="18" charset="0"/>
              </a:rPr>
              <a:t>Additional Tools</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Jupyter</a:t>
            </a:r>
            <a:r>
              <a:rPr lang="en-US" sz="2500" dirty="0">
                <a:latin typeface="Times New Roman" panose="02020603050405020304" pitchFamily="18" charset="0"/>
                <a:cs typeface="Times New Roman" panose="02020603050405020304" pitchFamily="18" charset="0"/>
              </a:rPr>
              <a:t> Notebook for data analysis and progress tracking algorithms.</a:t>
            </a:r>
          </a:p>
          <a:p>
            <a:pPr marL="0" lvl="0" indent="0">
              <a:buNone/>
              <a:tabLst>
                <a:tab pos="457200" algn="l"/>
              </a:tabLst>
            </a:pPr>
            <a:endParaRPr lang="en-IN" sz="25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514727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9F15C5-633A-19D9-26D0-5F9DB477D5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3B80E5-FC90-50B2-5F63-C651AC028B08}"/>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632FF72-3A95-498C-753E-27CA2AED6BE5}"/>
              </a:ext>
            </a:extLst>
          </p:cNvPr>
          <p:cNvSpPr>
            <a:spLocks noGrp="1"/>
          </p:cNvSpPr>
          <p:nvPr>
            <p:ph idx="1"/>
          </p:nvPr>
        </p:nvSpPr>
        <p:spPr/>
        <p:txBody>
          <a:bodyPr>
            <a:normAutofit fontScale="85000" lnSpcReduction="20000"/>
          </a:bodyPr>
          <a:lstStyle/>
          <a:p>
            <a:pPr marL="0" indent="0">
              <a:buNone/>
            </a:pPr>
            <a:r>
              <a:rPr lang="en-US" b="1" dirty="0"/>
              <a:t>User Interface (UI) and Design Module</a:t>
            </a:r>
          </a:p>
          <a:p>
            <a:pPr>
              <a:buFont typeface="Arial" panose="020B0604020202020204" pitchFamily="34" charset="0"/>
              <a:buChar char="•"/>
            </a:pPr>
            <a:r>
              <a:rPr lang="en-US" b="1" dirty="0"/>
              <a:t>Responsive Design:</a:t>
            </a:r>
            <a:endParaRPr lang="en-US" dirty="0"/>
          </a:p>
          <a:p>
            <a:pPr marL="742950" lvl="1" indent="-285750">
              <a:buFont typeface="Arial" panose="020B0604020202020204" pitchFamily="34" charset="0"/>
              <a:buChar char="•"/>
            </a:pPr>
            <a:r>
              <a:rPr lang="en-US" dirty="0"/>
              <a:t>Ensures the website adapts seamlessly to various screen sizes, from mobile phones and tablets to desktops.</a:t>
            </a:r>
          </a:p>
          <a:p>
            <a:pPr marL="742950" lvl="1" indent="-285750">
              <a:buFont typeface="Arial" panose="020B0604020202020204" pitchFamily="34" charset="0"/>
              <a:buChar char="•"/>
            </a:pPr>
            <a:r>
              <a:rPr lang="en-US" dirty="0"/>
              <a:t>Uses a CSS framework like </a:t>
            </a:r>
            <a:r>
              <a:rPr lang="en-US" b="1" dirty="0"/>
              <a:t>Bootstrap</a:t>
            </a:r>
            <a:r>
              <a:rPr lang="en-US" dirty="0"/>
              <a:t> or </a:t>
            </a:r>
            <a:r>
              <a:rPr lang="en-US" b="1" dirty="0"/>
              <a:t>Tailwind CSS</a:t>
            </a:r>
            <a:r>
              <a:rPr lang="en-US" dirty="0"/>
              <a:t> for grid systems and responsiveness.</a:t>
            </a:r>
          </a:p>
          <a:p>
            <a:pPr>
              <a:buFont typeface="Arial" panose="020B0604020202020204" pitchFamily="34" charset="0"/>
              <a:buChar char="•"/>
            </a:pPr>
            <a:r>
              <a:rPr lang="en-US" b="1" dirty="0"/>
              <a:t>Clean and Intuitive Layout:</a:t>
            </a:r>
            <a:endParaRPr lang="en-US" dirty="0"/>
          </a:p>
          <a:p>
            <a:pPr marL="742950" lvl="1" indent="-285750">
              <a:buFont typeface="Arial" panose="020B0604020202020204" pitchFamily="34" charset="0"/>
              <a:buChar char="•"/>
            </a:pPr>
            <a:r>
              <a:rPr lang="en-US" dirty="0"/>
              <a:t>Prioritizes ease of navigation, ensuring users can quickly access key features like workout plans, progress tracking, or nutrition guides.</a:t>
            </a:r>
          </a:p>
          <a:p>
            <a:pPr marL="742950" lvl="1" indent="-285750">
              <a:buFont typeface="Arial" panose="020B0604020202020204" pitchFamily="34" charset="0"/>
              <a:buChar char="•"/>
            </a:pPr>
            <a:r>
              <a:rPr lang="en-US" dirty="0"/>
              <a:t>Common sections include navigation bars, side menus, and footers that link to essential parts of the site.</a:t>
            </a:r>
          </a:p>
          <a:p>
            <a:pPr>
              <a:buFont typeface="Arial" panose="020B0604020202020204" pitchFamily="34" charset="0"/>
              <a:buChar char="•"/>
            </a:pPr>
            <a:r>
              <a:rPr lang="en-US" b="1" dirty="0"/>
              <a:t>Color Scheme and Typography:</a:t>
            </a:r>
            <a:endParaRPr lang="en-US" dirty="0"/>
          </a:p>
          <a:p>
            <a:pPr marL="742950" lvl="1" indent="-285750">
              <a:buFont typeface="Arial" panose="020B0604020202020204" pitchFamily="34" charset="0"/>
              <a:buChar char="•"/>
            </a:pPr>
            <a:r>
              <a:rPr lang="en-US" dirty="0"/>
              <a:t>Chooses a color palette and fonts that reflect the fitness theme, typically using vibrant, energetic colors like blue, green, and orange.</a:t>
            </a:r>
          </a:p>
          <a:p>
            <a:pPr marL="742950" lvl="1" indent="-285750">
              <a:buFont typeface="Arial" panose="020B0604020202020204" pitchFamily="34" charset="0"/>
              <a:buChar char="•"/>
            </a:pPr>
            <a:r>
              <a:rPr lang="en-US" dirty="0"/>
              <a:t>Makes sure text is legible and appropriately sized for readability on all devices.</a:t>
            </a:r>
          </a:p>
          <a:p>
            <a:pPr marL="0" lvl="0" indent="0">
              <a:buNone/>
              <a:tabLst>
                <a:tab pos="457200" algn="l"/>
              </a:tabLst>
            </a:pPr>
            <a:endParaRPr lang="en-IN" sz="25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9987865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309</TotalTime>
  <Words>1761</Words>
  <Application>Microsoft Office PowerPoint</Application>
  <PresentationFormat>Widescreen</PresentationFormat>
  <Paragraphs>183</Paragraphs>
  <Slides>16</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Aptos Display</vt:lpstr>
      <vt:lpstr>Arial</vt:lpstr>
      <vt:lpstr>Symbol</vt:lpstr>
      <vt:lpstr>Times New Roman</vt:lpstr>
      <vt:lpstr>Wingdings</vt:lpstr>
      <vt:lpstr>Office Theme</vt:lpstr>
      <vt:lpstr>Mini Project-I (K24MCA18P) Odd Semester Session 2024-25</vt:lpstr>
      <vt:lpstr>Content</vt:lpstr>
      <vt:lpstr>Introduction</vt:lpstr>
      <vt:lpstr>Literature Review</vt:lpstr>
      <vt:lpstr>Literature Review (Contd.)</vt:lpstr>
      <vt:lpstr>Objective of the Project</vt:lpstr>
      <vt:lpstr>Technology (Hardware Requirements)</vt:lpstr>
      <vt:lpstr>Technology (Software Requirements)</vt:lpstr>
      <vt:lpstr>Modules</vt:lpstr>
      <vt:lpstr>Modules</vt:lpstr>
      <vt:lpstr>Modules</vt:lpstr>
      <vt:lpstr>Modules (Contd.)</vt:lpstr>
      <vt:lpstr>Workflow/Gantt Chart</vt:lpstr>
      <vt:lpstr>Reports</vt:lpstr>
      <vt:lpstr>Reports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Apoorv Jain</dc:creator>
  <cp:lastModifiedBy>Tushar Prajapati</cp:lastModifiedBy>
  <cp:revision>12</cp:revision>
  <dcterms:created xsi:type="dcterms:W3CDTF">2024-09-12T08:34:15Z</dcterms:created>
  <dcterms:modified xsi:type="dcterms:W3CDTF">2024-10-13T16:26:25Z</dcterms:modified>
</cp:coreProperties>
</file>