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7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17-Dec-24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17-Dec-24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17-Dec-24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5879" y="237185"/>
            <a:ext cx="192024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733" y="2314194"/>
            <a:ext cx="10314533" cy="294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77.jpg"/><Relationship Id="rId2" Type="http://schemas.openxmlformats.org/officeDocument/2006/relationships/hyperlink" Target="https://www.eea.europa.eu/highlights/water-charging-full-cost-c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middleeastmonitor.com/20190320-israel-deprives-palestinians-of-clean-water-un-say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jpg"/><Relationship Id="rId12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jpg"/><Relationship Id="rId11" Type="http://schemas.openxmlformats.org/officeDocument/2006/relationships/image" Target="../media/image66.png"/><Relationship Id="rId5" Type="http://schemas.openxmlformats.org/officeDocument/2006/relationships/image" Target="../media/image60.jpg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582" y="2140153"/>
            <a:ext cx="71837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Mini</a:t>
            </a:r>
            <a:r>
              <a:rPr spc="-35" dirty="0"/>
              <a:t> </a:t>
            </a:r>
            <a:r>
              <a:rPr spc="-5" dirty="0"/>
              <a:t>Project-I</a:t>
            </a:r>
            <a:r>
              <a:rPr spc="-55" dirty="0"/>
              <a:t> </a:t>
            </a:r>
            <a:r>
              <a:rPr spc="-5" dirty="0"/>
              <a:t>(K24MCA18P)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194" y="2774391"/>
            <a:ext cx="2997835" cy="10388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 indent="142875">
              <a:lnSpc>
                <a:spcPts val="3770"/>
              </a:lnSpc>
              <a:spcBef>
                <a:spcPts val="590"/>
              </a:spcBef>
            </a:pPr>
            <a:r>
              <a:rPr sz="3500" b="1" dirty="0">
                <a:latin typeface="Times New Roman"/>
                <a:cs typeface="Times New Roman"/>
              </a:rPr>
              <a:t>Odd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spc="-5" dirty="0">
                <a:latin typeface="Times New Roman"/>
                <a:cs typeface="Times New Roman"/>
              </a:rPr>
              <a:t>Semester </a:t>
            </a:r>
            <a:r>
              <a:rPr sz="3500" b="1" dirty="0">
                <a:latin typeface="Times New Roman"/>
                <a:cs typeface="Times New Roman"/>
              </a:rPr>
              <a:t> Session</a:t>
            </a:r>
            <a:r>
              <a:rPr sz="3500" b="1" spc="-120" dirty="0">
                <a:latin typeface="Times New Roman"/>
                <a:cs typeface="Times New Roman"/>
              </a:rPr>
              <a:t> </a:t>
            </a:r>
            <a:r>
              <a:rPr sz="3500" b="1" spc="-5" dirty="0">
                <a:latin typeface="Times New Roman"/>
                <a:cs typeface="Times New Roman"/>
              </a:rPr>
              <a:t>2024-25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7173" y="4077030"/>
            <a:ext cx="3074035" cy="36004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Clean water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Better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Life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1658" y="4413682"/>
            <a:ext cx="3951604" cy="11569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000" b="1" spc="-5" dirty="0">
                <a:latin typeface="Times New Roman"/>
                <a:cs typeface="Times New Roman"/>
              </a:rPr>
              <a:t>Riya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Gaurr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(2426MCA212)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5000"/>
              </a:lnSpc>
              <a:spcBef>
                <a:spcPts val="675"/>
              </a:spcBef>
            </a:pPr>
            <a:r>
              <a:rPr sz="2000" b="1" spc="-5" dirty="0">
                <a:latin typeface="Times New Roman"/>
                <a:cs typeface="Times New Roman"/>
              </a:rPr>
              <a:t>Priyanshu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Asthana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(2426MCA1495)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Shadab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Idrishi </a:t>
            </a:r>
            <a:r>
              <a:rPr sz="2000" b="1" dirty="0">
                <a:latin typeface="Times New Roman"/>
                <a:cs typeface="Times New Roman"/>
              </a:rPr>
              <a:t>(2426MCA208)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1498" y="5452059"/>
            <a:ext cx="2571115" cy="12693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6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Supervisor: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Ms.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Divya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Singhal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"/>
            <a:ext cx="12190857" cy="1383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0"/>
            <a:ext cx="11446412" cy="432131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825"/>
              </a:spcBef>
            </a:pPr>
            <a:r>
              <a:rPr sz="1600" b="1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1600" b="1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1600" b="1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Locate Nearby Clean Water</a:t>
            </a:r>
            <a:r>
              <a:rPr lang="en-US" sz="16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Sources (Including Live Feed):</a:t>
            </a:r>
            <a:endParaRPr sz="1600" u="sng" dirty="0">
              <a:latin typeface="Arial"/>
              <a:cs typeface="Arial"/>
            </a:endParaRPr>
          </a:p>
          <a:p>
            <a:pPr marL="942340" marR="69215">
              <a:lnSpc>
                <a:spcPct val="89600"/>
              </a:lnSpc>
              <a:spcBef>
                <a:spcPts val="105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module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displays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basic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interactive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highlighting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clean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navigating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google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map </a:t>
            </a:r>
            <a:r>
              <a:rPr sz="1600" spc="-10" dirty="0">
                <a:latin typeface="Microsoft Sans Serif"/>
                <a:cs typeface="Microsoft Sans Serif"/>
              </a:rPr>
              <a:t>using </a:t>
            </a:r>
            <a:r>
              <a:rPr sz="1600" dirty="0">
                <a:latin typeface="Microsoft Sans Serif"/>
                <a:cs typeface="Microsoft Sans Serif"/>
              </a:rPr>
              <a:t>the </a:t>
            </a:r>
            <a:r>
              <a:rPr sz="1600" spc="-10" dirty="0">
                <a:latin typeface="Microsoft Sans Serif"/>
                <a:cs typeface="Microsoft Sans Serif"/>
              </a:rPr>
              <a:t>longitudinal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10" dirty="0">
                <a:latin typeface="Microsoft Sans Serif"/>
                <a:cs typeface="Microsoft Sans Serif"/>
              </a:rPr>
              <a:t>latitude </a:t>
            </a:r>
            <a:r>
              <a:rPr sz="1600" spc="-5" dirty="0">
                <a:latin typeface="Microsoft Sans Serif"/>
                <a:cs typeface="Microsoft Sans Serif"/>
              </a:rPr>
              <a:t>value, </a:t>
            </a:r>
            <a:r>
              <a:rPr sz="1600" dirty="0">
                <a:latin typeface="Microsoft Sans Serif"/>
                <a:cs typeface="Microsoft Sans Serif"/>
              </a:rPr>
              <a:t>Users </a:t>
            </a:r>
            <a:r>
              <a:rPr sz="1600" spc="-5" dirty="0">
                <a:latin typeface="Microsoft Sans Serif"/>
                <a:cs typeface="Microsoft Sans Serif"/>
              </a:rPr>
              <a:t>can </a:t>
            </a:r>
            <a:r>
              <a:rPr sz="1600" spc="-10" dirty="0">
                <a:latin typeface="Microsoft Sans Serif"/>
                <a:cs typeface="Microsoft Sans Serif"/>
              </a:rPr>
              <a:t>view </a:t>
            </a:r>
            <a:r>
              <a:rPr sz="1600" spc="-5" dirty="0">
                <a:latin typeface="Microsoft Sans Serif"/>
                <a:cs typeface="Microsoft Sans Serif"/>
              </a:rPr>
              <a:t>locations and get basic </a:t>
            </a:r>
            <a:r>
              <a:rPr sz="1600" spc="-10" dirty="0">
                <a:latin typeface="Microsoft Sans Serif"/>
                <a:cs typeface="Microsoft Sans Serif"/>
              </a:rPr>
              <a:t>information </a:t>
            </a:r>
            <a:r>
              <a:rPr sz="1600" spc="-5" dirty="0">
                <a:latin typeface="Microsoft Sans Serif"/>
                <a:cs typeface="Microsoft Sans Serif"/>
              </a:rPr>
              <a:t>about water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availability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their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community.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It </a:t>
            </a:r>
            <a:r>
              <a:rPr sz="1600" spc="-15" dirty="0">
                <a:latin typeface="Microsoft Sans Serif"/>
                <a:cs typeface="Microsoft Sans Serif"/>
              </a:rPr>
              <a:t>helps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raise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awareness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local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resources.(we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woking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enhance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district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level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into</a:t>
            </a:r>
            <a:r>
              <a:rPr sz="1600" dirty="0">
                <a:latin typeface="Microsoft Sans Serif"/>
                <a:cs typeface="Microsoft Sans Serif"/>
              </a:rPr>
              <a:t> block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level.)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070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600"/>
              </a:lnSpc>
            </a:pPr>
            <a:r>
              <a:rPr sz="1600" spc="-5" dirty="0">
                <a:latin typeface="Microsoft Sans Serif"/>
                <a:cs typeface="Microsoft Sans Serif"/>
              </a:rPr>
              <a:t> 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600" spc="-15" dirty="0">
                <a:latin typeface="Microsoft Sans Serif"/>
                <a:cs typeface="Microsoft Sans Serif"/>
              </a:rPr>
              <a:t> 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  <a:spcBef>
                <a:spcPts val="110"/>
              </a:spcBef>
            </a:pPr>
            <a:r>
              <a:rPr sz="1600" spc="-15" dirty="0">
                <a:latin typeface="Microsoft Sans Serif"/>
                <a:cs typeface="Microsoft Sans Serif"/>
              </a:rPr>
              <a:t> 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</a:pPr>
            <a:r>
              <a:rPr sz="1600" spc="-15" dirty="0">
                <a:latin typeface="Microsoft Sans Serif"/>
                <a:cs typeface="Microsoft Sans Serif"/>
              </a:rPr>
              <a:t> 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4</a:t>
            </a:r>
            <a:r>
              <a:rPr lang="en-US" sz="1600" dirty="0">
                <a:latin typeface="Microsoft Sans Serif"/>
                <a:cs typeface="Microsoft Sans Serif"/>
              </a:rPr>
              <a:t>.  </a:t>
            </a:r>
            <a:r>
              <a:rPr lang="en-US" sz="1600" b="1" u="sng" dirty="0">
                <a:latin typeface="Microsoft Sans Serif"/>
                <a:cs typeface="Microsoft Sans Serif"/>
              </a:rPr>
              <a:t>Water Quality(based on TDS value)</a:t>
            </a:r>
            <a:r>
              <a:rPr sz="16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600" b="1" u="sng" spc="-5" dirty="0">
                <a:latin typeface="Microsoft Sans Serif"/>
                <a:cs typeface="Microsoft Sans Serif"/>
              </a:rPr>
              <a:t> </a:t>
            </a:r>
            <a:endParaRPr sz="1600" b="1" u="sng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600" spc="-15" dirty="0">
                <a:latin typeface="Microsoft Sans Serif"/>
                <a:cs typeface="Microsoft Sans Serif"/>
              </a:rPr>
              <a:t> 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ts val="1814"/>
              </a:lnSpc>
              <a:spcBef>
                <a:spcPts val="100"/>
              </a:spcBef>
            </a:pPr>
            <a:r>
              <a:rPr sz="1600" spc="-10" dirty="0">
                <a:latin typeface="Microsoft Sans Serif"/>
                <a:cs typeface="Microsoft Sans Serif"/>
              </a:rPr>
              <a:t>       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     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     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water_quality_checker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module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designed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assess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quality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Total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Dissolved</a:t>
            </a:r>
            <a:r>
              <a:rPr sz="1600" spc="5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Solids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714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(TDS)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value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provided</a:t>
            </a:r>
            <a:r>
              <a:rPr sz="1600" spc="5" dirty="0">
                <a:latin typeface="Microsoft Sans Serif"/>
                <a:cs typeface="Microsoft Sans Serif"/>
              </a:rPr>
              <a:t> by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TDS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parameter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evaluating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purity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730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indicate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contamination.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module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helps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categorize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 </a:t>
            </a:r>
            <a:r>
              <a:rPr sz="1600" dirty="0">
                <a:latin typeface="Microsoft Sans Serif"/>
                <a:cs typeface="Microsoft Sans Serif"/>
              </a:rPr>
              <a:t>safe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consumption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potentially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unsafe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739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comparing</a:t>
            </a:r>
            <a:r>
              <a:rPr sz="1600" dirty="0">
                <a:latin typeface="Microsoft Sans Serif"/>
                <a:cs typeface="Microsoft Sans Serif"/>
              </a:rPr>
              <a:t> the </a:t>
            </a:r>
            <a:r>
              <a:rPr sz="1600" spc="5" dirty="0">
                <a:latin typeface="Microsoft Sans Serif"/>
                <a:cs typeface="Microsoft Sans Serif"/>
              </a:rPr>
              <a:t>TDS </a:t>
            </a:r>
            <a:r>
              <a:rPr sz="1600" spc="-10" dirty="0">
                <a:latin typeface="Microsoft Sans Serif"/>
                <a:cs typeface="Microsoft Sans Serif"/>
              </a:rPr>
              <a:t>level</a:t>
            </a:r>
            <a:r>
              <a:rPr sz="1600" dirty="0">
                <a:latin typeface="Microsoft Sans Serif"/>
                <a:cs typeface="Microsoft Sans Serif"/>
              </a:rPr>
              <a:t> to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recommended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standards.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165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17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250"/>
              </a:lnSpc>
            </a:pPr>
            <a:r>
              <a:rPr sz="1100" spc="-10" dirty="0">
                <a:latin typeface="Microsoft Sans Serif"/>
                <a:cs typeface="Microsoft Sans Serif"/>
              </a:rPr>
              <a:t>      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EC81389-7DD7-F70D-ECCD-962BD930D8A5}"/>
              </a:ext>
            </a:extLst>
          </p:cNvPr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12192000" y="0"/>
                </a:moveTo>
                <a:lnTo>
                  <a:pt x="0" y="0"/>
                </a:lnTo>
                <a:lnTo>
                  <a:pt x="0" y="1231900"/>
                </a:lnTo>
                <a:lnTo>
                  <a:pt x="12192000" y="1231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3429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1268094"/>
            <a:ext cx="74295" cy="53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95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690895"/>
            <a:ext cx="10275570" cy="15132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Feedback</a:t>
            </a:r>
            <a:r>
              <a:rPr sz="1600" b="1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</a:t>
            </a:r>
            <a:r>
              <a:rPr sz="1600" b="1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240665" algn="l"/>
                <a:tab pos="241300" algn="l"/>
              </a:tabLst>
            </a:pPr>
            <a:r>
              <a:rPr sz="1600" dirty="0">
                <a:latin typeface="Microsoft Sans Serif"/>
                <a:cs typeface="Microsoft Sans Serif"/>
              </a:rPr>
              <a:t>This </a:t>
            </a:r>
            <a:r>
              <a:rPr sz="1600" spc="-5" dirty="0">
                <a:latin typeface="Microsoft Sans Serif"/>
                <a:cs typeface="Microsoft Sans Serif"/>
              </a:rPr>
              <a:t>module consists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5" dirty="0">
                <a:latin typeface="Microsoft Sans Serif"/>
                <a:cs typeface="Microsoft Sans Serif"/>
              </a:rPr>
              <a:t>a </a:t>
            </a:r>
            <a:r>
              <a:rPr sz="1600" spc="-5" dirty="0">
                <a:latin typeface="Microsoft Sans Serif"/>
                <a:cs typeface="Microsoft Sans Serif"/>
              </a:rPr>
              <a:t>straightforward feedback form </a:t>
            </a:r>
            <a:r>
              <a:rPr sz="1600" dirty="0">
                <a:latin typeface="Microsoft Sans Serif"/>
                <a:cs typeface="Microsoft Sans Serif"/>
              </a:rPr>
              <a:t>that allows users to share </a:t>
            </a:r>
            <a:r>
              <a:rPr sz="1600" spc="-5" dirty="0">
                <a:latin typeface="Microsoft Sans Serif"/>
                <a:cs typeface="Microsoft Sans Serif"/>
              </a:rPr>
              <a:t>their </a:t>
            </a:r>
            <a:r>
              <a:rPr sz="1600" spc="5" dirty="0">
                <a:latin typeface="Microsoft Sans Serif"/>
                <a:cs typeface="Microsoft Sans Serif"/>
              </a:rPr>
              <a:t>experiences 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regarding </a:t>
            </a:r>
            <a:r>
              <a:rPr sz="1600" spc="-10" dirty="0">
                <a:latin typeface="Microsoft Sans Serif"/>
                <a:cs typeface="Microsoft Sans Serif"/>
              </a:rPr>
              <a:t>local </a:t>
            </a:r>
            <a:r>
              <a:rPr sz="1600" spc="-5" dirty="0">
                <a:latin typeface="Microsoft Sans Serif"/>
                <a:cs typeface="Microsoft Sans Serif"/>
              </a:rPr>
              <a:t>water supply services. Users can provide information about service reliability, quality,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and </a:t>
            </a:r>
            <a:r>
              <a:rPr sz="1600" spc="-5" dirty="0">
                <a:latin typeface="Microsoft Sans Serif"/>
                <a:cs typeface="Microsoft Sans Serif"/>
              </a:rPr>
              <a:t>any issues </a:t>
            </a:r>
            <a:r>
              <a:rPr sz="1600" dirty="0">
                <a:latin typeface="Microsoft Sans Serif"/>
                <a:cs typeface="Microsoft Sans Serif"/>
              </a:rPr>
              <a:t>they face. </a:t>
            </a:r>
            <a:r>
              <a:rPr sz="1600" spc="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collected </a:t>
            </a:r>
            <a:r>
              <a:rPr sz="1600" spc="-5" dirty="0">
                <a:latin typeface="Microsoft Sans Serif"/>
                <a:cs typeface="Microsoft Sans Serif"/>
              </a:rPr>
              <a:t>feedback </a:t>
            </a:r>
            <a:r>
              <a:rPr sz="1600" spc="5" dirty="0">
                <a:latin typeface="Microsoft Sans Serif"/>
                <a:cs typeface="Microsoft Sans Serif"/>
              </a:rPr>
              <a:t>can be </a:t>
            </a:r>
            <a:r>
              <a:rPr sz="1600" spc="-10" dirty="0">
                <a:latin typeface="Microsoft Sans Serif"/>
                <a:cs typeface="Microsoft Sans Serif"/>
              </a:rPr>
              <a:t>used </a:t>
            </a:r>
            <a:r>
              <a:rPr sz="1600" dirty="0">
                <a:latin typeface="Microsoft Sans Serif"/>
                <a:cs typeface="Microsoft Sans Serif"/>
              </a:rPr>
              <a:t>to </a:t>
            </a:r>
            <a:r>
              <a:rPr sz="1600" spc="-5" dirty="0">
                <a:latin typeface="Microsoft Sans Serif"/>
                <a:cs typeface="Microsoft Sans Serif"/>
              </a:rPr>
              <a:t>improve water supply </a:t>
            </a:r>
            <a:r>
              <a:rPr sz="1600" spc="5" dirty="0">
                <a:latin typeface="Microsoft Sans Serif"/>
                <a:cs typeface="Microsoft Sans Serif"/>
              </a:rPr>
              <a:t>management 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and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responsiveness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community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needs.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-12700" y="3265423"/>
            <a:ext cx="539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617" y="6129020"/>
            <a:ext cx="28708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u="sng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2"/>
              </a:rPr>
              <a:t>This</a:t>
            </a:r>
            <a:r>
              <a:rPr sz="900" u="sng" spc="-2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900" u="sng" spc="-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2"/>
              </a:rPr>
              <a:t>Photo</a:t>
            </a:r>
            <a:r>
              <a:rPr sz="900" spc="-25" dirty="0">
                <a:solidFill>
                  <a:srgbClr val="467885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by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Unknown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Author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is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licensed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under</a:t>
            </a:r>
            <a:r>
              <a:rPr sz="900" spc="-25" dirty="0">
                <a:latin typeface="Microsoft Sans Serif"/>
                <a:cs typeface="Microsoft Sans Serif"/>
                <a:hlinkClick r:id="rId3"/>
              </a:rPr>
              <a:t> </a:t>
            </a:r>
            <a:r>
              <a:rPr sz="9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3"/>
              </a:rPr>
              <a:t>CC</a:t>
            </a:r>
            <a:r>
              <a:rPr sz="900" u="sng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900" u="sng" spc="-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3"/>
              </a:rPr>
              <a:t>BY</a:t>
            </a:r>
            <a:r>
              <a:rPr sz="900" dirty="0">
                <a:solidFill>
                  <a:srgbClr val="467885"/>
                </a:solidFill>
                <a:latin typeface="Microsoft Sans Serif"/>
                <a:cs typeface="Microsoft Sans Serif"/>
                <a:hlinkClick r:id="rId3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1755" y="6193027"/>
            <a:ext cx="32639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u="sng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4"/>
              </a:rPr>
              <a:t>This</a:t>
            </a:r>
            <a:r>
              <a:rPr sz="900" u="sng" spc="-2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sz="900" u="sng" spc="-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4"/>
              </a:rPr>
              <a:t>Photo</a:t>
            </a:r>
            <a:r>
              <a:rPr sz="900" spc="-25" dirty="0">
                <a:solidFill>
                  <a:srgbClr val="467885"/>
                </a:solidFill>
                <a:latin typeface="Microsoft Sans Serif"/>
                <a:cs typeface="Microsoft Sans Serif"/>
                <a:hlinkClick r:id="rId4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by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Unknown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Author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is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licensed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under</a:t>
            </a:r>
            <a:r>
              <a:rPr sz="900" spc="-25" dirty="0">
                <a:latin typeface="Microsoft Sans Serif"/>
                <a:cs typeface="Microsoft Sans Serif"/>
                <a:hlinkClick r:id="rId5"/>
              </a:rPr>
              <a:t> </a:t>
            </a:r>
            <a:r>
              <a:rPr sz="9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5"/>
              </a:rPr>
              <a:t>CC</a:t>
            </a:r>
            <a:r>
              <a:rPr sz="900" u="sng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900" u="sng" spc="-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Microsoft Sans Serif"/>
                <a:cs typeface="Microsoft Sans Serif"/>
                <a:hlinkClick r:id="rId5"/>
              </a:rPr>
              <a:t>BY-SA-NC</a:t>
            </a:r>
            <a:r>
              <a:rPr sz="900" dirty="0">
                <a:latin typeface="Microsoft Sans Serif"/>
                <a:cs typeface="Microsoft Sans Serif"/>
                <a:hlinkClick r:id="rId5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3810" y="3666439"/>
            <a:ext cx="4364355" cy="23238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31684" y="3428962"/>
            <a:ext cx="4030345" cy="268592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12192000" y="0"/>
                </a:moveTo>
                <a:lnTo>
                  <a:pt x="0" y="0"/>
                </a:lnTo>
                <a:lnTo>
                  <a:pt x="0" y="1256029"/>
                </a:lnTo>
                <a:lnTo>
                  <a:pt x="12192000" y="12560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7165" y="237185"/>
            <a:ext cx="4213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Modules</a:t>
            </a:r>
            <a:r>
              <a:rPr spc="-60" dirty="0"/>
              <a:t> </a:t>
            </a:r>
            <a:r>
              <a:rPr spc="-5" dirty="0"/>
              <a:t>(Contd.)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3429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1268094"/>
            <a:ext cx="59690" cy="103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15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106680">
              <a:lnSpc>
                <a:spcPts val="2855"/>
              </a:lnSpc>
              <a:spcBef>
                <a:spcPts val="100"/>
              </a:spcBef>
              <a:buSzPct val="91666"/>
              <a:buFont typeface="Times New Roman"/>
              <a:buChar char="•"/>
              <a:tabLst>
                <a:tab pos="323215" algn="l"/>
              </a:tabLst>
            </a:pPr>
            <a:r>
              <a:rPr spc="-5" dirty="0"/>
              <a:t>User</a:t>
            </a:r>
            <a:r>
              <a:rPr spc="-135" dirty="0"/>
              <a:t> </a:t>
            </a:r>
            <a:r>
              <a:rPr spc="-5" dirty="0"/>
              <a:t>Interaction:</a:t>
            </a:r>
          </a:p>
          <a:p>
            <a:pPr marL="323215" indent="-106680">
              <a:lnSpc>
                <a:spcPts val="2855"/>
              </a:lnSpc>
              <a:buSzPct val="91666"/>
              <a:buChar char="•"/>
              <a:tabLst>
                <a:tab pos="323215" algn="l"/>
              </a:tabLst>
            </a:pPr>
            <a:r>
              <a:rPr b="0" spc="-5" dirty="0">
                <a:latin typeface="Times New Roman"/>
                <a:cs typeface="Times New Roman"/>
              </a:rPr>
              <a:t>Users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enter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data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into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web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forms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(water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quality,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water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usage,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feedback).</a:t>
            </a:r>
          </a:p>
          <a:p>
            <a:pPr marL="323215" indent="-106680">
              <a:lnSpc>
                <a:spcPts val="2855"/>
              </a:lnSpc>
              <a:spcBef>
                <a:spcPts val="45"/>
              </a:spcBef>
              <a:buSzPct val="91666"/>
              <a:buFont typeface="Times New Roman"/>
              <a:buChar char="•"/>
              <a:tabLst>
                <a:tab pos="323215" algn="l"/>
              </a:tabLst>
            </a:pPr>
            <a:r>
              <a:rPr spc="-5" dirty="0"/>
              <a:t>Processing:</a:t>
            </a:r>
          </a:p>
          <a:p>
            <a:pPr marL="323215" indent="-106680">
              <a:lnSpc>
                <a:spcPts val="2855"/>
              </a:lnSpc>
              <a:buSzPct val="91666"/>
              <a:buChar char="•"/>
              <a:tabLst>
                <a:tab pos="323215" algn="l"/>
              </a:tabLst>
            </a:pPr>
            <a:r>
              <a:rPr b="0" spc="-5" dirty="0">
                <a:latin typeface="Times New Roman"/>
                <a:cs typeface="Times New Roman"/>
              </a:rPr>
              <a:t>Data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processed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server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(PHP)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stored</a:t>
            </a:r>
            <a:r>
              <a:rPr b="0" dirty="0">
                <a:latin typeface="Times New Roman"/>
                <a:cs typeface="Times New Roman"/>
              </a:rPr>
              <a:t> in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XAMPP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database.</a:t>
            </a:r>
          </a:p>
          <a:p>
            <a:pPr marL="323215" indent="-106680">
              <a:lnSpc>
                <a:spcPts val="2855"/>
              </a:lnSpc>
              <a:spcBef>
                <a:spcPts val="50"/>
              </a:spcBef>
              <a:buSzPct val="91666"/>
              <a:buFont typeface="Times New Roman"/>
              <a:buChar char="•"/>
              <a:tabLst>
                <a:tab pos="323215" algn="l"/>
              </a:tabLst>
            </a:pPr>
            <a:r>
              <a:rPr dirty="0"/>
              <a:t>Display:</a:t>
            </a:r>
          </a:p>
          <a:p>
            <a:pPr marL="323215" indent="-106680">
              <a:lnSpc>
                <a:spcPts val="2855"/>
              </a:lnSpc>
              <a:buSzPct val="91666"/>
              <a:buChar char="•"/>
              <a:tabLst>
                <a:tab pos="323215" algn="l"/>
              </a:tabLst>
            </a:pPr>
            <a:r>
              <a:rPr b="0" dirty="0">
                <a:latin typeface="Times New Roman"/>
                <a:cs typeface="Times New Roman"/>
              </a:rPr>
              <a:t>Water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sources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sanitation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facilities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are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shown</a:t>
            </a:r>
            <a:r>
              <a:rPr b="0" dirty="0">
                <a:latin typeface="Times New Roman"/>
                <a:cs typeface="Times New Roman"/>
              </a:rPr>
              <a:t> on </a:t>
            </a:r>
            <a:r>
              <a:rPr b="0" spc="-5" dirty="0">
                <a:latin typeface="Times New Roman"/>
                <a:cs typeface="Times New Roman"/>
              </a:rPr>
              <a:t>an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interactive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map</a:t>
            </a:r>
            <a:r>
              <a:rPr b="0" spc="-5" dirty="0">
                <a:latin typeface="Times New Roman"/>
                <a:cs typeface="Times New Roman"/>
              </a:rPr>
              <a:t> using</a:t>
            </a:r>
            <a:r>
              <a:rPr b="0" spc="-1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API.</a:t>
            </a:r>
          </a:p>
          <a:p>
            <a:pPr marL="323215" indent="-106680">
              <a:lnSpc>
                <a:spcPts val="2855"/>
              </a:lnSpc>
              <a:spcBef>
                <a:spcPts val="50"/>
              </a:spcBef>
              <a:buSzPct val="91666"/>
              <a:buFont typeface="Times New Roman"/>
              <a:buChar char="•"/>
              <a:tabLst>
                <a:tab pos="323215" algn="l"/>
              </a:tabLst>
            </a:pPr>
            <a:r>
              <a:rPr spc="-5" dirty="0"/>
              <a:t>Reports:</a:t>
            </a:r>
          </a:p>
          <a:p>
            <a:pPr marL="323215" indent="-106680">
              <a:lnSpc>
                <a:spcPts val="2855"/>
              </a:lnSpc>
              <a:buSzPct val="91666"/>
              <a:buChar char="•"/>
              <a:tabLst>
                <a:tab pos="323215" algn="l"/>
              </a:tabLst>
            </a:pPr>
            <a:r>
              <a:rPr b="0" spc="-5" dirty="0">
                <a:latin typeface="Times New Roman"/>
                <a:cs typeface="Times New Roman"/>
              </a:rPr>
              <a:t>Admins/local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authorities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can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view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reports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make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data-driven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decisions.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12192000" y="0"/>
                </a:moveTo>
                <a:lnTo>
                  <a:pt x="0" y="0"/>
                </a:lnTo>
                <a:lnTo>
                  <a:pt x="0" y="1256029"/>
                </a:lnTo>
                <a:lnTo>
                  <a:pt x="12192000" y="12560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9653" y="237185"/>
            <a:ext cx="55518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Workflow/Gantt</a:t>
            </a:r>
            <a:r>
              <a:rPr spc="-125" dirty="0"/>
              <a:t> </a:t>
            </a:r>
            <a:r>
              <a:rPr spc="-5" dirty="0"/>
              <a:t>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762125"/>
            <a:ext cx="998474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6425">
              <a:lnSpc>
                <a:spcPct val="100000"/>
              </a:lnSpc>
              <a:spcBef>
                <a:spcPts val="100"/>
              </a:spcBef>
              <a:buSzPct val="91666"/>
              <a:buFont typeface="Times New Roman"/>
              <a:buChar char="•"/>
              <a:tabLst>
                <a:tab pos="119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Water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Quality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Issues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Reports: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quality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reported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areas.</a:t>
            </a:r>
            <a:endParaRPr sz="2400">
              <a:latin typeface="Times New Roman"/>
              <a:cs typeface="Times New Roman"/>
            </a:endParaRPr>
          </a:p>
          <a:p>
            <a:pPr marL="12700" marR="957580">
              <a:lnSpc>
                <a:spcPct val="100000"/>
              </a:lnSpc>
              <a:buSzPct val="91666"/>
              <a:buFont typeface="Times New Roman"/>
              <a:buChar char="•"/>
              <a:tabLst>
                <a:tab pos="119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Water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Usage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Reports: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reports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consumption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patterns,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identifying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conservation.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1666"/>
              <a:buFont typeface="Times New Roman"/>
              <a:buChar char="•"/>
              <a:tabLst>
                <a:tab pos="119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Community Feedback Reports: </a:t>
            </a:r>
            <a:r>
              <a:rPr sz="2400" spc="-5" dirty="0">
                <a:latin typeface="Times New Roman"/>
                <a:cs typeface="Times New Roman"/>
              </a:rPr>
              <a:t>Insights </a:t>
            </a:r>
            <a:r>
              <a:rPr sz="2400" dirty="0">
                <a:latin typeface="Times New Roman"/>
                <a:cs typeface="Times New Roman"/>
              </a:rPr>
              <a:t>into the quality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local water services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feedback.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714" y="4077347"/>
            <a:ext cx="6063615" cy="23239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12192000" y="0"/>
                </a:moveTo>
                <a:lnTo>
                  <a:pt x="0" y="0"/>
                </a:lnTo>
                <a:lnTo>
                  <a:pt x="0" y="1256029"/>
                </a:lnTo>
                <a:lnTo>
                  <a:pt x="12192000" y="12560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Reports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170684"/>
            <a:ext cx="8068309" cy="13976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WHO,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UNICEF,</a:t>
            </a:r>
            <a:r>
              <a:rPr sz="2400" spc="-5" dirty="0">
                <a:latin typeface="Times New Roman"/>
                <a:cs typeface="Times New Roman"/>
              </a:rPr>
              <a:t> Global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Water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Report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2023.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Technology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Management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(Journal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Articles).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Google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API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43965"/>
          </a:xfrm>
          <a:custGeom>
            <a:avLst/>
            <a:gdLst/>
            <a:ahLst/>
            <a:cxnLst/>
            <a:rect l="l" t="t" r="r" b="b"/>
            <a:pathLst>
              <a:path w="12192000" h="1243965">
                <a:moveTo>
                  <a:pt x="12192000" y="0"/>
                </a:moveTo>
                <a:lnTo>
                  <a:pt x="0" y="0"/>
                </a:lnTo>
                <a:lnTo>
                  <a:pt x="0" y="1243964"/>
                </a:lnTo>
                <a:lnTo>
                  <a:pt x="12192000" y="12439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0026" y="231089"/>
            <a:ext cx="26289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</a:t>
            </a:r>
            <a:r>
              <a:rPr spc="-25" dirty="0"/>
              <a:t>e</a:t>
            </a:r>
            <a:r>
              <a:rPr spc="5" dirty="0"/>
              <a:t>r</a:t>
            </a:r>
            <a:r>
              <a:rPr spc="-5" dirty="0"/>
              <a:t>en</a:t>
            </a:r>
            <a:r>
              <a:rPr dirty="0"/>
              <a:t>c</a:t>
            </a:r>
            <a:r>
              <a:rPr spc="-5" dirty="0"/>
              <a:t>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429" y="3161817"/>
            <a:ext cx="611251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10"/>
              </a:spcBef>
              <a:buSzPct val="97727"/>
              <a:buFont typeface="Arial MT"/>
              <a:buChar char="•"/>
              <a:tabLst>
                <a:tab pos="406400" algn="l"/>
              </a:tabLst>
            </a:pPr>
            <a:r>
              <a:rPr sz="8800" spc="-5" dirty="0">
                <a:latin typeface="Microsoft Sans Serif"/>
                <a:cs typeface="Microsoft Sans Serif"/>
              </a:rPr>
              <a:t>Thank</a:t>
            </a:r>
            <a:r>
              <a:rPr sz="8800" spc="-25" dirty="0">
                <a:latin typeface="Microsoft Sans Serif"/>
                <a:cs typeface="Microsoft Sans Serif"/>
              </a:rPr>
              <a:t> </a:t>
            </a:r>
            <a:r>
              <a:rPr sz="8800" spc="5" dirty="0">
                <a:latin typeface="Microsoft Sans Serif"/>
                <a:cs typeface="Microsoft Sans Serif"/>
              </a:rPr>
              <a:t>You</a:t>
            </a:r>
            <a:r>
              <a:rPr sz="8800" dirty="0">
                <a:latin typeface="Microsoft Sans Serif"/>
                <a:cs typeface="Microsoft Sans Serif"/>
              </a:rPr>
              <a:t> </a:t>
            </a:r>
            <a:endParaRPr sz="8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9225" y="85725"/>
            <a:ext cx="4273550" cy="1049020"/>
          </a:xfrm>
          <a:prstGeom prst="rect">
            <a:avLst/>
          </a:prstGeom>
          <a:solidFill>
            <a:srgbClr val="163C62"/>
          </a:solidFill>
          <a:ln w="18288">
            <a:solidFill>
              <a:srgbClr val="0C445E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177925">
              <a:lnSpc>
                <a:spcPct val="100000"/>
              </a:lnSpc>
              <a:spcBef>
                <a:spcPts val="1165"/>
              </a:spcBef>
            </a:pPr>
            <a:r>
              <a:rPr spc="-5" dirty="0">
                <a:solidFill>
                  <a:srgbClr val="FFFFFF"/>
                </a:solidFill>
              </a:rPr>
              <a:t>Content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3690" y="1598930"/>
            <a:ext cx="11567160" cy="4785360"/>
            <a:chOff x="313690" y="1598930"/>
            <a:chExt cx="11567160" cy="4785360"/>
          </a:xfrm>
        </p:grpSpPr>
        <p:sp>
          <p:nvSpPr>
            <p:cNvPr id="4" name="object 4"/>
            <p:cNvSpPr/>
            <p:nvPr/>
          </p:nvSpPr>
          <p:spPr>
            <a:xfrm>
              <a:off x="313690" y="1598930"/>
              <a:ext cx="11567160" cy="4785360"/>
            </a:xfrm>
            <a:custGeom>
              <a:avLst/>
              <a:gdLst/>
              <a:ahLst/>
              <a:cxnLst/>
              <a:rect l="l" t="t" r="r" b="b"/>
              <a:pathLst>
                <a:path w="11567160" h="4785360">
                  <a:moveTo>
                    <a:pt x="11567160" y="0"/>
                  </a:moveTo>
                  <a:lnTo>
                    <a:pt x="0" y="0"/>
                  </a:lnTo>
                  <a:lnTo>
                    <a:pt x="0" y="4785360"/>
                  </a:lnTo>
                  <a:lnTo>
                    <a:pt x="11567160" y="4785360"/>
                  </a:lnTo>
                  <a:lnTo>
                    <a:pt x="1156716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1632585"/>
              <a:ext cx="212090" cy="2362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20" y="1661160"/>
              <a:ext cx="161289" cy="1835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075" y="1641475"/>
              <a:ext cx="1202689" cy="2305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50" y="1667510"/>
              <a:ext cx="1150620" cy="1803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2007235"/>
              <a:ext cx="212090" cy="2362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20" y="2035810"/>
              <a:ext cx="161289" cy="1835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075" y="2016760"/>
              <a:ext cx="1851660" cy="2755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380" y="2042160"/>
              <a:ext cx="1800860" cy="226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3635" y="2019300"/>
              <a:ext cx="129539" cy="2241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1956" y="2046351"/>
              <a:ext cx="77343" cy="17259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9210" y="2016760"/>
              <a:ext cx="644525" cy="2755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97150" y="2042160"/>
              <a:ext cx="595630" cy="226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2382520"/>
              <a:ext cx="212090" cy="2362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020" y="2411095"/>
              <a:ext cx="161289" cy="1835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250" y="2388235"/>
              <a:ext cx="2366645" cy="2787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1190" y="2417444"/>
              <a:ext cx="2315845" cy="2266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1794" y="2394585"/>
              <a:ext cx="129539" cy="2241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0116" y="2421636"/>
              <a:ext cx="77342" cy="1732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90544" y="2391410"/>
              <a:ext cx="556259" cy="2755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18485" y="2417444"/>
              <a:ext cx="506729" cy="2260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2757169"/>
              <a:ext cx="212090" cy="2362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020" y="2785744"/>
              <a:ext cx="161289" cy="18351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250" y="2766060"/>
              <a:ext cx="1138555" cy="27558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9920" y="2792094"/>
              <a:ext cx="1087755" cy="2266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7825" y="3190240"/>
              <a:ext cx="151129" cy="15112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6400" y="3217544"/>
              <a:ext cx="100329" cy="10032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6280" y="3138169"/>
              <a:ext cx="10998835" cy="27558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2950" y="3164205"/>
              <a:ext cx="10949305" cy="2260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7825" y="3564890"/>
              <a:ext cx="151129" cy="1511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6400" y="3592830"/>
              <a:ext cx="100329" cy="10032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5170" y="3512819"/>
              <a:ext cx="8971915" cy="27558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3109" y="3538855"/>
              <a:ext cx="8921750" cy="2266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692640" y="3519169"/>
              <a:ext cx="735965" cy="2698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719945" y="3546475"/>
              <a:ext cx="685800" cy="2190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417809" y="3512819"/>
              <a:ext cx="1281429" cy="2305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445115" y="3538855"/>
              <a:ext cx="1231900" cy="1803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6280" y="3759834"/>
              <a:ext cx="129539" cy="2755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4220" y="3785869"/>
              <a:ext cx="80010" cy="2260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4369434"/>
              <a:ext cx="212090" cy="23621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20" y="4398009"/>
              <a:ext cx="161289" cy="18351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0075" y="4378959"/>
              <a:ext cx="992505" cy="27558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6745" y="4404359"/>
              <a:ext cx="942340" cy="22606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4479" y="4381500"/>
              <a:ext cx="129539" cy="22415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82801" y="4408550"/>
              <a:ext cx="77978" cy="1725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54809" y="4476116"/>
              <a:ext cx="123189" cy="869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689734" y="4512944"/>
              <a:ext cx="57785" cy="17145"/>
            </a:xfrm>
            <a:custGeom>
              <a:avLst/>
              <a:gdLst/>
              <a:ahLst/>
              <a:cxnLst/>
              <a:rect l="l" t="t" r="r" b="b"/>
              <a:pathLst>
                <a:path w="57785" h="17145">
                  <a:moveTo>
                    <a:pt x="57785" y="0"/>
                  </a:moveTo>
                  <a:lnTo>
                    <a:pt x="0" y="0"/>
                  </a:lnTo>
                  <a:lnTo>
                    <a:pt x="0" y="17144"/>
                  </a:lnTo>
                  <a:lnTo>
                    <a:pt x="57785" y="17144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89734" y="4512944"/>
              <a:ext cx="57785" cy="17145"/>
            </a:xfrm>
            <a:custGeom>
              <a:avLst/>
              <a:gdLst/>
              <a:ahLst/>
              <a:cxnLst/>
              <a:rect l="l" t="t" r="r" b="b"/>
              <a:pathLst>
                <a:path w="57785" h="17145">
                  <a:moveTo>
                    <a:pt x="0" y="17144"/>
                  </a:moveTo>
                  <a:lnTo>
                    <a:pt x="57785" y="17144"/>
                  </a:lnTo>
                  <a:lnTo>
                    <a:pt x="57785" y="0"/>
                  </a:lnTo>
                  <a:lnTo>
                    <a:pt x="0" y="0"/>
                  </a:lnTo>
                  <a:lnTo>
                    <a:pt x="0" y="17144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24659" y="4381500"/>
              <a:ext cx="168910" cy="22415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762125" y="4417694"/>
              <a:ext cx="99695" cy="154305"/>
            </a:xfrm>
            <a:custGeom>
              <a:avLst/>
              <a:gdLst/>
              <a:ahLst/>
              <a:cxnLst/>
              <a:rect l="l" t="t" r="r" b="b"/>
              <a:pathLst>
                <a:path w="99694" h="154304">
                  <a:moveTo>
                    <a:pt x="47625" y="0"/>
                  </a:moveTo>
                  <a:lnTo>
                    <a:pt x="13335" y="17144"/>
                  </a:lnTo>
                  <a:lnTo>
                    <a:pt x="4444" y="42544"/>
                  </a:lnTo>
                  <a:lnTo>
                    <a:pt x="8255" y="42544"/>
                  </a:lnTo>
                  <a:lnTo>
                    <a:pt x="11430" y="34289"/>
                  </a:lnTo>
                  <a:lnTo>
                    <a:pt x="15875" y="27939"/>
                  </a:lnTo>
                  <a:lnTo>
                    <a:pt x="27305" y="19049"/>
                  </a:lnTo>
                  <a:lnTo>
                    <a:pt x="34289" y="17144"/>
                  </a:lnTo>
                  <a:lnTo>
                    <a:pt x="49530" y="17144"/>
                  </a:lnTo>
                  <a:lnTo>
                    <a:pt x="56514" y="20319"/>
                  </a:lnTo>
                  <a:lnTo>
                    <a:pt x="68580" y="32384"/>
                  </a:lnTo>
                  <a:lnTo>
                    <a:pt x="71755" y="40639"/>
                  </a:lnTo>
                  <a:lnTo>
                    <a:pt x="71755" y="50164"/>
                  </a:lnTo>
                  <a:lnTo>
                    <a:pt x="55244" y="91439"/>
                  </a:lnTo>
                  <a:lnTo>
                    <a:pt x="18414" y="133349"/>
                  </a:lnTo>
                  <a:lnTo>
                    <a:pt x="0" y="150494"/>
                  </a:lnTo>
                  <a:lnTo>
                    <a:pt x="0" y="154304"/>
                  </a:lnTo>
                  <a:lnTo>
                    <a:pt x="89535" y="154304"/>
                  </a:lnTo>
                  <a:lnTo>
                    <a:pt x="99694" y="125094"/>
                  </a:lnTo>
                  <a:lnTo>
                    <a:pt x="95885" y="125094"/>
                  </a:lnTo>
                  <a:lnTo>
                    <a:pt x="93980" y="128904"/>
                  </a:lnTo>
                  <a:lnTo>
                    <a:pt x="91439" y="131444"/>
                  </a:lnTo>
                  <a:lnTo>
                    <a:pt x="86360" y="134619"/>
                  </a:lnTo>
                  <a:lnTo>
                    <a:pt x="83185" y="135889"/>
                  </a:lnTo>
                  <a:lnTo>
                    <a:pt x="76835" y="137159"/>
                  </a:lnTo>
                  <a:lnTo>
                    <a:pt x="71119" y="137794"/>
                  </a:lnTo>
                  <a:lnTo>
                    <a:pt x="23494" y="137794"/>
                  </a:lnTo>
                  <a:lnTo>
                    <a:pt x="58419" y="100964"/>
                  </a:lnTo>
                  <a:lnTo>
                    <a:pt x="85089" y="62864"/>
                  </a:lnTo>
                  <a:lnTo>
                    <a:pt x="90805" y="47624"/>
                  </a:lnTo>
                  <a:lnTo>
                    <a:pt x="90805" y="39369"/>
                  </a:lnTo>
                  <a:lnTo>
                    <a:pt x="64135" y="3174"/>
                  </a:lnTo>
                  <a:lnTo>
                    <a:pt x="56514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62125" y="4417694"/>
              <a:ext cx="99695" cy="154305"/>
            </a:xfrm>
            <a:custGeom>
              <a:avLst/>
              <a:gdLst/>
              <a:ahLst/>
              <a:cxnLst/>
              <a:rect l="l" t="t" r="r" b="b"/>
              <a:pathLst>
                <a:path w="99694" h="154304">
                  <a:moveTo>
                    <a:pt x="47625" y="0"/>
                  </a:moveTo>
                  <a:lnTo>
                    <a:pt x="83819" y="17779"/>
                  </a:lnTo>
                  <a:lnTo>
                    <a:pt x="90805" y="39369"/>
                  </a:lnTo>
                  <a:lnTo>
                    <a:pt x="90805" y="47624"/>
                  </a:lnTo>
                  <a:lnTo>
                    <a:pt x="67310" y="90804"/>
                  </a:lnTo>
                  <a:lnTo>
                    <a:pt x="35560" y="125094"/>
                  </a:lnTo>
                  <a:lnTo>
                    <a:pt x="23494" y="137794"/>
                  </a:lnTo>
                  <a:lnTo>
                    <a:pt x="63500" y="137794"/>
                  </a:lnTo>
                  <a:lnTo>
                    <a:pt x="71119" y="137794"/>
                  </a:lnTo>
                  <a:lnTo>
                    <a:pt x="76835" y="137159"/>
                  </a:lnTo>
                  <a:lnTo>
                    <a:pt x="80010" y="136524"/>
                  </a:lnTo>
                  <a:lnTo>
                    <a:pt x="83185" y="135889"/>
                  </a:lnTo>
                  <a:lnTo>
                    <a:pt x="95885" y="125094"/>
                  </a:lnTo>
                  <a:lnTo>
                    <a:pt x="99694" y="125094"/>
                  </a:lnTo>
                  <a:lnTo>
                    <a:pt x="89535" y="154304"/>
                  </a:lnTo>
                  <a:lnTo>
                    <a:pt x="0" y="154304"/>
                  </a:lnTo>
                  <a:lnTo>
                    <a:pt x="0" y="150494"/>
                  </a:lnTo>
                  <a:lnTo>
                    <a:pt x="18414" y="133349"/>
                  </a:lnTo>
                  <a:lnTo>
                    <a:pt x="33655" y="117474"/>
                  </a:lnTo>
                  <a:lnTo>
                    <a:pt x="62230" y="80644"/>
                  </a:lnTo>
                  <a:lnTo>
                    <a:pt x="71755" y="50164"/>
                  </a:lnTo>
                  <a:lnTo>
                    <a:pt x="71755" y="40639"/>
                  </a:lnTo>
                  <a:lnTo>
                    <a:pt x="68580" y="32384"/>
                  </a:lnTo>
                  <a:lnTo>
                    <a:pt x="62864" y="26034"/>
                  </a:lnTo>
                  <a:lnTo>
                    <a:pt x="56514" y="20319"/>
                  </a:lnTo>
                  <a:lnTo>
                    <a:pt x="49530" y="17144"/>
                  </a:lnTo>
                  <a:lnTo>
                    <a:pt x="41910" y="17144"/>
                  </a:lnTo>
                  <a:lnTo>
                    <a:pt x="34289" y="17144"/>
                  </a:lnTo>
                  <a:lnTo>
                    <a:pt x="8255" y="42544"/>
                  </a:lnTo>
                  <a:lnTo>
                    <a:pt x="4444" y="42544"/>
                  </a:lnTo>
                  <a:lnTo>
                    <a:pt x="24764" y="6349"/>
                  </a:lnTo>
                  <a:lnTo>
                    <a:pt x="39369" y="634"/>
                  </a:lnTo>
                  <a:lnTo>
                    <a:pt x="4762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1825" y="4378959"/>
              <a:ext cx="644525" cy="27558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29765" y="4404359"/>
              <a:ext cx="595630" cy="2260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4744719"/>
              <a:ext cx="212090" cy="2362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020" y="4773294"/>
              <a:ext cx="161289" cy="18351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96900" y="4753609"/>
              <a:ext cx="1116964" cy="27558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26110" y="4779644"/>
              <a:ext cx="1064894" cy="22606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0" y="4756784"/>
              <a:ext cx="129539" cy="22415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04720" y="4783836"/>
              <a:ext cx="77978" cy="17322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31340" y="4753609"/>
              <a:ext cx="556260" cy="27558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859279" y="4779644"/>
              <a:ext cx="506730" cy="22606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5119370"/>
              <a:ext cx="212090" cy="2362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020" y="5147945"/>
              <a:ext cx="161289" cy="1835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00075" y="5125720"/>
              <a:ext cx="10916285" cy="27876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6745" y="5154295"/>
              <a:ext cx="10868660" cy="22669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03250" y="5375275"/>
              <a:ext cx="3543300" cy="27559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31190" y="5401309"/>
              <a:ext cx="3493770" cy="22605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5" y="5737859"/>
              <a:ext cx="212090" cy="2362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14020" y="5766434"/>
              <a:ext cx="161289" cy="18351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0075" y="5747384"/>
              <a:ext cx="1208405" cy="27559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26745" y="5773420"/>
              <a:ext cx="1158875" cy="22605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0379" y="5750559"/>
              <a:ext cx="129539" cy="22415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98701" y="5777611"/>
              <a:ext cx="77978" cy="17259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25954" y="5747384"/>
              <a:ext cx="556259" cy="27559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53894" y="5773420"/>
              <a:ext cx="506730" cy="226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103" y="1361694"/>
            <a:ext cx="10528300" cy="5276850"/>
            <a:chOff x="832103" y="1361694"/>
            <a:chExt cx="10528300" cy="527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1367790"/>
              <a:ext cx="10515600" cy="5264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8199" y="1367790"/>
              <a:ext cx="10515600" cy="5264150"/>
            </a:xfrm>
            <a:custGeom>
              <a:avLst/>
              <a:gdLst/>
              <a:ahLst/>
              <a:cxnLst/>
              <a:rect l="l" t="t" r="r" b="b"/>
              <a:pathLst>
                <a:path w="10515600" h="5264150">
                  <a:moveTo>
                    <a:pt x="0" y="5264150"/>
                  </a:moveTo>
                  <a:lnTo>
                    <a:pt x="10515600" y="5264150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526415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5730" y="2617469"/>
              <a:ext cx="7236459" cy="1133475"/>
            </a:xfrm>
            <a:custGeom>
              <a:avLst/>
              <a:gdLst/>
              <a:ahLst/>
              <a:cxnLst/>
              <a:rect l="l" t="t" r="r" b="b"/>
              <a:pathLst>
                <a:path w="7236459" h="1133475">
                  <a:moveTo>
                    <a:pt x="660527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6605270" y="106680"/>
                  </a:lnTo>
                  <a:lnTo>
                    <a:pt x="6605270" y="0"/>
                  </a:lnTo>
                  <a:close/>
                </a:path>
                <a:path w="7236459" h="1133475">
                  <a:moveTo>
                    <a:pt x="7236460" y="1026795"/>
                  </a:moveTo>
                  <a:lnTo>
                    <a:pt x="1420495" y="1026795"/>
                  </a:lnTo>
                  <a:lnTo>
                    <a:pt x="1420495" y="1133475"/>
                  </a:lnTo>
                  <a:lnTo>
                    <a:pt x="7236460" y="1133475"/>
                  </a:lnTo>
                  <a:lnTo>
                    <a:pt x="7236460" y="1026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3538" y="1628089"/>
            <a:ext cx="7232650" cy="21082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433195" marR="5080" indent="-1421130">
              <a:lnSpc>
                <a:spcPts val="8040"/>
              </a:lnSpc>
              <a:spcBef>
                <a:spcPts val="515"/>
              </a:spcBef>
            </a:pPr>
            <a:r>
              <a:rPr sz="6950" b="1" i="1" spc="-270" dirty="0">
                <a:latin typeface="Georgia"/>
                <a:cs typeface="Georgia"/>
              </a:rPr>
              <a:t>CLEAN</a:t>
            </a:r>
            <a:r>
              <a:rPr sz="6950" b="1" i="1" spc="-105" dirty="0">
                <a:latin typeface="Georgia"/>
                <a:cs typeface="Georgia"/>
              </a:rPr>
              <a:t> </a:t>
            </a:r>
            <a:r>
              <a:rPr sz="6950" b="1" i="1" spc="-290" dirty="0">
                <a:latin typeface="Georgia"/>
                <a:cs typeface="Georgia"/>
              </a:rPr>
              <a:t>WATER </a:t>
            </a:r>
            <a:r>
              <a:rPr sz="6950" b="1" i="1" spc="-285" dirty="0">
                <a:latin typeface="Georgia"/>
                <a:cs typeface="Georgia"/>
              </a:rPr>
              <a:t> </a:t>
            </a:r>
            <a:r>
              <a:rPr sz="6950" b="1" i="1" spc="-520" dirty="0">
                <a:latin typeface="Georgia"/>
                <a:cs typeface="Georgia"/>
              </a:rPr>
              <a:t>BETTER</a:t>
            </a:r>
            <a:r>
              <a:rPr sz="6950" b="1" i="1" spc="680" dirty="0">
                <a:latin typeface="Georgia"/>
                <a:cs typeface="Georgia"/>
              </a:rPr>
              <a:t> </a:t>
            </a:r>
            <a:r>
              <a:rPr sz="6950" b="1" i="1" spc="-455" dirty="0">
                <a:latin typeface="Georgia"/>
                <a:cs typeface="Georgia"/>
              </a:rPr>
              <a:t>LIFE</a:t>
            </a:r>
            <a:endParaRPr sz="69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4232275"/>
            <a:ext cx="10140950" cy="14211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345"/>
              </a:spcBef>
            </a:pPr>
            <a:r>
              <a:rPr sz="2000" spc="105" dirty="0">
                <a:latin typeface="Cambria"/>
                <a:cs typeface="Cambria"/>
              </a:rPr>
              <a:t>The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sixth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sustainable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development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goal,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Clean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Water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and </a:t>
            </a:r>
            <a:r>
              <a:rPr sz="2000" spc="75" dirty="0">
                <a:latin typeface="Cambria"/>
                <a:cs typeface="Cambria"/>
              </a:rPr>
              <a:t>Sanitation,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is </a:t>
            </a:r>
            <a:r>
              <a:rPr sz="2000" spc="75" dirty="0">
                <a:latin typeface="Cambria"/>
                <a:cs typeface="Cambria"/>
              </a:rPr>
              <a:t>to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ensure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that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everyone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has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access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safe,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clean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water.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Everyone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has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right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healthy,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adequate,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physically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accessible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and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affordable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water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for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household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use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under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right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water 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security. </a:t>
            </a:r>
            <a:r>
              <a:rPr sz="2000" spc="100" dirty="0">
                <a:latin typeface="Cambria"/>
                <a:cs typeface="Cambria"/>
              </a:rPr>
              <a:t>Everywhere </a:t>
            </a:r>
            <a:r>
              <a:rPr sz="2000" spc="50" dirty="0">
                <a:latin typeface="Cambria"/>
                <a:cs typeface="Cambria"/>
              </a:rPr>
              <a:t>it </a:t>
            </a:r>
            <a:r>
              <a:rPr sz="2000" spc="60" dirty="0">
                <a:latin typeface="Cambria"/>
                <a:cs typeface="Cambria"/>
              </a:rPr>
              <a:t>is </a:t>
            </a:r>
            <a:r>
              <a:rPr sz="2000" spc="95" dirty="0">
                <a:latin typeface="Cambria"/>
                <a:cs typeface="Cambria"/>
              </a:rPr>
              <a:t>needed </a:t>
            </a:r>
            <a:r>
              <a:rPr sz="2000" spc="90" dirty="0">
                <a:latin typeface="Cambria"/>
                <a:cs typeface="Cambria"/>
              </a:rPr>
              <a:t>to </a:t>
            </a:r>
            <a:r>
              <a:rPr sz="2000" spc="105" dirty="0">
                <a:latin typeface="Cambria"/>
                <a:cs typeface="Cambria"/>
              </a:rPr>
              <a:t>be </a:t>
            </a:r>
            <a:r>
              <a:rPr sz="2000" spc="85" dirty="0">
                <a:latin typeface="Cambria"/>
                <a:cs typeface="Cambria"/>
              </a:rPr>
              <a:t>clean </a:t>
            </a:r>
            <a:r>
              <a:rPr sz="2000" spc="100" dirty="0">
                <a:latin typeface="Cambria"/>
                <a:cs typeface="Cambria"/>
              </a:rPr>
              <a:t>and </a:t>
            </a:r>
            <a:r>
              <a:rPr sz="2000" spc="80" dirty="0">
                <a:latin typeface="Cambria"/>
                <a:cs typeface="Cambria"/>
              </a:rPr>
              <a:t>pollutant </a:t>
            </a:r>
            <a:r>
              <a:rPr sz="2000" spc="85" dirty="0">
                <a:latin typeface="Cambria"/>
                <a:cs typeface="Cambria"/>
              </a:rPr>
              <a:t>free </a:t>
            </a:r>
            <a:r>
              <a:rPr sz="2000" spc="90" dirty="0">
                <a:latin typeface="Cambria"/>
                <a:cs typeface="Cambria"/>
              </a:rPr>
              <a:t>environment, </a:t>
            </a:r>
            <a:r>
              <a:rPr sz="2000" spc="85" dirty="0">
                <a:latin typeface="Cambria"/>
                <a:cs typeface="Cambria"/>
              </a:rPr>
              <a:t>so </a:t>
            </a:r>
            <a:r>
              <a:rPr sz="2000" spc="90" dirty="0">
                <a:latin typeface="Cambria"/>
                <a:cs typeface="Cambria"/>
              </a:rPr>
              <a:t> everyone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can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have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better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life.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1275715"/>
            <a:chOff x="0" y="0"/>
            <a:chExt cx="12192000" cy="12757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11899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2545" y="0"/>
              <a:ext cx="4481830" cy="12757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112522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40529" y="148793"/>
            <a:ext cx="3711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957580"/>
            <a:chOff x="-6095" y="0"/>
            <a:chExt cx="12204700" cy="957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9448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944880"/>
            </a:xfrm>
            <a:custGeom>
              <a:avLst/>
              <a:gdLst/>
              <a:ahLst/>
              <a:cxnLst/>
              <a:rect l="l" t="t" r="r" b="b"/>
              <a:pathLst>
                <a:path w="12192000" h="944880">
                  <a:moveTo>
                    <a:pt x="0" y="944879"/>
                  </a:moveTo>
                  <a:lnTo>
                    <a:pt x="12192000" y="944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944879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2380" y="97155"/>
              <a:ext cx="755650" cy="685800"/>
            </a:xfrm>
            <a:custGeom>
              <a:avLst/>
              <a:gdLst/>
              <a:ahLst/>
              <a:cxnLst/>
              <a:rect l="l" t="t" r="r" b="b"/>
              <a:pathLst>
                <a:path w="755650" h="685800">
                  <a:moveTo>
                    <a:pt x="377825" y="0"/>
                  </a:moveTo>
                  <a:lnTo>
                    <a:pt x="0" y="342900"/>
                  </a:lnTo>
                  <a:lnTo>
                    <a:pt x="377825" y="685800"/>
                  </a:lnTo>
                  <a:lnTo>
                    <a:pt x="755649" y="342900"/>
                  </a:lnTo>
                  <a:lnTo>
                    <a:pt x="377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2380" y="97155"/>
              <a:ext cx="755650" cy="685800"/>
            </a:xfrm>
            <a:custGeom>
              <a:avLst/>
              <a:gdLst/>
              <a:ahLst/>
              <a:cxnLst/>
              <a:rect l="l" t="t" r="r" b="b"/>
              <a:pathLst>
                <a:path w="755650" h="685800">
                  <a:moveTo>
                    <a:pt x="0" y="342900"/>
                  </a:moveTo>
                  <a:lnTo>
                    <a:pt x="377825" y="0"/>
                  </a:lnTo>
                  <a:lnTo>
                    <a:pt x="755649" y="342900"/>
                  </a:lnTo>
                  <a:lnTo>
                    <a:pt x="377825" y="685800"/>
                  </a:lnTo>
                  <a:lnTo>
                    <a:pt x="0" y="342900"/>
                  </a:lnTo>
                  <a:close/>
                </a:path>
              </a:pathLst>
            </a:custGeom>
            <a:ln w="18288">
              <a:solidFill>
                <a:srgbClr val="0D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999" y="130809"/>
              <a:ext cx="755650" cy="685800"/>
            </a:xfrm>
            <a:custGeom>
              <a:avLst/>
              <a:gdLst/>
              <a:ahLst/>
              <a:cxnLst/>
              <a:rect l="l" t="t" r="r" b="b"/>
              <a:pathLst>
                <a:path w="755650" h="685800">
                  <a:moveTo>
                    <a:pt x="377825" y="0"/>
                  </a:moveTo>
                  <a:lnTo>
                    <a:pt x="0" y="342900"/>
                  </a:lnTo>
                  <a:lnTo>
                    <a:pt x="377825" y="685800"/>
                  </a:lnTo>
                  <a:lnTo>
                    <a:pt x="755650" y="342900"/>
                  </a:lnTo>
                  <a:lnTo>
                    <a:pt x="377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62999" y="130809"/>
              <a:ext cx="755650" cy="685800"/>
            </a:xfrm>
            <a:custGeom>
              <a:avLst/>
              <a:gdLst/>
              <a:ahLst/>
              <a:cxnLst/>
              <a:rect l="l" t="t" r="r" b="b"/>
              <a:pathLst>
                <a:path w="755650" h="685800">
                  <a:moveTo>
                    <a:pt x="0" y="342900"/>
                  </a:moveTo>
                  <a:lnTo>
                    <a:pt x="377825" y="0"/>
                  </a:lnTo>
                  <a:lnTo>
                    <a:pt x="755650" y="342900"/>
                  </a:lnTo>
                  <a:lnTo>
                    <a:pt x="377825" y="685800"/>
                  </a:lnTo>
                  <a:lnTo>
                    <a:pt x="0" y="342900"/>
                  </a:lnTo>
                  <a:close/>
                </a:path>
              </a:pathLst>
            </a:custGeom>
            <a:ln w="18288">
              <a:solidFill>
                <a:srgbClr val="0D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07916" y="72593"/>
            <a:ext cx="43789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Literature</a:t>
            </a:r>
            <a:r>
              <a:rPr spc="-8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0" y="1155319"/>
            <a:ext cx="595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357505" algn="l"/>
              </a:tabLst>
            </a:pPr>
            <a:r>
              <a:rPr sz="1800" b="1" spc="-65" dirty="0">
                <a:latin typeface="Arial"/>
                <a:cs typeface="Arial"/>
              </a:rPr>
              <a:t>IMPORTANCE</a:t>
            </a:r>
            <a:r>
              <a:rPr sz="1800" b="1" spc="14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OF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CLEAN</a:t>
            </a:r>
            <a:r>
              <a:rPr sz="1800" b="1" spc="13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WATER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AND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SANITATION: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3215" y="1658492"/>
            <a:ext cx="60178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870" algn="l"/>
                <a:tab pos="357505" algn="l"/>
              </a:tabLst>
            </a:pPr>
            <a:r>
              <a:rPr sz="1800" dirty="0">
                <a:latin typeface="Microsoft Sans Serif"/>
                <a:cs typeface="Microsoft Sans Serif"/>
              </a:rPr>
              <a:t>Global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monitoring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report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water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supply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sanitation.</a:t>
            </a:r>
            <a:endParaRPr sz="1800">
              <a:latin typeface="Microsoft Sans Serif"/>
              <a:cs typeface="Microsoft Sans Serif"/>
            </a:endParaRPr>
          </a:p>
          <a:p>
            <a:pPr marL="317500" indent="-287655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18135" algn="l"/>
              </a:tabLst>
            </a:pPr>
            <a:r>
              <a:rPr sz="1800" dirty="0">
                <a:latin typeface="Microsoft Sans Serif"/>
                <a:cs typeface="Microsoft Sans Serif"/>
              </a:rPr>
              <a:t>Safe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drinking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water: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human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right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clean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water.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12700" y="2350465"/>
            <a:ext cx="135255" cy="52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5" dirty="0">
                <a:latin typeface="Microsoft Sans Serif"/>
                <a:cs typeface="Microsoft Sans Serif"/>
              </a:rPr>
              <a:t> 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7976" y="2668015"/>
            <a:ext cx="4852035" cy="13576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70"/>
              </a:spcBef>
              <a:buFont typeface="Wingdings"/>
              <a:buChar char=""/>
              <a:tabLst>
                <a:tab pos="299720" algn="l"/>
              </a:tabLst>
            </a:pPr>
            <a:r>
              <a:rPr sz="1800" b="1" spc="-70" dirty="0">
                <a:latin typeface="Arial"/>
                <a:cs typeface="Arial"/>
              </a:rPr>
              <a:t>GLOBAL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WATER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CRISIS:</a:t>
            </a:r>
            <a:endParaRPr sz="1800">
              <a:latin typeface="Arial"/>
              <a:cs typeface="Arial"/>
            </a:endParaRPr>
          </a:p>
          <a:p>
            <a:pPr marL="332740" indent="-287655">
              <a:lnSpc>
                <a:spcPct val="100000"/>
              </a:lnSpc>
              <a:spcBef>
                <a:spcPts val="1275"/>
              </a:spcBef>
              <a:buFont typeface="Courier New"/>
              <a:buChar char="o"/>
              <a:tabLst>
                <a:tab pos="333375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united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nation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world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development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report.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351155" indent="-290830">
              <a:lnSpc>
                <a:spcPct val="100000"/>
              </a:lnSpc>
              <a:spcBef>
                <a:spcPts val="1465"/>
              </a:spcBef>
              <a:buFont typeface="Courier New"/>
              <a:buChar char="o"/>
              <a:tabLst>
                <a:tab pos="35179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shared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responsibility.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12700" y="3991102"/>
            <a:ext cx="92710" cy="117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8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2245"/>
              </a:lnSpc>
            </a:pPr>
            <a:r>
              <a:rPr sz="2000" spc="-5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68" y="5268848"/>
            <a:ext cx="59067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Literature </a:t>
            </a:r>
            <a:r>
              <a:rPr sz="1800" spc="-5" dirty="0">
                <a:latin typeface="Microsoft Sans Serif"/>
                <a:cs typeface="Microsoft Sans Serif"/>
              </a:rPr>
              <a:t>review explores the </a:t>
            </a:r>
            <a:r>
              <a:rPr sz="1800" dirty="0">
                <a:latin typeface="Microsoft Sans Serif"/>
                <a:cs typeface="Microsoft Sans Serif"/>
              </a:rPr>
              <a:t>key academics, </a:t>
            </a:r>
            <a:r>
              <a:rPr sz="1800" spc="-5" dirty="0">
                <a:latin typeface="Microsoft Sans Serif"/>
                <a:cs typeface="Microsoft Sans Serif"/>
              </a:rPr>
              <a:t>institutional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policy-related </a:t>
            </a:r>
            <a:r>
              <a:rPr sz="1800" spc="-5" dirty="0">
                <a:latin typeface="Microsoft Sans Serif"/>
                <a:cs typeface="Microsoft Sans Serif"/>
              </a:rPr>
              <a:t>publication that will inform </a:t>
            </a:r>
            <a:r>
              <a:rPr sz="1800" spc="5" dirty="0">
                <a:latin typeface="Microsoft Sans Serif"/>
                <a:cs typeface="Microsoft Sans Serif"/>
              </a:rPr>
              <a:t>the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development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Clean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Water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Sanitation.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7976" y="4317619"/>
            <a:ext cx="516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299720" algn="l"/>
              </a:tabLst>
            </a:pPr>
            <a:r>
              <a:rPr sz="1800" b="1" spc="-75" dirty="0">
                <a:latin typeface="Arial"/>
                <a:cs typeface="Arial"/>
              </a:rPr>
              <a:t>THE</a:t>
            </a:r>
            <a:r>
              <a:rPr sz="1800" b="1" spc="13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IMPACT</a:t>
            </a:r>
            <a:r>
              <a:rPr sz="1800" b="1" spc="16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OF</a:t>
            </a:r>
            <a:r>
              <a:rPr sz="1800" b="1" spc="18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UNSAFE</a:t>
            </a:r>
            <a:r>
              <a:rPr sz="1800" b="1" spc="14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WATER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AND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POOR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SANITATION: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5032" y="5076825"/>
            <a:ext cx="5696585" cy="5530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56540" marR="5080" indent="-244475">
              <a:lnSpc>
                <a:spcPts val="1989"/>
              </a:lnSpc>
              <a:spcBef>
                <a:spcPts val="305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130" dirty="0">
                <a:latin typeface="Courier New"/>
                <a:cs typeface="Courier New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Water,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sanitation</a:t>
            </a:r>
            <a:r>
              <a:rPr sz="1800" spc="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hygiene(WASH)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Healthcare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Facilities.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4823" y="5592267"/>
            <a:ext cx="812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 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3320" y="5842203"/>
            <a:ext cx="5297170" cy="5626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4325" marR="5080" indent="-302260">
              <a:lnSpc>
                <a:spcPts val="207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o </a:t>
            </a:r>
            <a:r>
              <a:rPr sz="1800" dirty="0">
                <a:latin typeface="Microsoft Sans Serif"/>
                <a:cs typeface="Microsoft Sans Serif"/>
              </a:rPr>
              <a:t>Water </a:t>
            </a:r>
            <a:r>
              <a:rPr sz="1800" spc="-5" dirty="0">
                <a:latin typeface="Microsoft Sans Serif"/>
                <a:cs typeface="Microsoft Sans Serif"/>
              </a:rPr>
              <a:t>Related Disease: Environment and Public </a:t>
            </a:r>
            <a:r>
              <a:rPr sz="1800" dirty="0">
                <a:latin typeface="Microsoft Sans Serif"/>
                <a:cs typeface="Microsoft Sans Serif"/>
              </a:rPr>
              <a:t> Health</a:t>
            </a:r>
            <a:r>
              <a:rPr sz="1800" spc="-5" dirty="0">
                <a:latin typeface="Microsoft Sans Serif"/>
                <a:cs typeface="Microsoft Sans Serif"/>
              </a:rPr>
              <a:t> Perspective.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25" y="1011427"/>
            <a:ext cx="5934075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6" y="0"/>
            <a:ext cx="12195810" cy="6858000"/>
            <a:chOff x="-3556" y="0"/>
            <a:chExt cx="1219581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0102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289" y="0"/>
              <a:ext cx="6807834" cy="11842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944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8050" y="953769"/>
              <a:ext cx="3663950" cy="2971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1435" y="3867782"/>
              <a:ext cx="4520565" cy="29902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090032"/>
              <a:ext cx="4191000" cy="27679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9" y="1082039"/>
              <a:ext cx="3377565" cy="8597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39" y="1082039"/>
              <a:ext cx="3376929" cy="859790"/>
            </a:xfrm>
            <a:custGeom>
              <a:avLst/>
              <a:gdLst/>
              <a:ahLst/>
              <a:cxnLst/>
              <a:rect l="l" t="t" r="r" b="b"/>
              <a:pathLst>
                <a:path w="3376929" h="859789">
                  <a:moveTo>
                    <a:pt x="0" y="0"/>
                  </a:moveTo>
                  <a:lnTo>
                    <a:pt x="2947035" y="0"/>
                  </a:lnTo>
                  <a:lnTo>
                    <a:pt x="3376930" y="429895"/>
                  </a:lnTo>
                  <a:lnTo>
                    <a:pt x="2947035" y="859789"/>
                  </a:lnTo>
                  <a:lnTo>
                    <a:pt x="0" y="85978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4840" y="1743075"/>
              <a:ext cx="4087494" cy="9448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34840" y="1743075"/>
              <a:ext cx="4087495" cy="944880"/>
            </a:xfrm>
            <a:custGeom>
              <a:avLst/>
              <a:gdLst/>
              <a:ahLst/>
              <a:cxnLst/>
              <a:rect l="l" t="t" r="r" b="b"/>
              <a:pathLst>
                <a:path w="4087495" h="944880">
                  <a:moveTo>
                    <a:pt x="4087494" y="0"/>
                  </a:moveTo>
                  <a:lnTo>
                    <a:pt x="472439" y="0"/>
                  </a:lnTo>
                  <a:lnTo>
                    <a:pt x="0" y="472439"/>
                  </a:lnTo>
                  <a:lnTo>
                    <a:pt x="472439" y="944879"/>
                  </a:lnTo>
                  <a:lnTo>
                    <a:pt x="4087494" y="944879"/>
                  </a:lnTo>
                  <a:lnTo>
                    <a:pt x="4087494" y="0"/>
                  </a:lnTo>
                  <a:close/>
                </a:path>
              </a:pathLst>
            </a:custGeom>
            <a:ln w="12191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39" y="2840354"/>
              <a:ext cx="3716020" cy="9448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39" y="2840354"/>
              <a:ext cx="3715385" cy="944880"/>
            </a:xfrm>
            <a:custGeom>
              <a:avLst/>
              <a:gdLst/>
              <a:ahLst/>
              <a:cxnLst/>
              <a:rect l="l" t="t" r="r" b="b"/>
              <a:pathLst>
                <a:path w="3715385" h="944879">
                  <a:moveTo>
                    <a:pt x="0" y="0"/>
                  </a:moveTo>
                  <a:lnTo>
                    <a:pt x="3242945" y="0"/>
                  </a:lnTo>
                  <a:lnTo>
                    <a:pt x="3715385" y="472440"/>
                  </a:lnTo>
                  <a:lnTo>
                    <a:pt x="3242945" y="944880"/>
                  </a:lnTo>
                  <a:lnTo>
                    <a:pt x="0" y="94488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9304" y="3983354"/>
              <a:ext cx="3072764" cy="8566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99304" y="3983354"/>
              <a:ext cx="3072765" cy="855980"/>
            </a:xfrm>
            <a:custGeom>
              <a:avLst/>
              <a:gdLst/>
              <a:ahLst/>
              <a:cxnLst/>
              <a:rect l="l" t="t" r="r" b="b"/>
              <a:pathLst>
                <a:path w="3072765" h="855979">
                  <a:moveTo>
                    <a:pt x="3072765" y="0"/>
                  </a:moveTo>
                  <a:lnTo>
                    <a:pt x="428625" y="0"/>
                  </a:lnTo>
                  <a:lnTo>
                    <a:pt x="0" y="427990"/>
                  </a:lnTo>
                  <a:lnTo>
                    <a:pt x="428625" y="855980"/>
                  </a:lnTo>
                  <a:lnTo>
                    <a:pt x="3072765" y="855980"/>
                  </a:lnTo>
                  <a:lnTo>
                    <a:pt x="3072765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0999" y="5577840"/>
              <a:ext cx="2792095" cy="8597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90999" y="5577840"/>
              <a:ext cx="2792095" cy="859790"/>
            </a:xfrm>
            <a:custGeom>
              <a:avLst/>
              <a:gdLst/>
              <a:ahLst/>
              <a:cxnLst/>
              <a:rect l="l" t="t" r="r" b="b"/>
              <a:pathLst>
                <a:path w="2792095" h="859789">
                  <a:moveTo>
                    <a:pt x="0" y="0"/>
                  </a:moveTo>
                  <a:lnTo>
                    <a:pt x="2362200" y="0"/>
                  </a:lnTo>
                  <a:lnTo>
                    <a:pt x="2792095" y="429895"/>
                  </a:lnTo>
                  <a:lnTo>
                    <a:pt x="2362200" y="859790"/>
                  </a:lnTo>
                  <a:lnTo>
                    <a:pt x="0" y="85979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32557" y="69545"/>
            <a:ext cx="63303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Objective</a:t>
            </a:r>
            <a:r>
              <a:rPr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Project:-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62787" y="1350390"/>
            <a:ext cx="218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RAISE</a:t>
            </a:r>
            <a:r>
              <a:rPr sz="1800" b="1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AWARENESS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2217" y="2055114"/>
            <a:ext cx="355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Provide</a:t>
            </a:r>
            <a:r>
              <a:rPr sz="18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</a:t>
            </a:r>
            <a:r>
              <a:rPr sz="1800" b="1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800" b="1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084" y="3155696"/>
            <a:ext cx="310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Promote</a:t>
            </a:r>
            <a:r>
              <a:rPr sz="1800" b="1" u="heavy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Sustainable</a:t>
            </a:r>
            <a:r>
              <a:rPr sz="1800" b="1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4826" y="4253610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Facilitate</a:t>
            </a:r>
            <a:r>
              <a:rPr sz="1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Collaboration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8858" y="5851347"/>
            <a:ext cx="179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Encourage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88125"/>
            <a:chOff x="0" y="0"/>
            <a:chExt cx="12192000" cy="6588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2026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9104" y="0"/>
              <a:ext cx="6188710" cy="1281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495" y="1307464"/>
              <a:ext cx="11562080" cy="52806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04165"/>
              <a:ext cx="12192000" cy="655955"/>
            </a:xfrm>
            <a:custGeom>
              <a:avLst/>
              <a:gdLst/>
              <a:ahLst/>
              <a:cxnLst/>
              <a:rect l="l" t="t" r="r" b="b"/>
              <a:pathLst>
                <a:path w="12192000" h="655955">
                  <a:moveTo>
                    <a:pt x="0" y="0"/>
                  </a:moveTo>
                  <a:lnTo>
                    <a:pt x="0" y="655624"/>
                  </a:lnTo>
                  <a:lnTo>
                    <a:pt x="12191999" y="655624"/>
                  </a:lnTo>
                  <a:lnTo>
                    <a:pt x="12191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4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3660" y="167081"/>
            <a:ext cx="54279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Why It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Is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Important </a:t>
            </a:r>
            <a:r>
              <a:rPr dirty="0">
                <a:solidFill>
                  <a:srgbClr val="FFFFFF"/>
                </a:solidFill>
              </a:rPr>
              <a:t>:-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12700" y="1585616"/>
            <a:ext cx="10962005" cy="447421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55"/>
              </a:spcBef>
            </a:pPr>
            <a:r>
              <a:rPr sz="2400" b="1" spc="-130" dirty="0">
                <a:solidFill>
                  <a:srgbClr val="0E4660"/>
                </a:solidFill>
                <a:latin typeface="Arial"/>
                <a:cs typeface="Arial"/>
              </a:rPr>
              <a:t>Providing</a:t>
            </a:r>
            <a:r>
              <a:rPr sz="2400" b="1" dirty="0">
                <a:solidFill>
                  <a:srgbClr val="0E4660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E4660"/>
                </a:solidFill>
                <a:latin typeface="Arial"/>
                <a:cs typeface="Arial"/>
              </a:rPr>
              <a:t>Practical</a:t>
            </a:r>
            <a:r>
              <a:rPr sz="2400" b="1" spc="-15" dirty="0">
                <a:solidFill>
                  <a:srgbClr val="0E4660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E4660"/>
                </a:solidFill>
                <a:latin typeface="Arial"/>
                <a:cs typeface="Arial"/>
              </a:rPr>
              <a:t>Solutions</a:t>
            </a:r>
            <a:r>
              <a:rPr sz="2400" b="1" spc="-10" dirty="0">
                <a:solidFill>
                  <a:srgbClr val="0E4660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E466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81000" marR="513715">
              <a:lnSpc>
                <a:spcPct val="131000"/>
              </a:lnSpc>
              <a:spcBef>
                <a:spcPts val="45"/>
              </a:spcBef>
            </a:pPr>
            <a:r>
              <a:rPr sz="2000" spc="-1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webite </a:t>
            </a:r>
            <a:r>
              <a:rPr sz="2000" spc="5" dirty="0">
                <a:latin typeface="Microsoft Sans Serif"/>
                <a:cs typeface="Microsoft Sans Serif"/>
              </a:rPr>
              <a:t>will </a:t>
            </a:r>
            <a:r>
              <a:rPr sz="2000" spc="-10" dirty="0">
                <a:latin typeface="Microsoft Sans Serif"/>
                <a:cs typeface="Microsoft Sans Serif"/>
              </a:rPr>
              <a:t>offer </a:t>
            </a:r>
            <a:r>
              <a:rPr sz="2000" spc="-5" dirty="0">
                <a:latin typeface="Microsoft Sans Serif"/>
                <a:cs typeface="Microsoft Sans Serif"/>
              </a:rPr>
              <a:t>easy </a:t>
            </a:r>
            <a:r>
              <a:rPr sz="2000" dirty="0">
                <a:latin typeface="Microsoft Sans Serif"/>
                <a:cs typeface="Microsoft Sans Serif"/>
              </a:rPr>
              <a:t>to follow </a:t>
            </a:r>
            <a:r>
              <a:rPr sz="2000" spc="-5" dirty="0">
                <a:latin typeface="Microsoft Sans Serif"/>
                <a:cs typeface="Microsoft Sans Serif"/>
              </a:rPr>
              <a:t>guidelines for </a:t>
            </a:r>
            <a:r>
              <a:rPr sz="2000" dirty="0">
                <a:latin typeface="Microsoft Sans Serif"/>
                <a:cs typeface="Microsoft Sans Serif"/>
              </a:rPr>
              <a:t>conserving </a:t>
            </a:r>
            <a:r>
              <a:rPr sz="2000" spc="-10" dirty="0">
                <a:latin typeface="Microsoft Sans Serif"/>
                <a:cs typeface="Microsoft Sans Serif"/>
              </a:rPr>
              <a:t>water at </a:t>
            </a:r>
            <a:r>
              <a:rPr sz="2000" spc="-5" dirty="0">
                <a:latin typeface="Microsoft Sans Serif"/>
                <a:cs typeface="Microsoft Sans Serif"/>
              </a:rPr>
              <a:t>home, </a:t>
            </a:r>
            <a:r>
              <a:rPr sz="2000" dirty="0">
                <a:latin typeface="Microsoft Sans Serif"/>
                <a:cs typeface="Microsoft Sans Serif"/>
              </a:rPr>
              <a:t>schools, </a:t>
            </a:r>
            <a:r>
              <a:rPr sz="2000" spc="-1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 workplaces,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encouraging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sustainable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practices.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515"/>
              </a:lnSpc>
            </a:pPr>
            <a:r>
              <a:rPr sz="2200" dirty="0">
                <a:latin typeface="Microsoft Sans Serif"/>
                <a:cs typeface="Microsoft Sans Serif"/>
              </a:rPr>
              <a:t> </a:t>
            </a:r>
            <a:endParaRPr sz="2200">
              <a:latin typeface="Microsoft Sans Serif"/>
              <a:cs typeface="Microsoft Sans Serif"/>
            </a:endParaRPr>
          </a:p>
          <a:p>
            <a:pPr marL="381000">
              <a:lnSpc>
                <a:spcPct val="100000"/>
              </a:lnSpc>
              <a:spcBef>
                <a:spcPts val="1365"/>
              </a:spcBef>
            </a:pPr>
            <a:r>
              <a:rPr sz="2300" b="1" spc="-135" dirty="0">
                <a:solidFill>
                  <a:srgbClr val="0E4660"/>
                </a:solidFill>
                <a:latin typeface="Arial"/>
                <a:cs typeface="Arial"/>
              </a:rPr>
              <a:t>Connecting</a:t>
            </a:r>
            <a:r>
              <a:rPr sz="2300" b="1" spc="155" dirty="0">
                <a:solidFill>
                  <a:srgbClr val="0E4660"/>
                </a:solidFill>
                <a:latin typeface="Arial"/>
                <a:cs typeface="Arial"/>
              </a:rPr>
              <a:t> </a:t>
            </a:r>
            <a:r>
              <a:rPr sz="2300" b="1" spc="-135" dirty="0">
                <a:solidFill>
                  <a:srgbClr val="0E4660"/>
                </a:solidFill>
                <a:latin typeface="Arial"/>
                <a:cs typeface="Arial"/>
              </a:rPr>
              <a:t>Users</a:t>
            </a:r>
            <a:r>
              <a:rPr sz="2300" b="1" spc="90" dirty="0">
                <a:solidFill>
                  <a:srgbClr val="0E4660"/>
                </a:solidFill>
                <a:latin typeface="Arial"/>
                <a:cs typeface="Arial"/>
              </a:rPr>
              <a:t> </a:t>
            </a:r>
            <a:r>
              <a:rPr sz="2300" b="1" spc="-160" dirty="0">
                <a:solidFill>
                  <a:srgbClr val="0E4660"/>
                </a:solidFill>
                <a:latin typeface="Arial"/>
                <a:cs typeface="Arial"/>
              </a:rPr>
              <a:t>To</a:t>
            </a:r>
            <a:r>
              <a:rPr sz="2300" b="1" spc="165" dirty="0">
                <a:solidFill>
                  <a:srgbClr val="0E4660"/>
                </a:solidFill>
                <a:latin typeface="Arial"/>
                <a:cs typeface="Arial"/>
              </a:rPr>
              <a:t> </a:t>
            </a:r>
            <a:r>
              <a:rPr sz="2300" b="1" spc="-140" dirty="0">
                <a:solidFill>
                  <a:srgbClr val="0E4660"/>
                </a:solidFill>
                <a:latin typeface="Arial"/>
                <a:cs typeface="Arial"/>
              </a:rPr>
              <a:t>Resources</a:t>
            </a:r>
            <a:r>
              <a:rPr sz="2300" b="1" spc="105" dirty="0">
                <a:solidFill>
                  <a:srgbClr val="0E4660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0E4660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381000" marR="5080">
              <a:lnSpc>
                <a:spcPts val="2210"/>
              </a:lnSpc>
              <a:spcBef>
                <a:spcPts val="965"/>
              </a:spcBef>
            </a:pPr>
            <a:r>
              <a:rPr sz="2000" dirty="0">
                <a:latin typeface="Microsoft Sans Serif"/>
                <a:cs typeface="Microsoft Sans Serif"/>
              </a:rPr>
              <a:t>Access </a:t>
            </a:r>
            <a:r>
              <a:rPr sz="2000" spc="-5" dirty="0">
                <a:latin typeface="Microsoft Sans Serif"/>
                <a:cs typeface="Microsoft Sans Serif"/>
              </a:rPr>
              <a:t>to </a:t>
            </a:r>
            <a:r>
              <a:rPr sz="2000" dirty="0">
                <a:latin typeface="Microsoft Sans Serif"/>
                <a:cs typeface="Microsoft Sans Serif"/>
              </a:rPr>
              <a:t>tools </a:t>
            </a:r>
            <a:r>
              <a:rPr sz="2000" spc="-1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calculators </a:t>
            </a:r>
            <a:r>
              <a:rPr sz="2000" spc="-10" dirty="0">
                <a:latin typeface="Microsoft Sans Serif"/>
                <a:cs typeface="Microsoft Sans Serif"/>
              </a:rPr>
              <a:t>: </a:t>
            </a:r>
            <a:r>
              <a:rPr sz="2000" dirty="0">
                <a:latin typeface="Microsoft Sans Serif"/>
                <a:cs typeface="Microsoft Sans Serif"/>
              </a:rPr>
              <a:t>Interactive tools </a:t>
            </a:r>
            <a:r>
              <a:rPr sz="2000" spc="-5" dirty="0">
                <a:latin typeface="Microsoft Sans Serif"/>
                <a:cs typeface="Microsoft Sans Serif"/>
              </a:rPr>
              <a:t>such as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" dirty="0">
                <a:latin typeface="Microsoft Sans Serif"/>
                <a:cs typeface="Microsoft Sans Serif"/>
              </a:rPr>
              <a:t>water footprint calculator can help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individuals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and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organizaton track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reduce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their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water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usage.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470"/>
              </a:lnSpc>
            </a:pPr>
            <a:r>
              <a:rPr sz="2200" dirty="0">
                <a:latin typeface="Microsoft Sans Serif"/>
                <a:cs typeface="Microsoft Sans Serif"/>
              </a:rPr>
              <a:t> </a:t>
            </a:r>
            <a:endParaRPr sz="2200">
              <a:latin typeface="Microsoft Sans Serif"/>
              <a:cs typeface="Microsoft Sans Serif"/>
            </a:endParaRPr>
          </a:p>
          <a:p>
            <a:pPr marL="381000">
              <a:lnSpc>
                <a:spcPct val="100000"/>
              </a:lnSpc>
              <a:spcBef>
                <a:spcPts val="1675"/>
              </a:spcBef>
            </a:pPr>
            <a:r>
              <a:rPr sz="2300" b="1" spc="-130" dirty="0">
                <a:solidFill>
                  <a:srgbClr val="155F82"/>
                </a:solidFill>
                <a:latin typeface="Arial"/>
                <a:cs typeface="Arial"/>
              </a:rPr>
              <a:t>Helping</a:t>
            </a:r>
            <a:r>
              <a:rPr sz="2300" b="1" spc="125" dirty="0">
                <a:solidFill>
                  <a:srgbClr val="155F82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155F82"/>
                </a:solidFill>
                <a:latin typeface="Arial"/>
                <a:cs typeface="Arial"/>
              </a:rPr>
              <a:t>with</a:t>
            </a:r>
            <a:r>
              <a:rPr sz="2300" b="1" spc="110" dirty="0">
                <a:solidFill>
                  <a:srgbClr val="155F82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155F82"/>
                </a:solidFill>
                <a:latin typeface="Arial"/>
                <a:cs typeface="Arial"/>
              </a:rPr>
              <a:t>Disaster</a:t>
            </a:r>
            <a:r>
              <a:rPr sz="2300" b="1" spc="90" dirty="0">
                <a:solidFill>
                  <a:srgbClr val="155F82"/>
                </a:solidFill>
                <a:latin typeface="Arial"/>
                <a:cs typeface="Arial"/>
              </a:rPr>
              <a:t> </a:t>
            </a:r>
            <a:r>
              <a:rPr sz="2300" b="1" spc="-145" dirty="0">
                <a:solidFill>
                  <a:srgbClr val="155F82"/>
                </a:solidFill>
                <a:latin typeface="Arial"/>
                <a:cs typeface="Arial"/>
              </a:rPr>
              <a:t>and</a:t>
            </a:r>
            <a:r>
              <a:rPr sz="2300" b="1" spc="155" dirty="0">
                <a:solidFill>
                  <a:srgbClr val="155F82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155F82"/>
                </a:solidFill>
                <a:latin typeface="Arial"/>
                <a:cs typeface="Arial"/>
              </a:rPr>
              <a:t>Crisis</a:t>
            </a:r>
            <a:r>
              <a:rPr sz="2300" b="1" spc="130" dirty="0">
                <a:solidFill>
                  <a:srgbClr val="155F82"/>
                </a:solidFill>
                <a:latin typeface="Arial"/>
                <a:cs typeface="Arial"/>
              </a:rPr>
              <a:t> </a:t>
            </a:r>
            <a:r>
              <a:rPr sz="2300" b="1" spc="-150" dirty="0">
                <a:solidFill>
                  <a:srgbClr val="155F82"/>
                </a:solidFill>
                <a:latin typeface="Arial"/>
                <a:cs typeface="Arial"/>
              </a:rPr>
              <a:t>Management</a:t>
            </a:r>
            <a:r>
              <a:rPr sz="2300" b="1" spc="170" dirty="0">
                <a:solidFill>
                  <a:srgbClr val="155F82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155F82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381000" marR="349885">
              <a:lnSpc>
                <a:spcPct val="135600"/>
              </a:lnSpc>
              <a:spcBef>
                <a:spcPts val="70"/>
              </a:spcBef>
            </a:pPr>
            <a:r>
              <a:rPr sz="1800" dirty="0">
                <a:latin typeface="Microsoft Sans Serif"/>
                <a:cs typeface="Microsoft Sans Serif"/>
              </a:rPr>
              <a:t>Emergency water solutions : Provide </a:t>
            </a:r>
            <a:r>
              <a:rPr sz="1800" spc="-5" dirty="0">
                <a:latin typeface="Microsoft Sans Serif"/>
                <a:cs typeface="Microsoft Sans Serif"/>
              </a:rPr>
              <a:t>informations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dirty="0">
                <a:latin typeface="Microsoft Sans Serif"/>
                <a:cs typeface="Microsoft Sans Serif"/>
              </a:rPr>
              <a:t>emergency clean water </a:t>
            </a:r>
            <a:r>
              <a:rPr sz="1800" spc="-5" dirty="0">
                <a:latin typeface="Microsoft Sans Serif"/>
                <a:cs typeface="Microsoft Sans Serif"/>
              </a:rPr>
              <a:t>solutions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10" dirty="0">
                <a:latin typeface="Microsoft Sans Serif"/>
                <a:cs typeface="Microsoft Sans Serif"/>
              </a:rPr>
              <a:t>help </a:t>
            </a:r>
            <a:r>
              <a:rPr sz="1800" spc="-5" dirty="0">
                <a:latin typeface="Microsoft Sans Serif"/>
                <a:cs typeface="Microsoft Sans Serif"/>
              </a:rPr>
              <a:t>people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during natural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disasters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 </a:t>
            </a:r>
            <a:r>
              <a:rPr sz="1800" spc="-5" dirty="0">
                <a:latin typeface="Microsoft Sans Serif"/>
                <a:cs typeface="Microsoft Sans Serif"/>
              </a:rPr>
              <a:t>humanitarian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crises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where</a:t>
            </a:r>
            <a:r>
              <a:rPr sz="1800" dirty="0">
                <a:latin typeface="Microsoft Sans Serif"/>
                <a:cs typeface="Microsoft Sans Serif"/>
              </a:rPr>
              <a:t> clean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water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access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distrupted.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3429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1268094"/>
            <a:ext cx="59690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591" y="6049467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56340" y="6049467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1279" y="3556000"/>
            <a:ext cx="4932045" cy="2630805"/>
          </a:xfrm>
          <a:prstGeom prst="rect">
            <a:avLst/>
          </a:prstGeom>
          <a:solidFill>
            <a:srgbClr val="CCD2D6">
              <a:alpha val="90194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46075" indent="-229235">
              <a:lnSpc>
                <a:spcPts val="2390"/>
              </a:lnSpc>
              <a:spcBef>
                <a:spcPts val="395"/>
              </a:spcBef>
              <a:buChar char="•"/>
              <a:tabLst>
                <a:tab pos="346075" algn="l"/>
                <a:tab pos="34671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CPU</a:t>
            </a:r>
            <a:r>
              <a:rPr sz="2000" spc="-10" dirty="0">
                <a:latin typeface="Microsoft Sans Serif"/>
                <a:cs typeface="Microsoft Sans Serif"/>
              </a:rPr>
              <a:t> :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Dual-Core Processor(Intel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i3)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346075" indent="-229235">
              <a:lnSpc>
                <a:spcPts val="2380"/>
              </a:lnSpc>
              <a:buChar char="•"/>
              <a:tabLst>
                <a:tab pos="346075" algn="l"/>
                <a:tab pos="34671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Operating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System: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Window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 </a:t>
            </a:r>
            <a:endParaRPr sz="2000">
              <a:latin typeface="Microsoft Sans Serif"/>
              <a:cs typeface="Microsoft Sans Serif"/>
            </a:endParaRPr>
          </a:p>
          <a:p>
            <a:pPr marL="346075" indent="-229235">
              <a:lnSpc>
                <a:spcPts val="2390"/>
              </a:lnSpc>
              <a:buChar char="•"/>
              <a:tabLst>
                <a:tab pos="346075" algn="l"/>
                <a:tab pos="34671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Ram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: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8Gb </a:t>
            </a:r>
            <a:endParaRPr sz="2000">
              <a:latin typeface="Microsoft Sans Serif"/>
              <a:cs typeface="Microsoft Sans Serif"/>
            </a:endParaRPr>
          </a:p>
          <a:p>
            <a:pPr marL="346075" indent="-229235">
              <a:lnSpc>
                <a:spcPct val="100000"/>
              </a:lnSpc>
              <a:buChar char="•"/>
              <a:tabLst>
                <a:tab pos="346075" algn="l"/>
                <a:tab pos="34671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Storage: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256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SSD 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1279" y="1816100"/>
            <a:ext cx="4932045" cy="1740535"/>
          </a:xfrm>
          <a:custGeom>
            <a:avLst/>
            <a:gdLst/>
            <a:ahLst/>
            <a:cxnLst/>
            <a:rect l="l" t="t" r="r" b="b"/>
            <a:pathLst>
              <a:path w="4932045" h="1740535">
                <a:moveTo>
                  <a:pt x="4932045" y="0"/>
                </a:moveTo>
                <a:lnTo>
                  <a:pt x="0" y="0"/>
                </a:lnTo>
                <a:lnTo>
                  <a:pt x="0" y="1740535"/>
                </a:lnTo>
                <a:lnTo>
                  <a:pt x="4932045" y="1740535"/>
                </a:lnTo>
                <a:lnTo>
                  <a:pt x="4932045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32803" y="1774012"/>
            <a:ext cx="10477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700" dirty="0">
                <a:latin typeface="Microsoft Sans Serif"/>
                <a:cs typeface="Microsoft Sans Serif"/>
              </a:rPr>
              <a:t> 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69" y="2460497"/>
            <a:ext cx="3079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Specifications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675" y="3556000"/>
            <a:ext cx="4932045" cy="2630805"/>
          </a:xfrm>
          <a:prstGeom prst="rect">
            <a:avLst/>
          </a:prstGeom>
          <a:solidFill>
            <a:srgbClr val="CCD2D6">
              <a:alpha val="90194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44805" indent="-229235">
              <a:lnSpc>
                <a:spcPts val="2390"/>
              </a:lnSpc>
              <a:spcBef>
                <a:spcPts val="395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IDE(Vs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code)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  <a:p>
            <a:pPr marL="344805" indent="-229235">
              <a:lnSpc>
                <a:spcPts val="2390"/>
              </a:lnSpc>
              <a:buChar char="•"/>
              <a:tabLst>
                <a:tab pos="344805" algn="l"/>
                <a:tab pos="345440" algn="l"/>
              </a:tabLst>
            </a:pPr>
            <a:r>
              <a:rPr sz="2000" dirty="0">
                <a:latin typeface="Microsoft Sans Serif"/>
                <a:cs typeface="Microsoft Sans Serif"/>
              </a:rPr>
              <a:t>Git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version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control(optional)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8675" y="1816100"/>
            <a:ext cx="4932045" cy="1740535"/>
          </a:xfrm>
          <a:custGeom>
            <a:avLst/>
            <a:gdLst/>
            <a:ahLst/>
            <a:cxnLst/>
            <a:rect l="l" t="t" r="r" b="b"/>
            <a:pathLst>
              <a:path w="4932045" h="1740535">
                <a:moveTo>
                  <a:pt x="4932045" y="0"/>
                </a:moveTo>
                <a:lnTo>
                  <a:pt x="0" y="0"/>
                </a:lnTo>
                <a:lnTo>
                  <a:pt x="0" y="1740535"/>
                </a:lnTo>
                <a:lnTo>
                  <a:pt x="4932045" y="1740535"/>
                </a:lnTo>
                <a:lnTo>
                  <a:pt x="4932045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9360" y="1774012"/>
            <a:ext cx="10477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700" dirty="0">
                <a:latin typeface="Microsoft Sans Serif"/>
                <a:cs typeface="Microsoft Sans Serif"/>
              </a:rPr>
              <a:t> 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0602" y="2460497"/>
            <a:ext cx="2612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Development</a:t>
            </a:r>
            <a:r>
              <a:rPr sz="24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tools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12192000" y="0"/>
                </a:moveTo>
                <a:lnTo>
                  <a:pt x="0" y="0"/>
                </a:lnTo>
                <a:lnTo>
                  <a:pt x="0" y="1256029"/>
                </a:lnTo>
                <a:lnTo>
                  <a:pt x="12192000" y="12560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02410" y="237185"/>
            <a:ext cx="91935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Technology</a:t>
            </a:r>
            <a:r>
              <a:rPr spc="-170" dirty="0"/>
              <a:t> </a:t>
            </a:r>
            <a:r>
              <a:rPr spc="-5" dirty="0"/>
              <a:t>(Hardware</a:t>
            </a:r>
            <a:r>
              <a:rPr spc="-200" dirty="0"/>
              <a:t> </a:t>
            </a:r>
            <a:r>
              <a:rPr spc="-5" dirty="0"/>
              <a:t>Requirements)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463" y="4990719"/>
            <a:ext cx="3481070" cy="744220"/>
            <a:chOff x="664463" y="4990719"/>
            <a:chExt cx="3481070" cy="744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" y="4996815"/>
              <a:ext cx="3469004" cy="7315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0559" y="4996815"/>
              <a:ext cx="3468370" cy="731520"/>
            </a:xfrm>
            <a:custGeom>
              <a:avLst/>
              <a:gdLst/>
              <a:ahLst/>
              <a:cxnLst/>
              <a:rect l="l" t="t" r="r" b="b"/>
              <a:pathLst>
                <a:path w="3468370" h="731520">
                  <a:moveTo>
                    <a:pt x="0" y="0"/>
                  </a:moveTo>
                  <a:lnTo>
                    <a:pt x="3102610" y="0"/>
                  </a:lnTo>
                  <a:lnTo>
                    <a:pt x="3468369" y="365760"/>
                  </a:lnTo>
                  <a:lnTo>
                    <a:pt x="3102610" y="731520"/>
                  </a:lnTo>
                  <a:lnTo>
                    <a:pt x="0" y="73152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2068" y="4961001"/>
            <a:ext cx="83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9361" y="5213984"/>
            <a:ext cx="158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EmailJS</a:t>
            </a:r>
            <a:r>
              <a:rPr sz="1800" b="1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library: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3429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2700" y="1268094"/>
            <a:ext cx="596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4025" y="2469642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12700" y="2594610"/>
            <a:ext cx="45720" cy="168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latin typeface="Microsoft Sans Serif"/>
                <a:cs typeface="Microsoft Sans Serif"/>
              </a:rPr>
              <a:t> </a:t>
            </a:r>
            <a:endParaRPr sz="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5121" y="3448304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220" y="3707638"/>
            <a:ext cx="35407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Php</a:t>
            </a:r>
            <a:r>
              <a:rPr sz="1900" spc="4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(Server</a:t>
            </a:r>
            <a:r>
              <a:rPr sz="1900" spc="-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side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processing)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2071" y="2614472"/>
            <a:ext cx="1459865" cy="1078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70230" indent="-229235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570865" algn="l"/>
              </a:tabLst>
            </a:pPr>
            <a:r>
              <a:rPr sz="2100" spc="-10" dirty="0">
                <a:latin typeface="Microsoft Sans Serif"/>
                <a:cs typeface="Microsoft Sans Serif"/>
              </a:rPr>
              <a:t>Html</a:t>
            </a:r>
            <a:r>
              <a:rPr sz="2100" dirty="0">
                <a:latin typeface="Microsoft Sans Serif"/>
                <a:cs typeface="Microsoft Sans Serif"/>
              </a:rPr>
              <a:t> </a:t>
            </a:r>
            <a:endParaRPr sz="2100">
              <a:latin typeface="Microsoft Sans Serif"/>
              <a:cs typeface="Microsoft Sans Serif"/>
            </a:endParaRPr>
          </a:p>
          <a:p>
            <a:pPr marL="612775" indent="-229235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613410" algn="l"/>
              </a:tabLst>
            </a:pPr>
            <a:r>
              <a:rPr sz="2100" dirty="0">
                <a:latin typeface="Microsoft Sans Serif"/>
                <a:cs typeface="Microsoft Sans Serif"/>
              </a:rPr>
              <a:t>Css </a:t>
            </a:r>
            <a:endParaRPr sz="21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241300" algn="l"/>
              </a:tabLst>
            </a:pPr>
            <a:r>
              <a:rPr sz="2100" spc="5" dirty="0">
                <a:latin typeface="Microsoft Sans Serif"/>
                <a:cs typeface="Microsoft Sans Serif"/>
              </a:rPr>
              <a:t>Java</a:t>
            </a:r>
            <a:r>
              <a:rPr sz="2100" spc="-20" dirty="0">
                <a:latin typeface="Microsoft Sans Serif"/>
                <a:cs typeface="Microsoft Sans Serif"/>
              </a:rPr>
              <a:t>s</a:t>
            </a:r>
            <a:r>
              <a:rPr sz="2100" spc="5" dirty="0">
                <a:latin typeface="Microsoft Sans Serif"/>
                <a:cs typeface="Microsoft Sans Serif"/>
              </a:rPr>
              <a:t>c</a:t>
            </a:r>
            <a:r>
              <a:rPr sz="2100" spc="-10" dirty="0">
                <a:latin typeface="Microsoft Sans Serif"/>
                <a:cs typeface="Microsoft Sans Serif"/>
              </a:rPr>
              <a:t>r</a:t>
            </a:r>
            <a:r>
              <a:rPr sz="2100" spc="-5" dirty="0">
                <a:latin typeface="Microsoft Sans Serif"/>
                <a:cs typeface="Microsoft Sans Serif"/>
              </a:rPr>
              <a:t>ipt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12700" y="3988054"/>
            <a:ext cx="69215" cy="942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20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1357" y="4951857"/>
            <a:ext cx="47999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Xampp</a:t>
            </a:r>
            <a:r>
              <a:rPr sz="1900" spc="434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Server</a:t>
            </a:r>
            <a:r>
              <a:rPr sz="1900" spc="-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(inbuilt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database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with </a:t>
            </a:r>
            <a:r>
              <a:rPr sz="1900" dirty="0">
                <a:latin typeface="Microsoft Sans Serif"/>
                <a:cs typeface="Microsoft Sans Serif"/>
              </a:rPr>
              <a:t>php) 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-12700" y="5210962"/>
            <a:ext cx="1270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Microsoft Sans Serif"/>
                <a:cs typeface="Microsoft Sans Serif"/>
              </a:rPr>
              <a:t> 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5220" y="5656275"/>
            <a:ext cx="6128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Used</a:t>
            </a:r>
            <a:r>
              <a:rPr sz="1900" spc="-5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EmailJS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library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to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directly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send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mail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to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admin.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3354" y="2757423"/>
            <a:ext cx="3728085" cy="826135"/>
            <a:chOff x="673354" y="2757423"/>
            <a:chExt cx="3728085" cy="82613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450" y="2763519"/>
              <a:ext cx="3716020" cy="81406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9450" y="2763519"/>
              <a:ext cx="3715385" cy="813435"/>
            </a:xfrm>
            <a:custGeom>
              <a:avLst/>
              <a:gdLst/>
              <a:ahLst/>
              <a:cxnLst/>
              <a:rect l="l" t="t" r="r" b="b"/>
              <a:pathLst>
                <a:path w="3715385" h="813435">
                  <a:moveTo>
                    <a:pt x="0" y="0"/>
                  </a:moveTo>
                  <a:lnTo>
                    <a:pt x="3308350" y="0"/>
                  </a:lnTo>
                  <a:lnTo>
                    <a:pt x="3715385" y="406400"/>
                  </a:lnTo>
                  <a:lnTo>
                    <a:pt x="3308350" y="813434"/>
                  </a:lnTo>
                  <a:lnTo>
                    <a:pt x="0" y="81343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1212" y="2732023"/>
            <a:ext cx="9144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Microsoft Sans Serif"/>
                <a:cs typeface="Microsoft Sans Serif"/>
              </a:rPr>
              <a:t> 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8892" y="3018535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Backend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–</a:t>
            </a:r>
            <a:r>
              <a:rPr sz="1800" b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Requirements: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67603" y="1733804"/>
            <a:ext cx="3874135" cy="871855"/>
            <a:chOff x="5467603" y="1733804"/>
            <a:chExt cx="3874135" cy="87185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3699" y="1739900"/>
              <a:ext cx="3862070" cy="85978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73699" y="1739900"/>
              <a:ext cx="3861435" cy="859155"/>
            </a:xfrm>
            <a:custGeom>
              <a:avLst/>
              <a:gdLst/>
              <a:ahLst/>
              <a:cxnLst/>
              <a:rect l="l" t="t" r="r" b="b"/>
              <a:pathLst>
                <a:path w="3861434" h="859155">
                  <a:moveTo>
                    <a:pt x="0" y="0"/>
                  </a:moveTo>
                  <a:lnTo>
                    <a:pt x="3431540" y="0"/>
                  </a:lnTo>
                  <a:lnTo>
                    <a:pt x="3861434" y="429260"/>
                  </a:lnTo>
                  <a:lnTo>
                    <a:pt x="3431540" y="859154"/>
                  </a:lnTo>
                  <a:lnTo>
                    <a:pt x="0" y="85915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56935" y="1704213"/>
            <a:ext cx="3033395" cy="617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00"/>
              </a:lnSpc>
              <a:spcBef>
                <a:spcPts val="110"/>
              </a:spcBef>
            </a:pPr>
            <a:r>
              <a:rPr sz="2100" dirty="0">
                <a:latin typeface="Microsoft Sans Serif"/>
                <a:cs typeface="Microsoft Sans Serif"/>
              </a:rPr>
              <a:t> </a:t>
            </a:r>
            <a:endParaRPr sz="2100">
              <a:latin typeface="Microsoft Sans Serif"/>
              <a:cs typeface="Microsoft Sans Serif"/>
            </a:endParaRPr>
          </a:p>
          <a:p>
            <a:pPr marL="612775">
              <a:lnSpc>
                <a:spcPts val="2140"/>
              </a:lnSpc>
            </a:pPr>
            <a:r>
              <a:rPr sz="1800" b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Front-end</a:t>
            </a:r>
            <a:r>
              <a:rPr sz="1800" b="1" u="heavy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requirements: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12192000" y="0"/>
                </a:moveTo>
                <a:lnTo>
                  <a:pt x="0" y="0"/>
                </a:lnTo>
                <a:lnTo>
                  <a:pt x="0" y="1256029"/>
                </a:lnTo>
                <a:lnTo>
                  <a:pt x="12192000" y="12560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657857" y="237185"/>
            <a:ext cx="88811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Technology</a:t>
            </a:r>
            <a:r>
              <a:rPr spc="-165" dirty="0"/>
              <a:t> </a:t>
            </a:r>
            <a:r>
              <a:rPr spc="-5" dirty="0"/>
              <a:t>(Software</a:t>
            </a:r>
            <a:r>
              <a:rPr spc="-215" dirty="0"/>
              <a:t> </a:t>
            </a:r>
            <a:r>
              <a:rPr spc="-5" dirty="0"/>
              <a:t>Requirements)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6665848" y="4259198"/>
            <a:ext cx="3481704" cy="744220"/>
            <a:chOff x="6665848" y="4259198"/>
            <a:chExt cx="3481704" cy="74422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1944" y="4265294"/>
              <a:ext cx="3469004" cy="7315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671944" y="4265294"/>
              <a:ext cx="3469004" cy="731520"/>
            </a:xfrm>
            <a:custGeom>
              <a:avLst/>
              <a:gdLst/>
              <a:ahLst/>
              <a:cxnLst/>
              <a:rect l="l" t="t" r="r" b="b"/>
              <a:pathLst>
                <a:path w="3469004" h="731520">
                  <a:moveTo>
                    <a:pt x="0" y="0"/>
                  </a:moveTo>
                  <a:lnTo>
                    <a:pt x="3103245" y="0"/>
                  </a:lnTo>
                  <a:lnTo>
                    <a:pt x="3469004" y="365759"/>
                  </a:lnTo>
                  <a:lnTo>
                    <a:pt x="3103245" y="731519"/>
                  </a:lnTo>
                  <a:lnTo>
                    <a:pt x="0" y="73151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55054" y="4229227"/>
            <a:ext cx="83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49667" y="4482210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sz="1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</a:t>
            </a:r>
            <a:r>
              <a:rPr sz="1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1800" b="1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</a:t>
            </a:r>
            <a:r>
              <a:rPr sz="1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</a:t>
            </a:r>
            <a:r>
              <a:rPr sz="1800" b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sz="1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26880" y="2659633"/>
            <a:ext cx="2501900" cy="13682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3429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1268094"/>
            <a:ext cx="5969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70" y="2133600"/>
            <a:ext cx="11927840" cy="368261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42340">
              <a:lnSpc>
                <a:spcPct val="100000"/>
              </a:lnSpc>
              <a:spcBef>
                <a:spcPts val="825"/>
              </a:spcBef>
            </a:pPr>
            <a:r>
              <a:rPr sz="16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6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Pollution Report:</a:t>
            </a:r>
          </a:p>
          <a:p>
            <a:pPr marL="942340">
              <a:lnSpc>
                <a:spcPct val="100000"/>
              </a:lnSpc>
              <a:spcBef>
                <a:spcPts val="82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module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allows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users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report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issues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related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quality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their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area.</a:t>
            </a:r>
            <a:r>
              <a:rPr sz="1600" spc="5" dirty="0">
                <a:latin typeface="Microsoft Sans Serif"/>
                <a:cs typeface="Microsoft Sans Serif"/>
              </a:rPr>
              <a:t> It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features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simple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where </a:t>
            </a:r>
            <a:r>
              <a:rPr sz="1600" spc="-5" dirty="0">
                <a:latin typeface="Microsoft Sans Serif"/>
                <a:cs typeface="Microsoft Sans Serif"/>
              </a:rPr>
              <a:t> users can enter </a:t>
            </a:r>
            <a:r>
              <a:rPr sz="1600" spc="-10" dirty="0">
                <a:latin typeface="Microsoft Sans Serif"/>
                <a:cs typeface="Microsoft Sans Serif"/>
              </a:rPr>
              <a:t>information </a:t>
            </a:r>
            <a:r>
              <a:rPr sz="1600" spc="-5" dirty="0">
                <a:latin typeface="Microsoft Sans Serif"/>
                <a:cs typeface="Microsoft Sans Serif"/>
              </a:rPr>
              <a:t>such </a:t>
            </a:r>
            <a:r>
              <a:rPr sz="1600" spc="-10" dirty="0">
                <a:latin typeface="Microsoft Sans Serif"/>
                <a:cs typeface="Microsoft Sans Serif"/>
              </a:rPr>
              <a:t>as location, </a:t>
            </a:r>
            <a:r>
              <a:rPr sz="1600" spc="-5" dirty="0">
                <a:latin typeface="Microsoft Sans Serif"/>
                <a:cs typeface="Microsoft Sans Serif"/>
              </a:rPr>
              <a:t>type </a:t>
            </a:r>
            <a:r>
              <a:rPr sz="1600" spc="5" dirty="0">
                <a:latin typeface="Microsoft Sans Serif"/>
                <a:cs typeface="Microsoft Sans Serif"/>
              </a:rPr>
              <a:t>of </a:t>
            </a:r>
            <a:r>
              <a:rPr sz="1600" spc="-10" dirty="0">
                <a:latin typeface="Microsoft Sans Serif"/>
                <a:cs typeface="Microsoft Sans Serif"/>
              </a:rPr>
              <a:t>issue </a:t>
            </a:r>
            <a:r>
              <a:rPr sz="1600" spc="-5" dirty="0">
                <a:latin typeface="Microsoft Sans Serif"/>
                <a:cs typeface="Microsoft Sans Serif"/>
              </a:rPr>
              <a:t>(e.g., contamination, odor,AQI value), and </a:t>
            </a:r>
            <a:r>
              <a:rPr sz="1600" dirty="0">
                <a:latin typeface="Microsoft Sans Serif"/>
                <a:cs typeface="Microsoft Sans Serif"/>
              </a:rPr>
              <a:t>any </a:t>
            </a:r>
            <a:r>
              <a:rPr sz="1600" spc="-10" dirty="0">
                <a:latin typeface="Microsoft Sans Serif"/>
                <a:cs typeface="Microsoft Sans Serif"/>
              </a:rPr>
              <a:t>additional </a:t>
            </a:r>
            <a:r>
              <a:rPr sz="1600" spc="-5" dirty="0">
                <a:latin typeface="Microsoft Sans Serif"/>
                <a:cs typeface="Microsoft Sans Serif"/>
              </a:rPr>
              <a:t> comments.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collected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help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local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authorities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address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water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quality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concerns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effectively.The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collected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data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directly</a:t>
            </a:r>
            <a:r>
              <a:rPr sz="1600" dirty="0">
                <a:latin typeface="Microsoft Sans Serif"/>
                <a:cs typeface="Microsoft Sans Serif"/>
              </a:rPr>
              <a:t> sent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dirty="0">
                <a:latin typeface="Microsoft Sans Serif"/>
                <a:cs typeface="Microsoft Sans Serif"/>
              </a:rPr>
              <a:t> 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email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id</a:t>
            </a:r>
            <a:r>
              <a:rPr sz="1600" spc="5" dirty="0">
                <a:latin typeface="Microsoft Sans Serif"/>
                <a:cs typeface="Microsoft Sans Serif"/>
              </a:rPr>
              <a:t> of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the </a:t>
            </a:r>
            <a:r>
              <a:rPr sz="1600" spc="-10" dirty="0">
                <a:latin typeface="Microsoft Sans Serif"/>
                <a:cs typeface="Microsoft Sans Serif"/>
              </a:rPr>
              <a:t>admin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website.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745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650"/>
              </a:lnSpc>
            </a:pPr>
            <a:r>
              <a:rPr sz="1600" spc="-5" dirty="0">
                <a:latin typeface="Microsoft Sans Serif"/>
                <a:cs typeface="Microsoft Sans Serif"/>
              </a:rPr>
              <a:t> 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 dirty="0">
              <a:latin typeface="Microsoft Sans Serif"/>
              <a:cs typeface="Microsoft Sans Serif"/>
            </a:endParaRPr>
          </a:p>
          <a:p>
            <a:pPr marL="902969">
              <a:lnSpc>
                <a:spcPct val="100000"/>
              </a:lnSpc>
              <a:spcBef>
                <a:spcPts val="1310"/>
              </a:spcBef>
            </a:pPr>
            <a:r>
              <a:rPr sz="16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</a:t>
            </a:r>
            <a:r>
              <a:rPr sz="16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Water</a:t>
            </a:r>
            <a:r>
              <a:rPr sz="1600" b="1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Quality</a:t>
            </a:r>
            <a:r>
              <a:rPr sz="16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Caculator</a:t>
            </a:r>
            <a:r>
              <a:rPr sz="1600" b="1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:(with</a:t>
            </a:r>
            <a:r>
              <a:rPr sz="1600" b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graphical</a:t>
            </a:r>
            <a:r>
              <a:rPr sz="1600" b="1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representation)</a:t>
            </a:r>
            <a:endParaRPr sz="1600" dirty="0">
              <a:latin typeface="Arial"/>
              <a:cs typeface="Arial"/>
            </a:endParaRPr>
          </a:p>
          <a:p>
            <a:pPr marL="942340" marR="5080">
              <a:lnSpc>
                <a:spcPct val="80700"/>
              </a:lnSpc>
              <a:spcBef>
                <a:spcPts val="1010"/>
              </a:spcBef>
            </a:pPr>
            <a:r>
              <a:rPr sz="1600" spc="10" dirty="0">
                <a:latin typeface="Microsoft Sans Serif"/>
                <a:cs typeface="Microsoft Sans Serif"/>
              </a:rPr>
              <a:t>A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user-friendly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 application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helps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individuals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estimate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their daily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 quality.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Users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0" dirty="0">
                <a:latin typeface="Microsoft Sans Serif"/>
                <a:cs typeface="Microsoft Sans Serif"/>
              </a:rPr>
              <a:t> input </a:t>
            </a:r>
            <a:r>
              <a:rPr sz="1600" spc="-5" dirty="0">
                <a:latin typeface="Microsoft Sans Serif"/>
                <a:cs typeface="Microsoft Sans Serif"/>
              </a:rPr>
              <a:t>data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their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tds 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value</a:t>
            </a:r>
            <a:r>
              <a:rPr sz="1600" spc="5" dirty="0">
                <a:latin typeface="Microsoft Sans Serif"/>
                <a:cs typeface="Microsoft Sans Serif"/>
              </a:rPr>
              <a:t> ,pf,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sulphur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their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quality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tool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personalized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tips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reducing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water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usage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-3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promoting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conservation.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745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12192000" y="0"/>
                </a:moveTo>
                <a:lnTo>
                  <a:pt x="0" y="0"/>
                </a:lnTo>
                <a:lnTo>
                  <a:pt x="0" y="1231900"/>
                </a:lnTo>
                <a:lnTo>
                  <a:pt x="12192000" y="1231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4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0441" y="224993"/>
            <a:ext cx="20732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</a:t>
            </a:r>
            <a:r>
              <a:rPr dirty="0"/>
              <a:t>o</a:t>
            </a:r>
            <a:r>
              <a:rPr spc="-5" dirty="0"/>
              <a:t>dules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1053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Consolas</vt:lpstr>
      <vt:lpstr>Courier New</vt:lpstr>
      <vt:lpstr>Georgia</vt:lpstr>
      <vt:lpstr>Microsoft Sans Serif</vt:lpstr>
      <vt:lpstr>Times New Roman</vt:lpstr>
      <vt:lpstr>Wingdings</vt:lpstr>
      <vt:lpstr>Office Theme</vt:lpstr>
      <vt:lpstr>Mini Project-I (K24MCA18P)</vt:lpstr>
      <vt:lpstr>Content</vt:lpstr>
      <vt:lpstr>Introduction</vt:lpstr>
      <vt:lpstr>Literature Review</vt:lpstr>
      <vt:lpstr>  Objective of the Project:-</vt:lpstr>
      <vt:lpstr>Why It Is Important :-</vt:lpstr>
      <vt:lpstr>Technology (Hardware Requirements)</vt:lpstr>
      <vt:lpstr>Technology (Software Requirements)</vt:lpstr>
      <vt:lpstr>Modules</vt:lpstr>
      <vt:lpstr>PowerPoint Presentation</vt:lpstr>
      <vt:lpstr>Modules (Contd.)</vt:lpstr>
      <vt:lpstr>Workflow/Gantt Chart</vt:lpstr>
      <vt:lpstr>Reports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Priyanshu Asthana</dc:creator>
  <cp:lastModifiedBy>Priyanshu Asthana</cp:lastModifiedBy>
  <cp:revision>3</cp:revision>
  <dcterms:created xsi:type="dcterms:W3CDTF">2024-12-10T08:47:36Z</dcterms:created>
  <dcterms:modified xsi:type="dcterms:W3CDTF">2024-12-17T10:08:33Z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2024-12-10T00:00:00Z</vt:filetime>
  </property>
</Properties>
</file>