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673" autoAdjust="0"/>
  </p:normalViewPr>
  <p:slideViewPr>
    <p:cSldViewPr snapToGrid="0">
      <p:cViewPr varScale="1">
        <p:scale>
          <a:sx n="84" d="100"/>
          <a:sy n="84" d="100"/>
        </p:scale>
        <p:origin x="629" y="48"/>
      </p:cViewPr>
      <p:guideLst/>
    </p:cSldViewPr>
  </p:slideViewPr>
  <p:outlineViewPr>
    <p:cViewPr>
      <p:scale>
        <a:sx n="33" d="100"/>
        <a:sy n="33" d="100"/>
      </p:scale>
      <p:origin x="0" y="-128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8" name="Footer Placeholder 7">
            <a:extLst>
              <a:ext uri="{FF2B5EF4-FFF2-40B4-BE49-F238E27FC236}">
                <a16:creationId xmlns=""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4" name="Footer Placeholder 3">
            <a:extLst>
              <a:ext uri="{FF2B5EF4-FFF2-40B4-BE49-F238E27FC236}">
                <a16:creationId xmlns=""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3" name="Footer Placeholder 2">
            <a:extLst>
              <a:ext uri="{FF2B5EF4-FFF2-40B4-BE49-F238E27FC236}">
                <a16:creationId xmlns=""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12/13/2024</a:t>
            </a:fld>
            <a:endParaRPr lang="en-US"/>
          </a:p>
        </p:txBody>
      </p:sp>
      <p:sp>
        <p:nvSpPr>
          <p:cNvPr id="5" name="Footer Placeholder 4">
            <a:extLst>
              <a:ext uri="{FF2B5EF4-FFF2-40B4-BE49-F238E27FC236}">
                <a16:creationId xmlns=""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mysql.com/d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“Online </a:t>
            </a:r>
            <a:r>
              <a:rPr lang="en-US" b="1" dirty="0" smtClean="0">
                <a:latin typeface="Times New Roman" panose="02020603050405020304" pitchFamily="18" charset="0"/>
                <a:cs typeface="Times New Roman" panose="02020603050405020304" pitchFamily="18" charset="0"/>
              </a:rPr>
              <a:t>Movie ticket booking”</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Gaurav </a:t>
            </a:r>
            <a:r>
              <a:rPr lang="en-US" b="1" dirty="0" err="1" smtClean="0">
                <a:latin typeface="Times New Roman" panose="02020603050405020304" pitchFamily="18" charset="0"/>
                <a:cs typeface="Times New Roman" panose="02020603050405020304" pitchFamily="18" charset="0"/>
              </a:rPr>
              <a:t>kumar</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University </a:t>
            </a:r>
            <a:r>
              <a:rPr lang="en-US" b="1" smtClean="0">
                <a:latin typeface="Times New Roman" panose="02020603050405020304" pitchFamily="18" charset="0"/>
                <a:cs typeface="Times New Roman" panose="02020603050405020304" pitchFamily="18" charset="0"/>
              </a:rPr>
              <a:t>RollNo:-</a:t>
            </a:r>
            <a:r>
              <a:rPr lang="en-US" b="1" smtClean="0">
                <a:latin typeface="Times New Roman" panose="02020603050405020304" pitchFamily="18" charset="0"/>
                <a:cs typeface="Times New Roman" panose="02020603050405020304" pitchFamily="18" charset="0"/>
              </a:rPr>
              <a:t> 202410116100074</a:t>
            </a: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err="1">
                <a:solidFill>
                  <a:srgbClr val="FF0000"/>
                </a:solidFill>
                <a:latin typeface="Times New Roman" panose="02020603050405020304" pitchFamily="18" charset="0"/>
                <a:cs typeface="Times New Roman" panose="02020603050405020304" pitchFamily="18" charset="0"/>
              </a:rPr>
              <a:t>Prof.Arpit</a:t>
            </a:r>
            <a:r>
              <a:rPr lang="en-IN" dirty="0">
                <a:solidFill>
                  <a:srgbClr val="FF0000"/>
                </a:solidFill>
                <a:latin typeface="Times New Roman" panose="02020603050405020304" pitchFamily="18" charset="0"/>
                <a:cs typeface="Times New Roman" panose="02020603050405020304" pitchFamily="18" charset="0"/>
              </a:rPr>
              <a:t> sir</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36E66D21-CE27-0EFE-D5A0-B55867E60DCD}"/>
              </a:ext>
            </a:extLst>
          </p:cNvPr>
          <p:cNvSpPr>
            <a:spLocks noGrp="1"/>
          </p:cNvSpPr>
          <p:nvPr>
            <p:ph idx="1"/>
          </p:nvPr>
        </p:nvSpPr>
        <p:spPr/>
        <p:txBody>
          <a:bodyPr>
            <a:normAutofit/>
          </a:bodyPr>
          <a:lstStyle/>
          <a:p>
            <a:pPr>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Workflow and Gantt Chart </a:t>
            </a:r>
            <a:r>
              <a:rPr lang="en-US" sz="1700" b="1" dirty="0" smtClean="0">
                <a:latin typeface="Times New Roman" panose="02020603050405020304" pitchFamily="18" charset="0"/>
                <a:cs typeface="Times New Roman" panose="02020603050405020304" pitchFamily="18" charset="0"/>
              </a:rPr>
              <a:t>for </a:t>
            </a:r>
            <a:r>
              <a:rPr lang="en-US" sz="1700" b="1" dirty="0">
                <a:latin typeface="Times New Roman" panose="02020603050405020304" pitchFamily="18" charset="0"/>
                <a:cs typeface="Times New Roman" panose="02020603050405020304" pitchFamily="18" charset="0"/>
              </a:rPr>
              <a:t>an </a:t>
            </a:r>
            <a:r>
              <a:rPr lang="en-US" sz="1700" b="1" dirty="0" smtClean="0">
                <a:latin typeface="Times New Roman" panose="02020603050405020304" pitchFamily="18" charset="0"/>
                <a:cs typeface="Times New Roman" panose="02020603050405020304" pitchFamily="18" charset="0"/>
              </a:rPr>
              <a:t>*Online </a:t>
            </a:r>
            <a:r>
              <a:rPr lang="en-US" sz="1700" b="1" dirty="0">
                <a:latin typeface="Times New Roman" panose="02020603050405020304" pitchFamily="18" charset="0"/>
                <a:cs typeface="Times New Roman" panose="02020603050405020304" pitchFamily="18" charset="0"/>
              </a:rPr>
              <a:t>Movie Ticket </a:t>
            </a:r>
            <a:r>
              <a:rPr lang="en-US" sz="1700" b="1" dirty="0" smtClean="0">
                <a:latin typeface="Times New Roman" panose="02020603050405020304" pitchFamily="18" charset="0"/>
                <a:cs typeface="Times New Roman" panose="02020603050405020304" pitchFamily="18" charset="0"/>
              </a:rPr>
              <a:t>Booking*</a:t>
            </a:r>
          </a:p>
          <a:p>
            <a:pPr>
              <a:buFont typeface="Wingdings" panose="05000000000000000000" pitchFamily="2" charset="2"/>
              <a:buChar char="Ø"/>
            </a:pPr>
            <a:r>
              <a:rPr lang="en-IN" sz="1800" b="1" u="sng" dirty="0" smtClean="0">
                <a:latin typeface="Times New Roman" panose="02020603050405020304" pitchFamily="18" charset="0"/>
                <a:cs typeface="Times New Roman" panose="02020603050405020304" pitchFamily="18" charset="0"/>
              </a:rPr>
              <a:t>1. </a:t>
            </a:r>
            <a:r>
              <a:rPr lang="en-IN" sz="1800" b="1" u="sng" dirty="0">
                <a:latin typeface="Times New Roman" panose="02020603050405020304" pitchFamily="18" charset="0"/>
                <a:cs typeface="Times New Roman" panose="02020603050405020304" pitchFamily="18" charset="0"/>
              </a:rPr>
              <a:t>Requirement Analysis &amp; Planning</a:t>
            </a:r>
            <a:endParaRPr lang="en-US" sz="1700" b="1"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Identify </a:t>
            </a:r>
            <a:r>
              <a:rPr lang="en-US" sz="1700" dirty="0">
                <a:latin typeface="Times New Roman" panose="02020603050405020304" pitchFamily="18" charset="0"/>
                <a:cs typeface="Times New Roman" panose="02020603050405020304" pitchFamily="18" charset="0"/>
              </a:rPr>
              <a:t>the required features and functionalities.</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Define the technology stack for frontend, backend, database, and carrier-side.</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Create wireframes or prototypes of the user interfaces.</a:t>
            </a:r>
          </a:p>
          <a:p>
            <a:pPr>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Timeline</a:t>
            </a:r>
            <a:r>
              <a:rPr lang="en-US" sz="1700" dirty="0">
                <a:latin typeface="Times New Roman" panose="02020603050405020304" pitchFamily="18" charset="0"/>
                <a:cs typeface="Times New Roman" panose="02020603050405020304" pitchFamily="18" charset="0"/>
              </a:rPr>
              <a:t>: Week 1-2</a:t>
            </a:r>
          </a:p>
          <a:p>
            <a:pPr>
              <a:buFont typeface="Wingdings" panose="05000000000000000000" pitchFamily="2" charset="2"/>
              <a:buChar char="Ø"/>
            </a:pPr>
            <a:r>
              <a:rPr lang="en-US" sz="1700" b="1" u="sng" dirty="0">
                <a:latin typeface="Times New Roman" panose="02020603050405020304" pitchFamily="18" charset="0"/>
                <a:cs typeface="Times New Roman" panose="02020603050405020304" pitchFamily="18" charset="0"/>
              </a:rPr>
              <a:t>2. Database Design &amp; Setup</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Define the entities and relationships between users, movies, bookings, </a:t>
            </a:r>
            <a:r>
              <a:rPr lang="en-US" sz="1700" dirty="0" err="1">
                <a:latin typeface="Times New Roman" panose="02020603050405020304" pitchFamily="18" charset="0"/>
                <a:cs typeface="Times New Roman" panose="02020603050405020304" pitchFamily="18" charset="0"/>
              </a:rPr>
              <a:t>showtimes</a:t>
            </a:r>
            <a:r>
              <a:rPr lang="en-US" sz="1700" dirty="0">
                <a:latin typeface="Times New Roman" panose="02020603050405020304" pitchFamily="18" charset="0"/>
                <a:cs typeface="Times New Roman" panose="02020603050405020304" pitchFamily="18" charset="0"/>
              </a:rPr>
              <a:t>, payments, etc.</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Set up the database schema (e.g., using MySQL, </a:t>
            </a:r>
            <a:r>
              <a:rPr lang="en-US" sz="1700" dirty="0" err="1">
                <a:latin typeface="Times New Roman" panose="02020603050405020304" pitchFamily="18" charset="0"/>
                <a:cs typeface="Times New Roman" panose="02020603050405020304" pitchFamily="18" charset="0"/>
              </a:rPr>
              <a:t>MongoDB</a:t>
            </a:r>
            <a:r>
              <a:rPr lang="en-US" sz="1700" dirty="0">
                <a:latin typeface="Times New Roman" panose="02020603050405020304" pitchFamily="18" charset="0"/>
                <a:cs typeface="Times New Roman" panose="02020603050405020304" pitchFamily="18" charset="0"/>
              </a:rPr>
              <a:t>, or </a:t>
            </a:r>
            <a:r>
              <a:rPr lang="en-US" sz="1700" dirty="0" err="1">
                <a:latin typeface="Times New Roman" panose="02020603050405020304" pitchFamily="18" charset="0"/>
                <a:cs typeface="Times New Roman" panose="02020603050405020304" pitchFamily="18" charset="0"/>
              </a:rPr>
              <a:t>PostgreSQL</a:t>
            </a:r>
            <a:r>
              <a:rPr lang="en-US" sz="17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Implement models for each entity (e.g., User, Movie, Booking, Payment).</a:t>
            </a:r>
          </a:p>
          <a:p>
            <a:pPr>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Timeline</a:t>
            </a:r>
            <a:r>
              <a:rPr lang="en-US" sz="1700" dirty="0">
                <a:latin typeface="Times New Roman" panose="02020603050405020304" pitchFamily="18" charset="0"/>
                <a:cs typeface="Times New Roman" panose="02020603050405020304" pitchFamily="18" charset="0"/>
              </a:rPr>
              <a:t>: Week 2-4</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5"/>
          <p:cNvSpPr>
            <a:spLocks noGrp="1" noChangeArrowheads="1"/>
          </p:cNvSpPr>
          <p:nvPr>
            <p:ph idx="1"/>
          </p:nvPr>
        </p:nvSpPr>
        <p:spPr bwMode="auto">
          <a:xfrm>
            <a:off x="1099263" y="1781979"/>
            <a:ext cx="731649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Total Revenue</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total amount of money generated through ticket sales.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Daily/Weekly/Monthly Sales</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Breakdown of sales over different time periods.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Sales by Movie</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Revenue generated by individual movies.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Sales by Cinema Location</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Revenue generated from each cinema location.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Sales by Showtime</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Revenue and ticket sales broken down by time slots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Sales by Ticket Type</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Regular, VIP, 3D, IMAX tickets sold. </a:t>
            </a: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704266AB-4FDC-DC5D-1539-EDBFF62C9C14}"/>
              </a:ext>
            </a:extLst>
          </p:cNvPr>
          <p:cNvSpPr>
            <a:spLocks noGrp="1"/>
          </p:cNvSpPr>
          <p:nvPr>
            <p:ph idx="1"/>
          </p:nvPr>
        </p:nvSpPr>
        <p:spPr/>
        <p:txBody>
          <a:bodyPr>
            <a:normAutofit/>
          </a:bodyPr>
          <a:lstStyle/>
          <a:p>
            <a:pPr>
              <a:buFont typeface="Wingdings" pitchFamily="2" charset="2"/>
              <a:buChar char="Ø"/>
              <a:tabLst>
                <a:tab pos="457200" algn="l"/>
              </a:tabLst>
            </a:pPr>
            <a:r>
              <a:rPr lang="en-US" sz="1800" dirty="0">
                <a:latin typeface="Times New Roman" panose="02020603050405020304" pitchFamily="18" charset="0"/>
                <a:cs typeface="Times New Roman" panose="02020603050405020304" pitchFamily="18" charset="0"/>
              </a:rPr>
              <a:t>HTML,CSS,JS – MDN website</a:t>
            </a:r>
          </a:p>
          <a:p>
            <a:pPr>
              <a:buFont typeface="Wingdings" pitchFamily="2" charset="2"/>
              <a:buChar char="Ø"/>
              <a:tabLst>
                <a:tab pos="457200" algn="l"/>
              </a:tabLst>
            </a:pPr>
            <a:r>
              <a:rPr lang="en-US" sz="1800" dirty="0">
                <a:latin typeface="Times New Roman" panose="02020603050405020304" pitchFamily="18" charset="0"/>
                <a:cs typeface="Times New Roman" panose="02020603050405020304" pitchFamily="18" charset="0"/>
              </a:rPr>
              <a:t>Node.js Foundation -- Retrieved from https://nodejs.org/en/docs/ </a:t>
            </a:r>
          </a:p>
          <a:p>
            <a:pPr lvl="0">
              <a:buFont typeface="Wingdings" pitchFamily="2" charset="2"/>
              <a:buChar char="Ø"/>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MySQL --  Retrieved from </a:t>
            </a:r>
            <a:r>
              <a:rPr lang="en-US" sz="1800" kern="100" dirty="0">
                <a:latin typeface="Times New Roman" panose="02020603050405020304" pitchFamily="18" charset="0"/>
                <a:ea typeface="Aptos" panose="020B0004020202020204" pitchFamily="34" charset="0"/>
                <a:cs typeface="Times New Roman" panose="02020603050405020304" pitchFamily="18" charset="0"/>
                <a:hlinkClick r:id="rId3"/>
              </a:rPr>
              <a:t>https://dev.mysql.com/do</a:t>
            </a:r>
            <a:r>
              <a:rPr lang="en-US" sz="1800" kern="100" dirty="0">
                <a:latin typeface="Times New Roman" panose="02020603050405020304" pitchFamily="18" charset="0"/>
                <a:ea typeface="Aptos" panose="020B0004020202020204" pitchFamily="34" charset="0"/>
                <a:cs typeface="Times New Roman" panose="02020603050405020304" pitchFamily="18" charset="0"/>
              </a:rPr>
              <a:t>c/ </a:t>
            </a:r>
          </a:p>
          <a:p>
            <a:pPr lvl="0">
              <a:buFont typeface="Wingdings" pitchFamily="2" charset="2"/>
              <a:buChar char="Ø"/>
              <a:tabLst>
                <a:tab pos="457200" algn="l"/>
              </a:tabLst>
            </a:pPr>
            <a:r>
              <a:rPr lang="en-IN" sz="1800" kern="100" dirty="0" err="1">
                <a:latin typeface="Times New Roman" panose="02020603050405020304" pitchFamily="18" charset="0"/>
                <a:ea typeface="Aptos" panose="020B0004020202020204" pitchFamily="34" charset="0"/>
                <a:cs typeface="Times New Roman" panose="02020603050405020304" pitchFamily="18" charset="0"/>
              </a:rPr>
              <a:t>GitHub</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latin typeface="Times New Roman" panose="02020603050405020304" pitchFamily="18" charset="0"/>
                <a:ea typeface="Aptos" panose="020B0004020202020204" pitchFamily="34" charset="0"/>
                <a:cs typeface="Times New Roman" panose="02020603050405020304" pitchFamily="18" charset="0"/>
              </a:rPr>
              <a:t>Documentation:GitHub</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 Retrieved from https://docs.github.com/ </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 xmlns:a16="http://schemas.microsoft.com/office/drawing/2014/main" id="{4AD30AE4-1C9D-4F26-8884-C30D15E187A7}"/>
              </a:ext>
            </a:extLst>
          </p:cNvPr>
          <p:cNvSpPr>
            <a:spLocks noGrp="1"/>
          </p:cNvSpPr>
          <p:nvPr>
            <p:ph idx="1"/>
          </p:nvPr>
        </p:nvSpPr>
        <p:spPr>
          <a:xfrm>
            <a:off x="552450" y="1616075"/>
            <a:ext cx="10515600" cy="4351338"/>
          </a:xfrm>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5417BD6D-03AD-639D-0D53-24A0683B6D63}"/>
              </a:ext>
            </a:extLst>
          </p:cNvPr>
          <p:cNvSpPr>
            <a:spLocks noGrp="1"/>
          </p:cNvSpPr>
          <p:nvPr>
            <p:ph idx="1"/>
          </p:nvPr>
        </p:nvSpPr>
        <p:spPr/>
        <p:txBody>
          <a:bodyPr>
            <a:normAutofit/>
          </a:bodyPr>
          <a:lstStyle/>
          <a:p>
            <a:pPr>
              <a:buFont typeface="Wingdings" panose="05000000000000000000" pitchFamily="2" charset="2"/>
              <a:buChar char="Ø"/>
            </a:pPr>
            <a:r>
              <a:rPr lang="en-US" sz="1800" b="1" dirty="0" smtClean="0">
                <a:latin typeface="Times New Roman" panose="02020603050405020304" pitchFamily="18" charset="0"/>
                <a:cs typeface="Times New Roman" panose="02020603050405020304" pitchFamily="18" charset="0"/>
              </a:rPr>
              <a:t>The *Online </a:t>
            </a:r>
            <a:r>
              <a:rPr lang="en-US" sz="1800" b="1" dirty="0">
                <a:latin typeface="Times New Roman" panose="02020603050405020304" pitchFamily="18" charset="0"/>
                <a:cs typeface="Times New Roman" panose="02020603050405020304" pitchFamily="18" charset="0"/>
              </a:rPr>
              <a:t>Movie Ticket </a:t>
            </a:r>
            <a:r>
              <a:rPr lang="en-US" sz="1800" b="1" dirty="0" smtClean="0">
                <a:latin typeface="Times New Roman" panose="02020603050405020304" pitchFamily="18" charset="0"/>
                <a:cs typeface="Times New Roman" panose="02020603050405020304" pitchFamily="18" charset="0"/>
              </a:rPr>
              <a:t>Booking*</a:t>
            </a:r>
          </a:p>
          <a:p>
            <a:pPr marL="0" indent="0">
              <a:buNone/>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In today’s fast-paced digital world, the way we consume entertainment has evolved significantly. The traditional       methods of booking movie tickets—waiting in long lines or making phone calls—are becoming outdated. With the rise of online platforms, movie enthusiasts now seek convenience and efficiency when planning their cinema outings.</a:t>
            </a:r>
          </a:p>
          <a:p>
            <a:pPr lvl="0">
              <a:buFont typeface="Wingdings" pitchFamily="2" charset="2"/>
              <a:buChar char="Ø"/>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69F06B79-DAB3-64B1-9AA4-939F96A54F1E}"/>
              </a:ext>
            </a:extLst>
          </p:cNvPr>
          <p:cNvSpPr>
            <a:spLocks noGrp="1"/>
          </p:cNvSpPr>
          <p:nvPr>
            <p:ph idx="1"/>
          </p:nvPr>
        </p:nvSpPr>
        <p:spPr/>
        <p:txBody>
          <a:bodyPr>
            <a:normAutofit/>
          </a:bodyPr>
          <a:lstStyle/>
          <a:p>
            <a:pPr lvl="0">
              <a:buFont typeface="Wingdings" pitchFamily="2" charset="2"/>
              <a:buChar char="Ø"/>
              <a:tabLst>
                <a:tab pos="457200" algn="l"/>
              </a:tabLst>
            </a:pPr>
            <a:r>
              <a:rPr lang="en-US" sz="1700" dirty="0">
                <a:latin typeface="Times New Roman" panose="02020603050405020304" pitchFamily="18" charset="0"/>
                <a:cs typeface="Times New Roman" panose="02020603050405020304" pitchFamily="18" charset="0"/>
              </a:rPr>
              <a:t>The development of online movie ticket booking applications has been shaped by various technological, social, and market trends. This literature review explores existing studies, frameworks, and industry reports that highlight the evolution of online ticketing systems, user behavior, and the impact of technology on the cinema experience</a:t>
            </a:r>
            <a:r>
              <a:rPr lang="en-US" sz="1800" dirty="0" smtClean="0"/>
              <a:t>.</a:t>
            </a:r>
          </a:p>
          <a:p>
            <a:pPr lvl="0">
              <a:buFont typeface="Wingdings" pitchFamily="2" charset="2"/>
              <a:buChar char="Ø"/>
              <a:tabLst>
                <a:tab pos="457200" algn="l"/>
              </a:tabLst>
            </a:pPr>
            <a:endParaRPr lang="en-US" sz="1800" dirty="0" smtClean="0"/>
          </a:p>
          <a:p>
            <a:pPr marL="0" indent="0">
              <a:buNone/>
            </a:pPr>
            <a:r>
              <a:rPr lang="en-US" sz="1700" b="1" dirty="0" smtClean="0">
                <a:latin typeface="Times New Roman" panose="02020603050405020304" pitchFamily="18" charset="0"/>
                <a:cs typeface="Times New Roman" panose="02020603050405020304" pitchFamily="18" charset="0"/>
              </a:rPr>
              <a:t>     1. Evolution of Online Ticketing Systems</a:t>
            </a:r>
          </a:p>
          <a:p>
            <a:pPr marL="0" indent="0">
              <a:buNone/>
            </a:pPr>
            <a:r>
              <a:rPr lang="en-US" sz="1700" dirty="0" smtClean="0">
                <a:latin typeface="Times New Roman" panose="02020603050405020304" pitchFamily="18" charset="0"/>
                <a:cs typeface="Times New Roman" panose="02020603050405020304" pitchFamily="18" charset="0"/>
              </a:rPr>
              <a:t> The transition from traditional ticketing methods to online platforms has been significant. Research by </a:t>
            </a:r>
            <a:r>
              <a:rPr lang="en-US" sz="1700" b="1" dirty="0" smtClean="0">
                <a:latin typeface="Times New Roman" panose="02020603050405020304" pitchFamily="18" charset="0"/>
                <a:cs typeface="Times New Roman" panose="02020603050405020304" pitchFamily="18" charset="0"/>
              </a:rPr>
              <a:t>Liu et al. (2019)</a:t>
            </a:r>
            <a:r>
              <a:rPr lang="en-US" sz="1700" dirty="0" smtClean="0">
                <a:latin typeface="Times New Roman" panose="02020603050405020304" pitchFamily="18" charset="0"/>
                <a:cs typeface="Times New Roman" panose="02020603050405020304" pitchFamily="18" charset="0"/>
              </a:rPr>
              <a:t> discusses how the advent of the internet and mobile technology has transformed consumer behavior, enabling users to purchase tickets with just a few clicks. </a:t>
            </a:r>
          </a:p>
          <a:p>
            <a:pPr lvl="0">
              <a:buFont typeface="Wingdings" pitchFamily="2" charset="2"/>
              <a:buChar char="Ø"/>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971D3FF4-855C-A317-936E-1CA113829547}"/>
              </a:ext>
            </a:extLst>
          </p:cNvPr>
          <p:cNvSpPr>
            <a:spLocks noGrp="1"/>
          </p:cNvSpPr>
          <p:nvPr>
            <p:ph idx="1"/>
          </p:nvPr>
        </p:nvSpPr>
        <p:spPr/>
        <p:txBody>
          <a:bodyPr>
            <a:normAutofit/>
          </a:bodyPr>
          <a:lstStyle/>
          <a:p>
            <a:pPr>
              <a:buFont typeface="Wingdings" pitchFamily="2" charset="2"/>
              <a:buChar char="Ø"/>
              <a:tabLst>
                <a:tab pos="457200" algn="l"/>
              </a:tabLst>
            </a:pPr>
            <a:r>
              <a:rPr lang="en-US" sz="1700" dirty="0">
                <a:latin typeface="Times New Roman" panose="02020603050405020304" pitchFamily="18" charset="0"/>
                <a:cs typeface="Times New Roman" panose="02020603050405020304" pitchFamily="18" charset="0"/>
              </a:rPr>
              <a:t>The primary objective of T</a:t>
            </a:r>
            <a:r>
              <a:rPr lang="en-US" sz="1700" dirty="0" smtClean="0">
                <a:latin typeface="Times New Roman" panose="02020603050405020304" pitchFamily="18" charset="0"/>
                <a:cs typeface="Times New Roman" panose="02020603050405020304" pitchFamily="18" charset="0"/>
              </a:rPr>
              <a:t>he *Online </a:t>
            </a:r>
            <a:r>
              <a:rPr lang="en-US" sz="1700" dirty="0">
                <a:latin typeface="Times New Roman" panose="02020603050405020304" pitchFamily="18" charset="0"/>
                <a:cs typeface="Times New Roman" panose="02020603050405020304" pitchFamily="18" charset="0"/>
              </a:rPr>
              <a:t>Movie Ticket </a:t>
            </a:r>
            <a:r>
              <a:rPr lang="en-US" sz="1700" dirty="0" smtClean="0">
                <a:latin typeface="Times New Roman" panose="02020603050405020304" pitchFamily="18" charset="0"/>
                <a:cs typeface="Times New Roman" panose="02020603050405020304" pitchFamily="18" charset="0"/>
              </a:rPr>
              <a:t>Booking* </a:t>
            </a:r>
            <a:r>
              <a:rPr lang="en-US" sz="1700" dirty="0">
                <a:latin typeface="Times New Roman" panose="02020603050405020304" pitchFamily="18" charset="0"/>
                <a:cs typeface="Times New Roman" panose="02020603050405020304" pitchFamily="18" charset="0"/>
              </a:rPr>
              <a:t>is to create a user-friendly, efficient, and secure platform that enhances the movie-going experience for users</a:t>
            </a:r>
            <a:r>
              <a:rPr lang="en-US" sz="1700" dirty="0" smtClean="0">
                <a:latin typeface="Times New Roman" panose="02020603050405020304" pitchFamily="18" charset="0"/>
                <a:cs typeface="Times New Roman" panose="02020603050405020304" pitchFamily="18" charset="0"/>
              </a:rPr>
              <a:t>.</a:t>
            </a:r>
          </a:p>
          <a:p>
            <a:pPr>
              <a:buFont typeface="Wingdings" pitchFamily="2" charset="2"/>
              <a:buChar char="Ø"/>
              <a:tabLst>
                <a:tab pos="457200" algn="l"/>
              </a:tabLst>
            </a:pPr>
            <a:r>
              <a:rPr lang="en-US" sz="1800" dirty="0" smtClean="0"/>
              <a:t> </a:t>
            </a:r>
            <a:r>
              <a:rPr lang="en-US" sz="1800" dirty="0">
                <a:latin typeface="Times New Roman" panose="02020603050405020304" pitchFamily="18" charset="0"/>
                <a:cs typeface="Times New Roman" panose="02020603050405020304" pitchFamily="18" charset="0"/>
              </a:rPr>
              <a:t>By achieving these objectives, the project aims to create a comprehensive online movie ticket booking platform that not only meets current market demands but also sets a standard for future innovations in the cinema booking experience.</a:t>
            </a:r>
            <a:endParaRPr lang="en-US" sz="17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endParaRPr lang="en-US" sz="1700" dirty="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endParaRPr lang="en-US" sz="1700" dirty="0" smtClean="0">
              <a:latin typeface="Times New Roman" panose="02020603050405020304" pitchFamily="18" charset="0"/>
              <a:cs typeface="Times New Roman" panose="02020603050405020304" pitchFamily="18" charset="0"/>
            </a:endParaRPr>
          </a:p>
          <a:p>
            <a:pPr marL="0" indent="0">
              <a:buNone/>
              <a:tabLst>
                <a:tab pos="457200" algn="l"/>
              </a:tabLst>
            </a:pPr>
            <a:endParaRPr lang="en-US" sz="17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endParaRPr lang="en-US" sz="1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endParaRPr lang="en-US" sz="17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9" name="Rectangle 28"/>
          <p:cNvSpPr>
            <a:spLocks noGrp="1" noChangeArrowheads="1"/>
          </p:cNvSpPr>
          <p:nvPr>
            <p:ph idx="1"/>
          </p:nvPr>
        </p:nvSpPr>
        <p:spPr bwMode="auto">
          <a:xfrm>
            <a:off x="2517710" y="1811739"/>
            <a:ext cx="6756145" cy="4136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buFont typeface="Wingdings" panose="05000000000000000000" pitchFamily="2" charset="2"/>
              <a:buChar char="Ø"/>
            </a:pPr>
            <a:r>
              <a:rPr lang="en-IN" sz="1800" b="1" kern="100" dirty="0" smtClean="0">
                <a:latin typeface="Times New Roman" panose="02020603050405020304" pitchFamily="18" charset="0"/>
                <a:ea typeface="Aptos" panose="020B0004020202020204" pitchFamily="34" charset="0"/>
                <a:cs typeface="Times New Roman" panose="02020603050405020304" pitchFamily="18" charset="0"/>
              </a:rPr>
              <a:t> Hardware Requirements:</a:t>
            </a:r>
            <a:endParaRPr kumimoji="0" 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 Development Machines</a:t>
            </a:r>
            <a:endParaRPr kumimoji="0" lang="en-US" sz="18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CPU</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Dual-core processor (Intel i5 or AMD equivalent)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RAM</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8 GB minimum (16 GB recommended for larger projects)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Storage</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SSD with at least 256 GB (for faster read/write speeds)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7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Network</a:t>
            </a: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Reliable internet connection for accessing APIs and repositories</a:t>
            </a:r>
          </a:p>
          <a:p>
            <a:pPr marL="0" marR="0" lvl="0" indent="0" algn="l" defTabSz="914400" rtl="0" eaLnBrk="0" fontAlgn="base" latinLnBrk="0" hangingPunct="0">
              <a:lnSpc>
                <a:spcPct val="100000"/>
              </a:lnSpc>
              <a:spcBef>
                <a:spcPct val="0"/>
              </a:spcBef>
              <a:spcAft>
                <a:spcPct val="0"/>
              </a:spcAft>
              <a:buClrTx/>
              <a:buSzTx/>
              <a:buNone/>
              <a:tabLst/>
            </a:pPr>
            <a:endPar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2. Development Tools</a:t>
            </a:r>
            <a:endParaRPr kumimoji="0" lang="en-US" sz="18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Software: Local installations of MySQL.</a:t>
            </a:r>
          </a:p>
          <a:p>
            <a:pPr marL="0" indent="0" eaLnBrk="0" fontAlgn="base" hangingPunct="0">
              <a:lnSpc>
                <a:spcPct val="100000"/>
              </a:lnSpc>
              <a:spcBef>
                <a:spcPct val="0"/>
              </a:spcBef>
              <a:spcAft>
                <a:spcPct val="0"/>
              </a:spcAft>
              <a:buNone/>
            </a:pPr>
            <a:endPar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When considering the hardware requirements for developing </a:t>
            </a:r>
            <a:r>
              <a:rPr lang="en-US" sz="1700" dirty="0" smtClean="0">
                <a:latin typeface="Times New Roman" panose="02020603050405020304" pitchFamily="18" charset="0"/>
                <a:cs typeface="Times New Roman" panose="02020603050405020304" pitchFamily="18" charset="0"/>
              </a:rPr>
              <a:t>an</a:t>
            </a:r>
          </a:p>
          <a:p>
            <a:pPr marL="0" indent="0">
              <a:buNone/>
            </a:pPr>
            <a:r>
              <a:rPr lang="en-US" sz="1700" dirty="0" smtClean="0">
                <a:latin typeface="Times New Roman" panose="02020603050405020304" pitchFamily="18" charset="0"/>
                <a:cs typeface="Times New Roman" panose="02020603050405020304" pitchFamily="18" charset="0"/>
              </a:rPr>
              <a:t>running </a:t>
            </a:r>
            <a:r>
              <a:rPr lang="en-US" sz="1700" dirty="0">
                <a:latin typeface="Times New Roman" panose="02020603050405020304" pitchFamily="18" charset="0"/>
                <a:cs typeface="Times New Roman" panose="02020603050405020304" pitchFamily="18" charset="0"/>
              </a:rPr>
              <a:t>an </a:t>
            </a:r>
            <a:r>
              <a:rPr lang="en-US" sz="1700" dirty="0" smtClean="0">
                <a:latin typeface="Times New Roman" panose="02020603050405020304" pitchFamily="18" charset="0"/>
                <a:cs typeface="Times New Roman" panose="02020603050405020304" pitchFamily="18" charset="0"/>
              </a:rPr>
              <a:t>online </a:t>
            </a:r>
            <a:r>
              <a:rPr lang="en-US" sz="1700" dirty="0">
                <a:latin typeface="Times New Roman" panose="02020603050405020304" pitchFamily="18" charset="0"/>
                <a:cs typeface="Times New Roman" panose="02020603050405020304" pitchFamily="18" charset="0"/>
              </a:rPr>
              <a:t>movie ticket booking application, you'll want to </a:t>
            </a:r>
          </a:p>
          <a:p>
            <a:pPr marL="0" indent="0">
              <a:buNone/>
            </a:pPr>
            <a:r>
              <a:rPr lang="en-US" sz="1700" dirty="0" smtClean="0">
                <a:latin typeface="Times New Roman" panose="02020603050405020304" pitchFamily="18" charset="0"/>
                <a:cs typeface="Times New Roman" panose="02020603050405020304" pitchFamily="18" charset="0"/>
              </a:rPr>
              <a:t>account </a:t>
            </a:r>
            <a:r>
              <a:rPr lang="en-US" sz="1700" dirty="0" err="1" smtClean="0">
                <a:latin typeface="Times New Roman" panose="02020603050405020304" pitchFamily="18" charset="0"/>
                <a:cs typeface="Times New Roman" panose="02020603050405020304" pitchFamily="18" charset="0"/>
              </a:rPr>
              <a:t>forboth</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development and production environments</a:t>
            </a:r>
            <a:r>
              <a:rPr lang="en-US" sz="1800" dirty="0"/>
              <a:t>. </a:t>
            </a:r>
            <a:endParaRPr kumimoji="0" lang="en-US"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E70424C3-10EB-A72A-5C5E-D564495E9114}"/>
              </a:ext>
            </a:extLst>
          </p:cNvPr>
          <p:cNvSpPr>
            <a:spLocks noGrp="1"/>
          </p:cNvSpPr>
          <p:nvPr>
            <p:ph idx="1"/>
          </p:nvPr>
        </p:nvSpPr>
        <p:spPr/>
        <p:txBody>
          <a:bodyPr>
            <a:normAutofit fontScale="85000" lnSpcReduction="20000"/>
          </a:bodyPr>
          <a:lstStyle/>
          <a:p>
            <a:pPr>
              <a:buFont typeface="Wingdings" panose="05000000000000000000" pitchFamily="2" charset="2"/>
              <a:buChar char="Ø"/>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Frontend Development:</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Online </a:t>
            </a:r>
            <a:r>
              <a:rPr lang="en-US" sz="2000" b="1" dirty="0">
                <a:latin typeface="Times New Roman" panose="02020603050405020304" pitchFamily="18" charset="0"/>
                <a:ea typeface="Tahoma" panose="020B0604030504040204" pitchFamily="34" charset="0"/>
                <a:cs typeface="Times New Roman" panose="02020603050405020304" pitchFamily="18" charset="0"/>
              </a:rPr>
              <a:t>Movie Ticket </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Booking*</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here are the </a:t>
            </a:r>
            <a:r>
              <a:rPr lang="en-US" sz="2000" b="1" dirty="0">
                <a:latin typeface="Times New Roman" panose="02020603050405020304" pitchFamily="18" charset="0"/>
                <a:ea typeface="Tahoma" panose="020B0604030504040204" pitchFamily="34" charset="0"/>
                <a:cs typeface="Times New Roman" panose="02020603050405020304" pitchFamily="18" charset="0"/>
              </a:rPr>
              <a:t>Software Requirements</a:t>
            </a:r>
            <a:r>
              <a:rPr lang="en-US" sz="2000" dirty="0">
                <a:latin typeface="Times New Roman" panose="02020603050405020304" pitchFamily="18" charset="0"/>
                <a:ea typeface="Tahoma" panose="020B0604030504040204" pitchFamily="34" charset="0"/>
                <a:cs typeface="Times New Roman" panose="02020603050405020304" pitchFamily="18" charset="0"/>
              </a:rPr>
              <a:t> and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recommended technologies </a:t>
            </a:r>
            <a:r>
              <a:rPr lang="en-US" sz="2000" dirty="0">
                <a:latin typeface="Times New Roman" panose="02020603050405020304" pitchFamily="18" charset="0"/>
                <a:ea typeface="Tahoma" panose="020B0604030504040204" pitchFamily="34" charset="0"/>
                <a:cs typeface="Times New Roman" panose="02020603050405020304" pitchFamily="18" charset="0"/>
              </a:rPr>
              <a:t>to use:</a:t>
            </a:r>
          </a:p>
          <a:p>
            <a:pPr>
              <a:buFont typeface="Wingdings" panose="05000000000000000000" pitchFamily="2" charset="2"/>
              <a:buChar char="Ø"/>
            </a:pPr>
            <a:r>
              <a:rPr lang="en-US" sz="2100" b="1" u="sng" dirty="0">
                <a:latin typeface="Times New Roman" panose="02020603050405020304" pitchFamily="18" charset="0"/>
                <a:ea typeface="Tahoma" panose="020B0604030504040204" pitchFamily="34" charset="0"/>
                <a:cs typeface="Times New Roman" panose="02020603050405020304" pitchFamily="18" charset="0"/>
              </a:rPr>
              <a:t>1. Core Technologies for Frontend Development:</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a. HTML5:</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Purpose</a:t>
            </a:r>
            <a:r>
              <a:rPr lang="en-US" sz="2000" dirty="0">
                <a:latin typeface="Times New Roman" panose="02020603050405020304" pitchFamily="18" charset="0"/>
                <a:ea typeface="Tahoma" panose="020B0604030504040204" pitchFamily="34" charset="0"/>
                <a:cs typeface="Times New Roman" panose="02020603050405020304" pitchFamily="18" charset="0"/>
              </a:rPr>
              <a:t>: Structure of the web pages.</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Usage</a:t>
            </a:r>
            <a:r>
              <a:rPr lang="en-US" sz="2000" dirty="0">
                <a:latin typeface="Times New Roman" panose="02020603050405020304" pitchFamily="18" charset="0"/>
                <a:ea typeface="Tahoma" panose="020B0604030504040204" pitchFamily="34" charset="0"/>
                <a:cs typeface="Times New Roman" panose="02020603050405020304" pitchFamily="18" charset="0"/>
              </a:rPr>
              <a:t>: Markup language for creating the skeleton of the application, including forms, buttons, containers, headers, and content.</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b. CSS3:</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Purpose</a:t>
            </a:r>
            <a:r>
              <a:rPr lang="en-US" sz="2000" dirty="0">
                <a:latin typeface="Times New Roman" panose="02020603050405020304" pitchFamily="18" charset="0"/>
                <a:ea typeface="Tahoma" panose="020B0604030504040204" pitchFamily="34" charset="0"/>
                <a:cs typeface="Times New Roman" panose="02020603050405020304" pitchFamily="18" charset="0"/>
              </a:rPr>
              <a:t>: Styling the application.</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Usage</a:t>
            </a:r>
            <a:r>
              <a:rPr lang="en-US" sz="2000" dirty="0">
                <a:latin typeface="Times New Roman" panose="02020603050405020304" pitchFamily="18" charset="0"/>
                <a:ea typeface="Tahoma" panose="020B0604030504040204" pitchFamily="34" charset="0"/>
                <a:cs typeface="Times New Roman" panose="02020603050405020304" pitchFamily="18" charset="0"/>
              </a:rPr>
              <a:t>: Design the layout, colors, fonts, spacing, animations, and responsiveness of the UI components.</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c. JavaScript (ES6+):</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Purpose</a:t>
            </a:r>
            <a:r>
              <a:rPr lang="en-US" sz="2000" dirty="0">
                <a:latin typeface="Times New Roman" panose="02020603050405020304" pitchFamily="18" charset="0"/>
                <a:ea typeface="Tahoma" panose="020B0604030504040204" pitchFamily="34" charset="0"/>
                <a:cs typeface="Times New Roman" panose="02020603050405020304" pitchFamily="18" charset="0"/>
              </a:rPr>
              <a:t>: Adds interactivity and dynamic behavior to the web pages.</a:t>
            </a:r>
          </a:p>
          <a:p>
            <a:pPr>
              <a:buFont typeface="Wingdings" panose="05000000000000000000" pitchFamily="2" charset="2"/>
              <a:buChar char="Ø"/>
            </a:pPr>
            <a:r>
              <a:rPr lang="en-US" sz="2000" b="1" dirty="0">
                <a:latin typeface="Times New Roman" panose="02020603050405020304" pitchFamily="18" charset="0"/>
                <a:ea typeface="Tahoma" panose="020B0604030504040204" pitchFamily="34" charset="0"/>
                <a:cs typeface="Times New Roman" panose="02020603050405020304" pitchFamily="18" charset="0"/>
              </a:rPr>
              <a:t>Usage</a:t>
            </a:r>
            <a:r>
              <a:rPr lang="en-US" sz="2000" dirty="0">
                <a:latin typeface="Times New Roman" panose="02020603050405020304" pitchFamily="18" charset="0"/>
                <a:ea typeface="Tahoma" panose="020B0604030504040204" pitchFamily="34" charset="0"/>
                <a:cs typeface="Times New Roman" panose="02020603050405020304" pitchFamily="18" charset="0"/>
              </a:rPr>
              <a:t>: Handle events (like button clicks), update the DOM dynamically, and manage browser interactions.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D632FF72-3A95-498C-753E-27CA2AED6BE5}"/>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2000" b="1" u="sng" dirty="0" smtClean="0">
                <a:latin typeface="Times New Roman" panose="02020603050405020304" pitchFamily="18" charset="0"/>
                <a:cs typeface="Times New Roman" panose="02020603050405020304" pitchFamily="18" charset="0"/>
              </a:rPr>
              <a:t>1. Authentication Module: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module handles all user-related authentication and authorization tasks.</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Sign Up</a:t>
            </a:r>
            <a:r>
              <a:rPr lang="en-US" sz="2000" dirty="0" smtClean="0">
                <a:latin typeface="Times New Roman" panose="02020603050405020304" pitchFamily="18" charset="0"/>
                <a:cs typeface="Times New Roman" panose="02020603050405020304" pitchFamily="18" charset="0"/>
              </a:rPr>
              <a:t>: Allows new users to create an account.</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Sign In</a:t>
            </a:r>
            <a:r>
              <a:rPr lang="en-US" sz="2000" dirty="0" smtClean="0">
                <a:latin typeface="Times New Roman" panose="02020603050405020304" pitchFamily="18" charset="0"/>
                <a:cs typeface="Times New Roman" panose="02020603050405020304" pitchFamily="18" charset="0"/>
              </a:rPr>
              <a:t>: Authenticates existing users and generates JWT tokens for session management.</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Password Recovery</a:t>
            </a:r>
            <a:r>
              <a:rPr lang="en-US" sz="2000" dirty="0" smtClean="0">
                <a:latin typeface="Times New Roman" panose="02020603050405020304" pitchFamily="18" charset="0"/>
                <a:cs typeface="Times New Roman" panose="02020603050405020304" pitchFamily="18" charset="0"/>
              </a:rPr>
              <a:t>: Provides a mechanism for users to reset their passwords.</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Sign Out</a:t>
            </a:r>
            <a:r>
              <a:rPr lang="en-US" sz="2000" dirty="0" smtClean="0">
                <a:latin typeface="Times New Roman" panose="02020603050405020304" pitchFamily="18" charset="0"/>
                <a:cs typeface="Times New Roman" panose="02020603050405020304" pitchFamily="18" charset="0"/>
              </a:rPr>
              <a:t>: Logs the user out and invalidates the session.</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User Profile</a:t>
            </a:r>
            <a:r>
              <a:rPr lang="en-US" sz="2000" dirty="0" smtClean="0">
                <a:latin typeface="Times New Roman" panose="02020603050405020304" pitchFamily="18" charset="0"/>
                <a:cs typeface="Times New Roman" panose="02020603050405020304" pitchFamily="18" charset="0"/>
              </a:rPr>
              <a:t>: Manages user details, updating profile info, etc.</a:t>
            </a:r>
          </a:p>
          <a:p>
            <a:pPr>
              <a:buFont typeface="Wingdings" panose="05000000000000000000" pitchFamily="2" charset="2"/>
              <a:buChar char="Ø"/>
            </a:pPr>
            <a:r>
              <a:rPr lang="en-US" sz="2000" b="1" u="sng" dirty="0" smtClean="0">
                <a:latin typeface="Times New Roman" panose="02020603050405020304" pitchFamily="18" charset="0"/>
                <a:cs typeface="Times New Roman" panose="02020603050405020304" pitchFamily="18" charset="0"/>
              </a:rPr>
              <a:t>2.Booking </a:t>
            </a:r>
            <a:r>
              <a:rPr lang="en-US" sz="2000" b="1" u="sng" dirty="0">
                <a:latin typeface="Times New Roman" panose="02020603050405020304" pitchFamily="18" charset="0"/>
                <a:cs typeface="Times New Roman" panose="02020603050405020304" pitchFamily="18" charset="0"/>
              </a:rPr>
              <a:t>Module: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module allows users to book movie tickets and handles the booking flow.</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Select Showtime</a:t>
            </a:r>
            <a:r>
              <a:rPr lang="en-US" sz="2000" dirty="0">
                <a:latin typeface="Times New Roman" panose="02020603050405020304" pitchFamily="18" charset="0"/>
                <a:cs typeface="Times New Roman" panose="02020603050405020304" pitchFamily="18" charset="0"/>
              </a:rPr>
              <a:t>: Allows users to choose the movie time and date.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Seat Selection</a:t>
            </a:r>
            <a:r>
              <a:rPr lang="en-US" sz="2000" dirty="0">
                <a:latin typeface="Times New Roman" panose="02020603050405020304" pitchFamily="18" charset="0"/>
                <a:cs typeface="Times New Roman" panose="02020603050405020304" pitchFamily="18" charset="0"/>
              </a:rPr>
              <a:t>: Displays a real-time seating layout and lets users select available seats.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Booking Confirmation</a:t>
            </a:r>
            <a:r>
              <a:rPr lang="en-US" sz="2000" dirty="0">
                <a:latin typeface="Times New Roman" panose="02020603050405020304" pitchFamily="18" charset="0"/>
                <a:cs typeface="Times New Roman" panose="02020603050405020304" pitchFamily="18" charset="0"/>
              </a:rPr>
              <a:t>: Confirms the booking after payment and displays the booking details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D67FCA45-76F6-3676-3AF5-AA9B6C38E6CE}"/>
              </a:ext>
            </a:extLst>
          </p:cNvPr>
          <p:cNvSpPr>
            <a:spLocks noGrp="1"/>
          </p:cNvSpPr>
          <p:nvPr>
            <p:ph idx="1"/>
          </p:nvPr>
        </p:nvSpPr>
        <p:spPr/>
        <p:txBody>
          <a:bodyPr>
            <a:normAutofit/>
          </a:bodyPr>
          <a:lstStyle/>
          <a:p>
            <a:pPr>
              <a:buFont typeface="Wingdings" panose="05000000000000000000" pitchFamily="2" charset="2"/>
              <a:buChar char="Ø"/>
            </a:pPr>
            <a:r>
              <a:rPr lang="en-US" sz="1800" b="1" u="sng" dirty="0">
                <a:latin typeface="Times New Roman" panose="02020603050405020304" pitchFamily="18" charset="0"/>
                <a:cs typeface="Times New Roman" panose="02020603050405020304" pitchFamily="18" charset="0"/>
              </a:rPr>
              <a:t>1. Authentication Module: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module handles all user-related authentication and authorization tasks.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Sign Up</a:t>
            </a:r>
            <a:r>
              <a:rPr lang="en-US" sz="1800" dirty="0">
                <a:latin typeface="Times New Roman" panose="02020603050405020304" pitchFamily="18" charset="0"/>
                <a:cs typeface="Times New Roman" panose="02020603050405020304" pitchFamily="18" charset="0"/>
              </a:rPr>
              <a:t>: Allows new users to create an account.</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Sign In</a:t>
            </a:r>
            <a:r>
              <a:rPr lang="en-US" sz="1800" dirty="0">
                <a:latin typeface="Times New Roman" panose="02020603050405020304" pitchFamily="18" charset="0"/>
                <a:cs typeface="Times New Roman" panose="02020603050405020304" pitchFamily="18" charset="0"/>
              </a:rPr>
              <a:t>: Authenticates existing users and generates JWT tokens for session management.</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Password Recovery</a:t>
            </a:r>
            <a:r>
              <a:rPr lang="en-US" sz="1800" dirty="0">
                <a:latin typeface="Times New Roman" panose="02020603050405020304" pitchFamily="18" charset="0"/>
                <a:cs typeface="Times New Roman" panose="02020603050405020304" pitchFamily="18" charset="0"/>
              </a:rPr>
              <a:t>: Provides a mechanism for users to reset their passwords.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Sign Out</a:t>
            </a:r>
            <a:r>
              <a:rPr lang="en-US" sz="1800" dirty="0">
                <a:latin typeface="Times New Roman" panose="02020603050405020304" pitchFamily="18" charset="0"/>
                <a:cs typeface="Times New Roman" panose="02020603050405020304" pitchFamily="18" charset="0"/>
              </a:rPr>
              <a:t>: Logs the user out and invalidates the session.</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User Profile</a:t>
            </a:r>
            <a:r>
              <a:rPr lang="en-US" sz="1800" dirty="0">
                <a:latin typeface="Times New Roman" panose="02020603050405020304" pitchFamily="18" charset="0"/>
                <a:cs typeface="Times New Roman" panose="02020603050405020304" pitchFamily="18" charset="0"/>
              </a:rPr>
              <a:t>: Manages user details, updating profile info, etc.</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1148</Words>
  <Application>Microsoft Office PowerPoint</Application>
  <PresentationFormat>Widescreen</PresentationFormat>
  <Paragraphs>134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Tahoma</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hp</cp:lastModifiedBy>
  <cp:revision>20</cp:revision>
  <dcterms:created xsi:type="dcterms:W3CDTF">2024-09-12T08:34:15Z</dcterms:created>
  <dcterms:modified xsi:type="dcterms:W3CDTF">2024-12-13T09:51:18Z</dcterms:modified>
</cp:coreProperties>
</file>